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725" y="6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8/31/2022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chemeClr val="tx1"/>
                </a:solidFill>
                <a:latin typeface="Corbel"/>
                <a:cs typeface="Corbel"/>
              </a:defRPr>
            </a:lvl1pPr>
          </a:lstStyle>
          <a:p>
            <a:endParaRPr/>
          </a:p>
        </p:txBody>
      </p:sp>
      <p:sp>
        <p:nvSpPr>
          <p:cNvPr id="3" name="Holder 3"/>
          <p:cNvSpPr>
            <a:spLocks noGrp="1"/>
          </p:cNvSpPr>
          <p:nvPr>
            <p:ph type="body" idx="1"/>
          </p:nvPr>
        </p:nvSpPr>
        <p:spPr/>
        <p:txBody>
          <a:bodyPr lIns="0" tIns="0" rIns="0" bIns="0"/>
          <a:lstStyle>
            <a:lvl1pPr>
              <a:defRPr sz="2800" b="0" i="0">
                <a:solidFill>
                  <a:schemeClr val="tx1"/>
                </a:solidFill>
                <a:latin typeface="Corbel"/>
                <a:cs typeface="Corbe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8/31/2022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chemeClr val="tx1"/>
                </a:solidFill>
                <a:latin typeface="Corbel"/>
                <a:cs typeface="Corbe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8/31/2022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2191999" cy="6857998"/>
          </a:xfrm>
          <a:prstGeom prst="rect">
            <a:avLst/>
          </a:prstGeom>
        </p:spPr>
      </p:pic>
      <p:sp>
        <p:nvSpPr>
          <p:cNvPr id="17" name="bg object 17"/>
          <p:cNvSpPr/>
          <p:nvPr/>
        </p:nvSpPr>
        <p:spPr>
          <a:xfrm>
            <a:off x="984504" y="0"/>
            <a:ext cx="1062990" cy="2778760"/>
          </a:xfrm>
          <a:custGeom>
            <a:avLst/>
            <a:gdLst/>
            <a:ahLst/>
            <a:cxnLst/>
            <a:rect l="l" t="t" r="r" b="b"/>
            <a:pathLst>
              <a:path w="1062989" h="2778760">
                <a:moveTo>
                  <a:pt x="1062591" y="0"/>
                </a:moveTo>
                <a:lnTo>
                  <a:pt x="681592" y="0"/>
                </a:lnTo>
                <a:lnTo>
                  <a:pt x="0" y="2687828"/>
                </a:lnTo>
                <a:lnTo>
                  <a:pt x="357251" y="2778252"/>
                </a:lnTo>
                <a:lnTo>
                  <a:pt x="1062591" y="0"/>
                </a:lnTo>
                <a:close/>
              </a:path>
            </a:pathLst>
          </a:custGeom>
          <a:solidFill>
            <a:srgbClr val="2FACEB"/>
          </a:solidFill>
        </p:spPr>
        <p:txBody>
          <a:bodyPr wrap="square" lIns="0" tIns="0" rIns="0" bIns="0" rtlCol="0"/>
          <a:lstStyle/>
          <a:p>
            <a:endParaRPr/>
          </a:p>
        </p:txBody>
      </p:sp>
      <p:sp>
        <p:nvSpPr>
          <p:cNvPr id="18" name="bg object 18"/>
          <p:cNvSpPr/>
          <p:nvPr/>
        </p:nvSpPr>
        <p:spPr>
          <a:xfrm>
            <a:off x="545591" y="0"/>
            <a:ext cx="1035685" cy="2668905"/>
          </a:xfrm>
          <a:custGeom>
            <a:avLst/>
            <a:gdLst/>
            <a:ahLst/>
            <a:cxnLst/>
            <a:rect l="l" t="t" r="r" b="b"/>
            <a:pathLst>
              <a:path w="1035685" h="2668905">
                <a:moveTo>
                  <a:pt x="1035159" y="0"/>
                </a:moveTo>
                <a:lnTo>
                  <a:pt x="652106" y="0"/>
                </a:lnTo>
                <a:lnTo>
                  <a:pt x="0" y="2578100"/>
                </a:lnTo>
                <a:lnTo>
                  <a:pt x="348094" y="2663825"/>
                </a:lnTo>
                <a:lnTo>
                  <a:pt x="357632" y="2668524"/>
                </a:lnTo>
                <a:lnTo>
                  <a:pt x="1035159" y="0"/>
                </a:lnTo>
                <a:close/>
              </a:path>
            </a:pathLst>
          </a:custGeom>
          <a:solidFill>
            <a:srgbClr val="585858"/>
          </a:solidFill>
        </p:spPr>
        <p:txBody>
          <a:bodyPr wrap="square" lIns="0" tIns="0" rIns="0" bIns="0" rtlCol="0"/>
          <a:lstStyle/>
          <a:p>
            <a:endParaRPr/>
          </a:p>
        </p:txBody>
      </p:sp>
      <p:sp>
        <p:nvSpPr>
          <p:cNvPr id="19" name="bg object 19"/>
          <p:cNvSpPr/>
          <p:nvPr/>
        </p:nvSpPr>
        <p:spPr>
          <a:xfrm>
            <a:off x="545591" y="2583179"/>
            <a:ext cx="2694940" cy="4274820"/>
          </a:xfrm>
          <a:custGeom>
            <a:avLst/>
            <a:gdLst/>
            <a:ahLst/>
            <a:cxnLst/>
            <a:rect l="l" t="t" r="r" b="b"/>
            <a:pathLst>
              <a:path w="2694940" h="4274820">
                <a:moveTo>
                  <a:pt x="0" y="0"/>
                </a:moveTo>
                <a:lnTo>
                  <a:pt x="2575306" y="4274819"/>
                </a:lnTo>
                <a:lnTo>
                  <a:pt x="2694432" y="4274819"/>
                </a:lnTo>
                <a:lnTo>
                  <a:pt x="0" y="0"/>
                </a:lnTo>
                <a:close/>
              </a:path>
            </a:pathLst>
          </a:custGeom>
          <a:solidFill>
            <a:srgbClr val="252525"/>
          </a:solidFill>
        </p:spPr>
        <p:txBody>
          <a:bodyPr wrap="square" lIns="0" tIns="0" rIns="0" bIns="0" rtlCol="0"/>
          <a:lstStyle/>
          <a:p>
            <a:endParaRPr/>
          </a:p>
        </p:txBody>
      </p:sp>
      <p:sp>
        <p:nvSpPr>
          <p:cNvPr id="20" name="bg object 20"/>
          <p:cNvSpPr/>
          <p:nvPr/>
        </p:nvSpPr>
        <p:spPr>
          <a:xfrm>
            <a:off x="989075" y="2692907"/>
            <a:ext cx="3331845" cy="4165600"/>
          </a:xfrm>
          <a:custGeom>
            <a:avLst/>
            <a:gdLst/>
            <a:ahLst/>
            <a:cxnLst/>
            <a:rect l="l" t="t" r="r" b="b"/>
            <a:pathLst>
              <a:path w="3331845" h="4165600">
                <a:moveTo>
                  <a:pt x="0" y="0"/>
                </a:moveTo>
                <a:lnTo>
                  <a:pt x="3207639" y="4165091"/>
                </a:lnTo>
                <a:lnTo>
                  <a:pt x="3331464" y="4165091"/>
                </a:lnTo>
                <a:lnTo>
                  <a:pt x="0" y="0"/>
                </a:lnTo>
                <a:close/>
              </a:path>
            </a:pathLst>
          </a:custGeom>
          <a:solidFill>
            <a:srgbClr val="0C5A82"/>
          </a:solidFill>
        </p:spPr>
        <p:txBody>
          <a:bodyPr wrap="square" lIns="0" tIns="0" rIns="0" bIns="0" rtlCol="0"/>
          <a:lstStyle/>
          <a:p>
            <a:endParaRPr/>
          </a:p>
        </p:txBody>
      </p:sp>
      <p:sp>
        <p:nvSpPr>
          <p:cNvPr id="21" name="bg object 21"/>
          <p:cNvSpPr/>
          <p:nvPr/>
        </p:nvSpPr>
        <p:spPr>
          <a:xfrm>
            <a:off x="984504" y="2688335"/>
            <a:ext cx="4577080" cy="4170045"/>
          </a:xfrm>
          <a:custGeom>
            <a:avLst/>
            <a:gdLst/>
            <a:ahLst/>
            <a:cxnLst/>
            <a:rect l="l" t="t" r="r" b="b"/>
            <a:pathLst>
              <a:path w="4577080" h="4170045">
                <a:moveTo>
                  <a:pt x="0" y="0"/>
                </a:moveTo>
                <a:lnTo>
                  <a:pt x="4762" y="4699"/>
                </a:lnTo>
                <a:lnTo>
                  <a:pt x="3336798" y="4169663"/>
                </a:lnTo>
                <a:lnTo>
                  <a:pt x="4576572" y="4169663"/>
                </a:lnTo>
                <a:lnTo>
                  <a:pt x="357124" y="90424"/>
                </a:lnTo>
                <a:lnTo>
                  <a:pt x="0" y="0"/>
                </a:lnTo>
                <a:close/>
              </a:path>
            </a:pathLst>
          </a:custGeom>
          <a:solidFill>
            <a:srgbClr val="1286C3"/>
          </a:solidFill>
        </p:spPr>
        <p:txBody>
          <a:bodyPr wrap="square" lIns="0" tIns="0" rIns="0" bIns="0" rtlCol="0"/>
          <a:lstStyle/>
          <a:p>
            <a:endParaRPr/>
          </a:p>
        </p:txBody>
      </p:sp>
      <p:sp>
        <p:nvSpPr>
          <p:cNvPr id="22" name="bg object 22"/>
          <p:cNvSpPr/>
          <p:nvPr/>
        </p:nvSpPr>
        <p:spPr>
          <a:xfrm>
            <a:off x="545591" y="2578607"/>
            <a:ext cx="3584575" cy="4279900"/>
          </a:xfrm>
          <a:custGeom>
            <a:avLst/>
            <a:gdLst/>
            <a:ahLst/>
            <a:cxnLst/>
            <a:rect l="l" t="t" r="r" b="b"/>
            <a:pathLst>
              <a:path w="3584575" h="4279900">
                <a:moveTo>
                  <a:pt x="0" y="0"/>
                </a:moveTo>
                <a:lnTo>
                  <a:pt x="0" y="4699"/>
                </a:lnTo>
                <a:lnTo>
                  <a:pt x="2693924" y="4279391"/>
                </a:lnTo>
                <a:lnTo>
                  <a:pt x="3584448" y="4279391"/>
                </a:lnTo>
                <a:lnTo>
                  <a:pt x="419087" y="176149"/>
                </a:lnTo>
                <a:lnTo>
                  <a:pt x="361937" y="95250"/>
                </a:lnTo>
                <a:lnTo>
                  <a:pt x="357174" y="90424"/>
                </a:lnTo>
                <a:lnTo>
                  <a:pt x="0" y="0"/>
                </a:lnTo>
                <a:close/>
              </a:path>
            </a:pathLst>
          </a:custGeom>
          <a:solidFill>
            <a:srgbClr val="404040"/>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4000" b="0" i="0">
                <a:solidFill>
                  <a:schemeClr val="tx1"/>
                </a:solidFill>
                <a:latin typeface="Corbel"/>
                <a:cs typeface="Corbe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8/31/2022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8/31/2022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0" y="0"/>
            <a:ext cx="12191999" cy="6857998"/>
          </a:xfrm>
          <a:prstGeom prst="rect">
            <a:avLst/>
          </a:prstGeom>
        </p:spPr>
      </p:pic>
      <p:sp>
        <p:nvSpPr>
          <p:cNvPr id="17" name="bg object 17"/>
          <p:cNvSpPr/>
          <p:nvPr/>
        </p:nvSpPr>
        <p:spPr>
          <a:xfrm>
            <a:off x="457200" y="0"/>
            <a:ext cx="1122045" cy="5329555"/>
          </a:xfrm>
          <a:custGeom>
            <a:avLst/>
            <a:gdLst/>
            <a:ahLst/>
            <a:cxnLst/>
            <a:rect l="l" t="t" r="r" b="b"/>
            <a:pathLst>
              <a:path w="1122045" h="5329555">
                <a:moveTo>
                  <a:pt x="1121664" y="0"/>
                </a:moveTo>
                <a:lnTo>
                  <a:pt x="867791" y="0"/>
                </a:lnTo>
                <a:lnTo>
                  <a:pt x="0" y="5286502"/>
                </a:lnTo>
                <a:lnTo>
                  <a:pt x="247497" y="5329428"/>
                </a:lnTo>
                <a:lnTo>
                  <a:pt x="1121664" y="0"/>
                </a:lnTo>
                <a:close/>
              </a:path>
            </a:pathLst>
          </a:custGeom>
          <a:solidFill>
            <a:srgbClr val="2FACEB"/>
          </a:solidFill>
        </p:spPr>
        <p:txBody>
          <a:bodyPr wrap="square" lIns="0" tIns="0" rIns="0" bIns="0" rtlCol="0"/>
          <a:lstStyle/>
          <a:p>
            <a:endParaRPr/>
          </a:p>
        </p:txBody>
      </p:sp>
      <p:sp>
        <p:nvSpPr>
          <p:cNvPr id="18" name="bg object 18"/>
          <p:cNvSpPr/>
          <p:nvPr/>
        </p:nvSpPr>
        <p:spPr>
          <a:xfrm>
            <a:off x="150876" y="0"/>
            <a:ext cx="1117600" cy="5278120"/>
          </a:xfrm>
          <a:custGeom>
            <a:avLst/>
            <a:gdLst/>
            <a:ahLst/>
            <a:cxnLst/>
            <a:rect l="l" t="t" r="r" b="b"/>
            <a:pathLst>
              <a:path w="1117600" h="5278120">
                <a:moveTo>
                  <a:pt x="1117092" y="0"/>
                </a:moveTo>
                <a:lnTo>
                  <a:pt x="864793" y="0"/>
                </a:lnTo>
                <a:lnTo>
                  <a:pt x="0" y="5239512"/>
                </a:lnTo>
                <a:lnTo>
                  <a:pt x="249123" y="5277612"/>
                </a:lnTo>
                <a:lnTo>
                  <a:pt x="1117092" y="0"/>
                </a:lnTo>
                <a:close/>
              </a:path>
            </a:pathLst>
          </a:custGeom>
          <a:solidFill>
            <a:srgbClr val="585858"/>
          </a:solidFill>
        </p:spPr>
        <p:txBody>
          <a:bodyPr wrap="square" lIns="0" tIns="0" rIns="0" bIns="0" rtlCol="0"/>
          <a:lstStyle/>
          <a:p>
            <a:endParaRPr/>
          </a:p>
        </p:txBody>
      </p:sp>
      <p:sp>
        <p:nvSpPr>
          <p:cNvPr id="19" name="bg object 19"/>
          <p:cNvSpPr/>
          <p:nvPr/>
        </p:nvSpPr>
        <p:spPr>
          <a:xfrm>
            <a:off x="150876" y="5239511"/>
            <a:ext cx="1228725" cy="1618615"/>
          </a:xfrm>
          <a:custGeom>
            <a:avLst/>
            <a:gdLst/>
            <a:ahLst/>
            <a:cxnLst/>
            <a:rect l="l" t="t" r="r" b="b"/>
            <a:pathLst>
              <a:path w="1228725" h="1618615">
                <a:moveTo>
                  <a:pt x="0" y="0"/>
                </a:moveTo>
                <a:lnTo>
                  <a:pt x="1174369" y="1618487"/>
                </a:lnTo>
                <a:lnTo>
                  <a:pt x="1228344" y="1618487"/>
                </a:lnTo>
                <a:lnTo>
                  <a:pt x="0" y="0"/>
                </a:lnTo>
                <a:close/>
              </a:path>
            </a:pathLst>
          </a:custGeom>
          <a:solidFill>
            <a:srgbClr val="252525"/>
          </a:solidFill>
        </p:spPr>
        <p:txBody>
          <a:bodyPr wrap="square" lIns="0" tIns="0" rIns="0" bIns="0" rtlCol="0"/>
          <a:lstStyle/>
          <a:p>
            <a:endParaRPr/>
          </a:p>
        </p:txBody>
      </p:sp>
      <p:sp>
        <p:nvSpPr>
          <p:cNvPr id="20" name="bg object 20"/>
          <p:cNvSpPr/>
          <p:nvPr/>
        </p:nvSpPr>
        <p:spPr>
          <a:xfrm>
            <a:off x="457200" y="5291328"/>
            <a:ext cx="1495425" cy="1567180"/>
          </a:xfrm>
          <a:custGeom>
            <a:avLst/>
            <a:gdLst/>
            <a:ahLst/>
            <a:cxnLst/>
            <a:rect l="l" t="t" r="r" b="b"/>
            <a:pathLst>
              <a:path w="1495425" h="1567179">
                <a:moveTo>
                  <a:pt x="0" y="0"/>
                </a:moveTo>
                <a:lnTo>
                  <a:pt x="1442720" y="1566672"/>
                </a:lnTo>
                <a:lnTo>
                  <a:pt x="1495044" y="1566672"/>
                </a:lnTo>
                <a:lnTo>
                  <a:pt x="0" y="0"/>
                </a:lnTo>
                <a:close/>
              </a:path>
            </a:pathLst>
          </a:custGeom>
          <a:solidFill>
            <a:srgbClr val="0C5A82"/>
          </a:solidFill>
        </p:spPr>
        <p:txBody>
          <a:bodyPr wrap="square" lIns="0" tIns="0" rIns="0" bIns="0" rtlCol="0"/>
          <a:lstStyle/>
          <a:p>
            <a:endParaRPr/>
          </a:p>
        </p:txBody>
      </p:sp>
      <p:sp>
        <p:nvSpPr>
          <p:cNvPr id="21" name="bg object 21"/>
          <p:cNvSpPr/>
          <p:nvPr/>
        </p:nvSpPr>
        <p:spPr>
          <a:xfrm>
            <a:off x="457200" y="5286755"/>
            <a:ext cx="2131060" cy="1571625"/>
          </a:xfrm>
          <a:custGeom>
            <a:avLst/>
            <a:gdLst/>
            <a:ahLst/>
            <a:cxnLst/>
            <a:rect l="l" t="t" r="r" b="b"/>
            <a:pathLst>
              <a:path w="2131060" h="1571625">
                <a:moveTo>
                  <a:pt x="0" y="0"/>
                </a:moveTo>
                <a:lnTo>
                  <a:pt x="0" y="4699"/>
                </a:lnTo>
                <a:lnTo>
                  <a:pt x="1495552" y="1571243"/>
                </a:lnTo>
                <a:lnTo>
                  <a:pt x="2130552" y="1571243"/>
                </a:lnTo>
                <a:lnTo>
                  <a:pt x="247662" y="42799"/>
                </a:lnTo>
                <a:lnTo>
                  <a:pt x="0" y="0"/>
                </a:lnTo>
                <a:close/>
              </a:path>
            </a:pathLst>
          </a:custGeom>
          <a:solidFill>
            <a:srgbClr val="1286C3"/>
          </a:solidFill>
        </p:spPr>
        <p:txBody>
          <a:bodyPr wrap="square" lIns="0" tIns="0" rIns="0" bIns="0" rtlCol="0"/>
          <a:lstStyle/>
          <a:p>
            <a:endParaRPr/>
          </a:p>
        </p:txBody>
      </p:sp>
      <p:sp>
        <p:nvSpPr>
          <p:cNvPr id="22" name="bg object 22"/>
          <p:cNvSpPr/>
          <p:nvPr/>
        </p:nvSpPr>
        <p:spPr>
          <a:xfrm>
            <a:off x="150876" y="5239511"/>
            <a:ext cx="1694814" cy="1618615"/>
          </a:xfrm>
          <a:custGeom>
            <a:avLst/>
            <a:gdLst/>
            <a:ahLst/>
            <a:cxnLst/>
            <a:rect l="l" t="t" r="r" b="b"/>
            <a:pathLst>
              <a:path w="1694814" h="1618615">
                <a:moveTo>
                  <a:pt x="0" y="0"/>
                </a:moveTo>
                <a:lnTo>
                  <a:pt x="1228217" y="1618487"/>
                </a:lnTo>
                <a:lnTo>
                  <a:pt x="1694688" y="1618487"/>
                </a:lnTo>
                <a:lnTo>
                  <a:pt x="291973" y="95250"/>
                </a:lnTo>
                <a:lnTo>
                  <a:pt x="244360" y="42799"/>
                </a:lnTo>
                <a:lnTo>
                  <a:pt x="249123" y="42799"/>
                </a:lnTo>
                <a:lnTo>
                  <a:pt x="249123" y="38100"/>
                </a:lnTo>
                <a:lnTo>
                  <a:pt x="244360" y="38100"/>
                </a:lnTo>
                <a:lnTo>
                  <a:pt x="0" y="0"/>
                </a:lnTo>
                <a:close/>
              </a:path>
            </a:pathLst>
          </a:custGeom>
          <a:solidFill>
            <a:srgbClr val="404040"/>
          </a:solidFill>
        </p:spPr>
        <p:txBody>
          <a:bodyPr wrap="square" lIns="0" tIns="0" rIns="0" bIns="0" rtlCol="0"/>
          <a:lstStyle/>
          <a:p>
            <a:endParaRPr/>
          </a:p>
        </p:txBody>
      </p:sp>
      <p:sp>
        <p:nvSpPr>
          <p:cNvPr id="2" name="Holder 2"/>
          <p:cNvSpPr>
            <a:spLocks noGrp="1"/>
          </p:cNvSpPr>
          <p:nvPr>
            <p:ph type="title"/>
          </p:nvPr>
        </p:nvSpPr>
        <p:spPr>
          <a:xfrm>
            <a:off x="1573149" y="395731"/>
            <a:ext cx="9842500" cy="1244600"/>
          </a:xfrm>
          <a:prstGeom prst="rect">
            <a:avLst/>
          </a:prstGeom>
        </p:spPr>
        <p:txBody>
          <a:bodyPr wrap="square" lIns="0" tIns="0" rIns="0" bIns="0">
            <a:spAutoFit/>
          </a:bodyPr>
          <a:lstStyle>
            <a:lvl1pPr>
              <a:defRPr sz="4000" b="0" i="0">
                <a:solidFill>
                  <a:schemeClr val="tx1"/>
                </a:solidFill>
                <a:latin typeface="Corbel"/>
                <a:cs typeface="Corbel"/>
              </a:defRPr>
            </a:lvl1pPr>
          </a:lstStyle>
          <a:p>
            <a:endParaRPr/>
          </a:p>
        </p:txBody>
      </p:sp>
      <p:sp>
        <p:nvSpPr>
          <p:cNvPr id="3" name="Holder 3"/>
          <p:cNvSpPr>
            <a:spLocks noGrp="1"/>
          </p:cNvSpPr>
          <p:nvPr>
            <p:ph type="body" idx="1"/>
          </p:nvPr>
        </p:nvSpPr>
        <p:spPr>
          <a:xfrm>
            <a:off x="1563116" y="2793873"/>
            <a:ext cx="9534525" cy="2367279"/>
          </a:xfrm>
          <a:prstGeom prst="rect">
            <a:avLst/>
          </a:prstGeom>
        </p:spPr>
        <p:txBody>
          <a:bodyPr wrap="square" lIns="0" tIns="0" rIns="0" bIns="0">
            <a:spAutoFit/>
          </a:bodyPr>
          <a:lstStyle>
            <a:lvl1pPr>
              <a:defRPr sz="2800" b="0" i="0">
                <a:solidFill>
                  <a:schemeClr val="tx1"/>
                </a:solidFill>
                <a:latin typeface="Corbel"/>
                <a:cs typeface="Corbe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8/31/2022</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1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mailto:CCBackground.dhs@tn.gov"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s://www.fbi.gov/file-repository/interstate-identification-index-iii-national-fingerprint-file-nff.pdf/view"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hyperlink" Target="https://www.tn.gov/content/dam/tn/human-services/documents/hs-2779.docx" TargetMode="Externa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hyperlink" Target="mailto:CCBackground.DHS@tn.gov" TargetMode="External"/><Relationship Id="rId7" Type="http://schemas.openxmlformats.org/officeDocument/2006/relationships/image" Target="../media/image17.png"/><Relationship Id="rId2" Type="http://schemas.openxmlformats.org/officeDocument/2006/relationships/hyperlink" Target="http://www.identogo.com/" TargetMode="Externa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hyperlink" Target="https://www.tn.gov/content/tn/humanservices/for-families/child-care-services/background-checks-for-child-care-employees/child-care-out-of-state-registry-check0/out-of-state-registry-check--if-you-work-for-a-child-care-in-tn-.htm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tn.gov/content/tn/humanservices/for-families/child-care-services/background-checks-for-child-care-employees/child-care-out-of-state-registry-check0/out-of-state-registry-check--if-you-work-for-a-child-care-in-tn-.html" TargetMode="External"/><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07463" y="1160221"/>
            <a:ext cx="4815205" cy="2416810"/>
          </a:xfrm>
          <a:prstGeom prst="rect">
            <a:avLst/>
          </a:prstGeom>
        </p:spPr>
        <p:txBody>
          <a:bodyPr vert="horz" wrap="square" lIns="0" tIns="109855" rIns="0" bIns="0" rtlCol="0">
            <a:spAutoFit/>
          </a:bodyPr>
          <a:lstStyle/>
          <a:p>
            <a:pPr marL="12700" marR="5080" indent="2540" algn="r">
              <a:lnSpc>
                <a:spcPts val="6050"/>
              </a:lnSpc>
              <a:spcBef>
                <a:spcPts val="865"/>
              </a:spcBef>
            </a:pPr>
            <a:r>
              <a:rPr sz="5600" dirty="0">
                <a:latin typeface="Arial"/>
                <a:cs typeface="Arial"/>
              </a:rPr>
              <a:t>Fingerprint</a:t>
            </a:r>
            <a:r>
              <a:rPr sz="5600" spc="-65" dirty="0">
                <a:latin typeface="Arial"/>
                <a:cs typeface="Arial"/>
              </a:rPr>
              <a:t> </a:t>
            </a:r>
            <a:r>
              <a:rPr sz="5600" spc="-25" dirty="0">
                <a:latin typeface="Arial"/>
                <a:cs typeface="Arial"/>
              </a:rPr>
              <a:t>and </a:t>
            </a:r>
            <a:r>
              <a:rPr sz="5600" spc="-10" dirty="0">
                <a:latin typeface="Arial"/>
                <a:cs typeface="Arial"/>
              </a:rPr>
              <a:t>Background </a:t>
            </a:r>
            <a:r>
              <a:rPr sz="5600" dirty="0">
                <a:latin typeface="Arial"/>
                <a:cs typeface="Arial"/>
              </a:rPr>
              <a:t>Check</a:t>
            </a:r>
            <a:r>
              <a:rPr sz="5600" spc="-35" dirty="0">
                <a:latin typeface="Arial"/>
                <a:cs typeface="Arial"/>
              </a:rPr>
              <a:t> </a:t>
            </a:r>
            <a:r>
              <a:rPr sz="5600" spc="-10" dirty="0">
                <a:latin typeface="Arial"/>
                <a:cs typeface="Arial"/>
              </a:rPr>
              <a:t>Process</a:t>
            </a:r>
            <a:endParaRPr sz="5600">
              <a:latin typeface="Arial"/>
              <a:cs typeface="Arial"/>
            </a:endParaRPr>
          </a:p>
        </p:txBody>
      </p:sp>
      <p:grpSp>
        <p:nvGrpSpPr>
          <p:cNvPr id="3" name="object 3"/>
          <p:cNvGrpSpPr/>
          <p:nvPr/>
        </p:nvGrpSpPr>
        <p:grpSpPr>
          <a:xfrm>
            <a:off x="7534656" y="630936"/>
            <a:ext cx="4020820" cy="5270500"/>
            <a:chOff x="7534656" y="630936"/>
            <a:chExt cx="4020820" cy="5270500"/>
          </a:xfrm>
        </p:grpSpPr>
        <p:pic>
          <p:nvPicPr>
            <p:cNvPr id="4" name="object 4"/>
            <p:cNvPicPr/>
            <p:nvPr/>
          </p:nvPicPr>
          <p:blipFill>
            <a:blip r:embed="rId2" cstate="print"/>
            <a:stretch>
              <a:fillRect/>
            </a:stretch>
          </p:blipFill>
          <p:spPr>
            <a:xfrm>
              <a:off x="7552944" y="649224"/>
              <a:ext cx="3982974" cy="5232654"/>
            </a:xfrm>
            <a:prstGeom prst="rect">
              <a:avLst/>
            </a:prstGeom>
          </p:spPr>
        </p:pic>
        <p:pic>
          <p:nvPicPr>
            <p:cNvPr id="5" name="object 5"/>
            <p:cNvPicPr/>
            <p:nvPr/>
          </p:nvPicPr>
          <p:blipFill>
            <a:blip r:embed="rId3" cstate="print"/>
            <a:stretch>
              <a:fillRect/>
            </a:stretch>
          </p:blipFill>
          <p:spPr>
            <a:xfrm>
              <a:off x="7534656" y="630936"/>
              <a:ext cx="4020312" cy="5269992"/>
            </a:xfrm>
            <a:prstGeom prst="rect">
              <a:avLst/>
            </a:prstGeom>
          </p:spPr>
        </p:pic>
        <p:pic>
          <p:nvPicPr>
            <p:cNvPr id="6" name="object 6"/>
            <p:cNvPicPr/>
            <p:nvPr/>
          </p:nvPicPr>
          <p:blipFill>
            <a:blip r:embed="rId4" cstate="print"/>
            <a:stretch>
              <a:fillRect/>
            </a:stretch>
          </p:blipFill>
          <p:spPr>
            <a:xfrm>
              <a:off x="7908036" y="1011936"/>
              <a:ext cx="3273552" cy="4546092"/>
            </a:xfrm>
            <a:prstGeom prst="rect">
              <a:avLst/>
            </a:prstGeom>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50876" y="0"/>
            <a:ext cx="2437130" cy="6858000"/>
            <a:chOff x="150876" y="0"/>
            <a:chExt cx="2437130" cy="6858000"/>
          </a:xfrm>
        </p:grpSpPr>
        <p:sp>
          <p:nvSpPr>
            <p:cNvPr id="3" name="object 3"/>
            <p:cNvSpPr/>
            <p:nvPr/>
          </p:nvSpPr>
          <p:spPr>
            <a:xfrm>
              <a:off x="457200" y="0"/>
              <a:ext cx="1122045" cy="5329555"/>
            </a:xfrm>
            <a:custGeom>
              <a:avLst/>
              <a:gdLst/>
              <a:ahLst/>
              <a:cxnLst/>
              <a:rect l="l" t="t" r="r" b="b"/>
              <a:pathLst>
                <a:path w="1122045" h="5329555">
                  <a:moveTo>
                    <a:pt x="1121664" y="0"/>
                  </a:moveTo>
                  <a:lnTo>
                    <a:pt x="867791" y="0"/>
                  </a:lnTo>
                  <a:lnTo>
                    <a:pt x="0" y="5286502"/>
                  </a:lnTo>
                  <a:lnTo>
                    <a:pt x="247497" y="5329428"/>
                  </a:lnTo>
                  <a:lnTo>
                    <a:pt x="1121664" y="0"/>
                  </a:lnTo>
                  <a:close/>
                </a:path>
              </a:pathLst>
            </a:custGeom>
            <a:solidFill>
              <a:srgbClr val="2FACEB"/>
            </a:solidFill>
          </p:spPr>
          <p:txBody>
            <a:bodyPr wrap="square" lIns="0" tIns="0" rIns="0" bIns="0" rtlCol="0"/>
            <a:lstStyle/>
            <a:p>
              <a:endParaRPr/>
            </a:p>
          </p:txBody>
        </p:sp>
        <p:sp>
          <p:nvSpPr>
            <p:cNvPr id="4" name="object 4"/>
            <p:cNvSpPr/>
            <p:nvPr/>
          </p:nvSpPr>
          <p:spPr>
            <a:xfrm>
              <a:off x="150876" y="0"/>
              <a:ext cx="1117600" cy="5278120"/>
            </a:xfrm>
            <a:custGeom>
              <a:avLst/>
              <a:gdLst/>
              <a:ahLst/>
              <a:cxnLst/>
              <a:rect l="l" t="t" r="r" b="b"/>
              <a:pathLst>
                <a:path w="1117600" h="5278120">
                  <a:moveTo>
                    <a:pt x="1117092" y="0"/>
                  </a:moveTo>
                  <a:lnTo>
                    <a:pt x="864793" y="0"/>
                  </a:lnTo>
                  <a:lnTo>
                    <a:pt x="0" y="5239512"/>
                  </a:lnTo>
                  <a:lnTo>
                    <a:pt x="249123" y="5277612"/>
                  </a:lnTo>
                  <a:lnTo>
                    <a:pt x="1117092" y="0"/>
                  </a:lnTo>
                  <a:close/>
                </a:path>
              </a:pathLst>
            </a:custGeom>
            <a:solidFill>
              <a:srgbClr val="585858"/>
            </a:solidFill>
          </p:spPr>
          <p:txBody>
            <a:bodyPr wrap="square" lIns="0" tIns="0" rIns="0" bIns="0" rtlCol="0"/>
            <a:lstStyle/>
            <a:p>
              <a:endParaRPr/>
            </a:p>
          </p:txBody>
        </p:sp>
        <p:sp>
          <p:nvSpPr>
            <p:cNvPr id="5" name="object 5"/>
            <p:cNvSpPr/>
            <p:nvPr/>
          </p:nvSpPr>
          <p:spPr>
            <a:xfrm>
              <a:off x="150876" y="5239511"/>
              <a:ext cx="1228725" cy="1618615"/>
            </a:xfrm>
            <a:custGeom>
              <a:avLst/>
              <a:gdLst/>
              <a:ahLst/>
              <a:cxnLst/>
              <a:rect l="l" t="t" r="r" b="b"/>
              <a:pathLst>
                <a:path w="1228725" h="1618615">
                  <a:moveTo>
                    <a:pt x="0" y="0"/>
                  </a:moveTo>
                  <a:lnTo>
                    <a:pt x="1174369" y="1618487"/>
                  </a:lnTo>
                  <a:lnTo>
                    <a:pt x="1228344" y="1618487"/>
                  </a:lnTo>
                  <a:lnTo>
                    <a:pt x="0" y="0"/>
                  </a:lnTo>
                  <a:close/>
                </a:path>
              </a:pathLst>
            </a:custGeom>
            <a:solidFill>
              <a:srgbClr val="252525"/>
            </a:solidFill>
          </p:spPr>
          <p:txBody>
            <a:bodyPr wrap="square" lIns="0" tIns="0" rIns="0" bIns="0" rtlCol="0"/>
            <a:lstStyle/>
            <a:p>
              <a:endParaRPr/>
            </a:p>
          </p:txBody>
        </p:sp>
        <p:sp>
          <p:nvSpPr>
            <p:cNvPr id="6" name="object 6"/>
            <p:cNvSpPr/>
            <p:nvPr/>
          </p:nvSpPr>
          <p:spPr>
            <a:xfrm>
              <a:off x="457200" y="5291328"/>
              <a:ext cx="1495425" cy="1567180"/>
            </a:xfrm>
            <a:custGeom>
              <a:avLst/>
              <a:gdLst/>
              <a:ahLst/>
              <a:cxnLst/>
              <a:rect l="l" t="t" r="r" b="b"/>
              <a:pathLst>
                <a:path w="1495425" h="1567179">
                  <a:moveTo>
                    <a:pt x="0" y="0"/>
                  </a:moveTo>
                  <a:lnTo>
                    <a:pt x="1442720" y="1566672"/>
                  </a:lnTo>
                  <a:lnTo>
                    <a:pt x="1495044" y="1566672"/>
                  </a:lnTo>
                  <a:lnTo>
                    <a:pt x="0" y="0"/>
                  </a:lnTo>
                  <a:close/>
                </a:path>
              </a:pathLst>
            </a:custGeom>
            <a:solidFill>
              <a:srgbClr val="0C5A82"/>
            </a:solidFill>
          </p:spPr>
          <p:txBody>
            <a:bodyPr wrap="square" lIns="0" tIns="0" rIns="0" bIns="0" rtlCol="0"/>
            <a:lstStyle/>
            <a:p>
              <a:endParaRPr/>
            </a:p>
          </p:txBody>
        </p:sp>
        <p:sp>
          <p:nvSpPr>
            <p:cNvPr id="7" name="object 7"/>
            <p:cNvSpPr/>
            <p:nvPr/>
          </p:nvSpPr>
          <p:spPr>
            <a:xfrm>
              <a:off x="457200" y="5286755"/>
              <a:ext cx="2131060" cy="1571625"/>
            </a:xfrm>
            <a:custGeom>
              <a:avLst/>
              <a:gdLst/>
              <a:ahLst/>
              <a:cxnLst/>
              <a:rect l="l" t="t" r="r" b="b"/>
              <a:pathLst>
                <a:path w="2131060" h="1571625">
                  <a:moveTo>
                    <a:pt x="0" y="0"/>
                  </a:moveTo>
                  <a:lnTo>
                    <a:pt x="0" y="4699"/>
                  </a:lnTo>
                  <a:lnTo>
                    <a:pt x="1495552" y="1571243"/>
                  </a:lnTo>
                  <a:lnTo>
                    <a:pt x="2130552" y="1571243"/>
                  </a:lnTo>
                  <a:lnTo>
                    <a:pt x="247662" y="42799"/>
                  </a:lnTo>
                  <a:lnTo>
                    <a:pt x="0" y="0"/>
                  </a:lnTo>
                  <a:close/>
                </a:path>
              </a:pathLst>
            </a:custGeom>
            <a:solidFill>
              <a:srgbClr val="1286C3"/>
            </a:solidFill>
          </p:spPr>
          <p:txBody>
            <a:bodyPr wrap="square" lIns="0" tIns="0" rIns="0" bIns="0" rtlCol="0"/>
            <a:lstStyle/>
            <a:p>
              <a:endParaRPr/>
            </a:p>
          </p:txBody>
        </p:sp>
        <p:sp>
          <p:nvSpPr>
            <p:cNvPr id="8" name="object 8"/>
            <p:cNvSpPr/>
            <p:nvPr/>
          </p:nvSpPr>
          <p:spPr>
            <a:xfrm>
              <a:off x="150876" y="5239511"/>
              <a:ext cx="1694814" cy="1618615"/>
            </a:xfrm>
            <a:custGeom>
              <a:avLst/>
              <a:gdLst/>
              <a:ahLst/>
              <a:cxnLst/>
              <a:rect l="l" t="t" r="r" b="b"/>
              <a:pathLst>
                <a:path w="1694814" h="1618615">
                  <a:moveTo>
                    <a:pt x="0" y="0"/>
                  </a:moveTo>
                  <a:lnTo>
                    <a:pt x="1228217" y="1618487"/>
                  </a:lnTo>
                  <a:lnTo>
                    <a:pt x="1694688" y="1618487"/>
                  </a:lnTo>
                  <a:lnTo>
                    <a:pt x="291973" y="95250"/>
                  </a:lnTo>
                  <a:lnTo>
                    <a:pt x="244360" y="42799"/>
                  </a:lnTo>
                  <a:lnTo>
                    <a:pt x="249123" y="42799"/>
                  </a:lnTo>
                  <a:lnTo>
                    <a:pt x="249123" y="38100"/>
                  </a:lnTo>
                  <a:lnTo>
                    <a:pt x="244360" y="38100"/>
                  </a:lnTo>
                  <a:lnTo>
                    <a:pt x="0" y="0"/>
                  </a:lnTo>
                  <a:close/>
                </a:path>
              </a:pathLst>
            </a:custGeom>
            <a:solidFill>
              <a:srgbClr val="404040"/>
            </a:solidFill>
          </p:spPr>
          <p:txBody>
            <a:bodyPr wrap="square" lIns="0" tIns="0" rIns="0" bIns="0" rtlCol="0"/>
            <a:lstStyle/>
            <a:p>
              <a:endParaRPr/>
            </a:p>
          </p:txBody>
        </p:sp>
      </p:grpSp>
      <p:sp>
        <p:nvSpPr>
          <p:cNvPr id="9" name="object 9"/>
          <p:cNvSpPr txBox="1">
            <a:spLocks noGrp="1"/>
          </p:cNvSpPr>
          <p:nvPr>
            <p:ph type="title"/>
          </p:nvPr>
        </p:nvSpPr>
        <p:spPr>
          <a:xfrm>
            <a:off x="1465580" y="491109"/>
            <a:ext cx="2712085" cy="452120"/>
          </a:xfrm>
          <a:prstGeom prst="rect">
            <a:avLst/>
          </a:prstGeom>
        </p:spPr>
        <p:txBody>
          <a:bodyPr vert="horz" wrap="square" lIns="0" tIns="12065" rIns="0" bIns="0" rtlCol="0">
            <a:spAutoFit/>
          </a:bodyPr>
          <a:lstStyle/>
          <a:p>
            <a:pPr marL="12700">
              <a:lnSpc>
                <a:spcPct val="100000"/>
              </a:lnSpc>
              <a:spcBef>
                <a:spcPts val="95"/>
              </a:spcBef>
            </a:pPr>
            <a:r>
              <a:rPr sz="2800" dirty="0"/>
              <a:t>State</a:t>
            </a:r>
            <a:r>
              <a:rPr sz="2800" spc="-50" dirty="0"/>
              <a:t> </a:t>
            </a:r>
            <a:r>
              <a:rPr sz="2800" spc="-10" dirty="0"/>
              <a:t>Instructions:</a:t>
            </a:r>
            <a:endParaRPr sz="2800"/>
          </a:p>
        </p:txBody>
      </p:sp>
      <p:sp>
        <p:nvSpPr>
          <p:cNvPr id="10" name="object 10"/>
          <p:cNvSpPr txBox="1"/>
          <p:nvPr/>
        </p:nvSpPr>
        <p:spPr>
          <a:xfrm>
            <a:off x="1465580" y="1280922"/>
            <a:ext cx="4991735" cy="4745990"/>
          </a:xfrm>
          <a:prstGeom prst="rect">
            <a:avLst/>
          </a:prstGeom>
        </p:spPr>
        <p:txBody>
          <a:bodyPr vert="horz" wrap="square" lIns="0" tIns="45085" rIns="0" bIns="0" rtlCol="0">
            <a:spAutoFit/>
          </a:bodyPr>
          <a:lstStyle/>
          <a:p>
            <a:pPr marL="190500" marR="419100" indent="-190500">
              <a:lnSpc>
                <a:spcPts val="2050"/>
              </a:lnSpc>
              <a:spcBef>
                <a:spcPts val="355"/>
              </a:spcBef>
              <a:buChar char="*"/>
              <a:tabLst>
                <a:tab pos="190500" algn="l"/>
              </a:tabLst>
            </a:pPr>
            <a:r>
              <a:rPr sz="1900" dirty="0">
                <a:latin typeface="Corbel"/>
                <a:cs typeface="Corbel"/>
              </a:rPr>
              <a:t>First,</a:t>
            </a:r>
            <a:r>
              <a:rPr sz="1900" spc="-70" dirty="0">
                <a:latin typeface="Corbel"/>
                <a:cs typeface="Corbel"/>
              </a:rPr>
              <a:t> </a:t>
            </a:r>
            <a:r>
              <a:rPr sz="1900" dirty="0">
                <a:latin typeface="Corbel"/>
                <a:cs typeface="Corbel"/>
              </a:rPr>
              <a:t>under</a:t>
            </a:r>
            <a:r>
              <a:rPr sz="1900" spc="-55" dirty="0">
                <a:latin typeface="Corbel"/>
                <a:cs typeface="Corbel"/>
              </a:rPr>
              <a:t> </a:t>
            </a:r>
            <a:r>
              <a:rPr sz="1900" dirty="0">
                <a:latin typeface="Corbel"/>
                <a:cs typeface="Corbel"/>
              </a:rPr>
              <a:t>EACH</a:t>
            </a:r>
            <a:r>
              <a:rPr sz="1900" spc="-35" dirty="0">
                <a:latin typeface="Corbel"/>
                <a:cs typeface="Corbel"/>
              </a:rPr>
              <a:t> </a:t>
            </a:r>
            <a:r>
              <a:rPr sz="1900" dirty="0">
                <a:latin typeface="Corbel"/>
                <a:cs typeface="Corbel"/>
              </a:rPr>
              <a:t>state</a:t>
            </a:r>
            <a:r>
              <a:rPr sz="1900" spc="-55" dirty="0">
                <a:latin typeface="Corbel"/>
                <a:cs typeface="Corbel"/>
              </a:rPr>
              <a:t> </a:t>
            </a:r>
            <a:r>
              <a:rPr sz="1900" dirty="0">
                <a:latin typeface="Corbel"/>
                <a:cs typeface="Corbel"/>
              </a:rPr>
              <a:t>that</a:t>
            </a:r>
            <a:r>
              <a:rPr sz="1900" spc="-50" dirty="0">
                <a:latin typeface="Corbel"/>
                <a:cs typeface="Corbel"/>
              </a:rPr>
              <a:t> </a:t>
            </a:r>
            <a:r>
              <a:rPr sz="1900" dirty="0">
                <a:latin typeface="Corbel"/>
                <a:cs typeface="Corbel"/>
              </a:rPr>
              <a:t>applies</a:t>
            </a:r>
            <a:r>
              <a:rPr sz="1900" spc="-55" dirty="0">
                <a:latin typeface="Corbel"/>
                <a:cs typeface="Corbel"/>
              </a:rPr>
              <a:t> </a:t>
            </a:r>
            <a:r>
              <a:rPr sz="1900" dirty="0">
                <a:latin typeface="Corbel"/>
                <a:cs typeface="Corbel"/>
              </a:rPr>
              <a:t>to</a:t>
            </a:r>
            <a:r>
              <a:rPr sz="1900" spc="-55" dirty="0">
                <a:latin typeface="Corbel"/>
                <a:cs typeface="Corbel"/>
              </a:rPr>
              <a:t> </a:t>
            </a:r>
            <a:r>
              <a:rPr sz="1900" spc="-25" dirty="0">
                <a:latin typeface="Corbel"/>
                <a:cs typeface="Corbel"/>
              </a:rPr>
              <a:t>the </a:t>
            </a:r>
            <a:r>
              <a:rPr sz="1900" dirty="0">
                <a:latin typeface="Corbel"/>
                <a:cs typeface="Corbel"/>
              </a:rPr>
              <a:t>applicant,</a:t>
            </a:r>
            <a:r>
              <a:rPr sz="1900" spc="-65" dirty="0">
                <a:latin typeface="Corbel"/>
                <a:cs typeface="Corbel"/>
              </a:rPr>
              <a:t> </a:t>
            </a:r>
            <a:r>
              <a:rPr sz="1900" dirty="0">
                <a:latin typeface="Corbel"/>
                <a:cs typeface="Corbel"/>
              </a:rPr>
              <a:t>click</a:t>
            </a:r>
            <a:r>
              <a:rPr sz="1900" spc="-55" dirty="0">
                <a:latin typeface="Corbel"/>
                <a:cs typeface="Corbel"/>
              </a:rPr>
              <a:t> </a:t>
            </a:r>
            <a:r>
              <a:rPr sz="1900" dirty="0">
                <a:latin typeface="Corbel"/>
                <a:cs typeface="Corbel"/>
              </a:rPr>
              <a:t>on</a:t>
            </a:r>
            <a:r>
              <a:rPr sz="1900" spc="-55" dirty="0">
                <a:latin typeface="Corbel"/>
                <a:cs typeface="Corbel"/>
              </a:rPr>
              <a:t> </a:t>
            </a:r>
            <a:r>
              <a:rPr sz="1900" dirty="0">
                <a:latin typeface="Corbel"/>
                <a:cs typeface="Corbel"/>
              </a:rPr>
              <a:t>the</a:t>
            </a:r>
            <a:r>
              <a:rPr sz="1900" spc="-45" dirty="0">
                <a:latin typeface="Corbel"/>
                <a:cs typeface="Corbel"/>
              </a:rPr>
              <a:t> </a:t>
            </a:r>
            <a:r>
              <a:rPr sz="1900" b="1" dirty="0">
                <a:latin typeface="Corbel"/>
                <a:cs typeface="Corbel"/>
              </a:rPr>
              <a:t>Checklist</a:t>
            </a:r>
            <a:r>
              <a:rPr sz="1900" b="1" spc="-45" dirty="0">
                <a:latin typeface="Corbel"/>
                <a:cs typeface="Corbel"/>
              </a:rPr>
              <a:t> </a:t>
            </a:r>
            <a:r>
              <a:rPr sz="1900" dirty="0">
                <a:latin typeface="Corbel"/>
                <a:cs typeface="Corbel"/>
              </a:rPr>
              <a:t>and</a:t>
            </a:r>
            <a:r>
              <a:rPr sz="1900" spc="-55" dirty="0">
                <a:latin typeface="Corbel"/>
                <a:cs typeface="Corbel"/>
              </a:rPr>
              <a:t> </a:t>
            </a:r>
            <a:r>
              <a:rPr sz="1900" dirty="0">
                <a:latin typeface="Corbel"/>
                <a:cs typeface="Corbel"/>
              </a:rPr>
              <a:t>read</a:t>
            </a:r>
            <a:r>
              <a:rPr sz="1900" spc="-60" dirty="0">
                <a:latin typeface="Corbel"/>
                <a:cs typeface="Corbel"/>
              </a:rPr>
              <a:t> </a:t>
            </a:r>
            <a:r>
              <a:rPr sz="1900" b="1" spc="-25" dirty="0">
                <a:latin typeface="Corbel"/>
                <a:cs typeface="Corbel"/>
              </a:rPr>
              <a:t>all </a:t>
            </a:r>
            <a:r>
              <a:rPr sz="1900" spc="-10" dirty="0">
                <a:latin typeface="Corbel"/>
                <a:cs typeface="Corbel"/>
              </a:rPr>
              <a:t>instructions.</a:t>
            </a:r>
            <a:endParaRPr sz="1900">
              <a:latin typeface="Corbel"/>
              <a:cs typeface="Corbel"/>
            </a:endParaRPr>
          </a:p>
          <a:p>
            <a:pPr marL="469900">
              <a:lnSpc>
                <a:spcPts val="1914"/>
              </a:lnSpc>
            </a:pPr>
            <a:r>
              <a:rPr sz="1900" dirty="0">
                <a:latin typeface="Corbel"/>
                <a:cs typeface="Corbel"/>
              </a:rPr>
              <a:t>*</a:t>
            </a:r>
            <a:r>
              <a:rPr sz="1900" spc="-35" dirty="0">
                <a:latin typeface="Corbel"/>
                <a:cs typeface="Corbel"/>
              </a:rPr>
              <a:t> </a:t>
            </a:r>
            <a:r>
              <a:rPr sz="1900" dirty="0">
                <a:latin typeface="Corbel"/>
                <a:cs typeface="Corbel"/>
              </a:rPr>
              <a:t>Be</a:t>
            </a:r>
            <a:r>
              <a:rPr sz="1900" spc="-40" dirty="0">
                <a:latin typeface="Corbel"/>
                <a:cs typeface="Corbel"/>
              </a:rPr>
              <a:t> </a:t>
            </a:r>
            <a:r>
              <a:rPr sz="1900" dirty="0">
                <a:latin typeface="Corbel"/>
                <a:cs typeface="Corbel"/>
              </a:rPr>
              <a:t>sure</a:t>
            </a:r>
            <a:r>
              <a:rPr sz="1900" spc="-40" dirty="0">
                <a:latin typeface="Corbel"/>
                <a:cs typeface="Corbel"/>
              </a:rPr>
              <a:t> </a:t>
            </a:r>
            <a:r>
              <a:rPr sz="1900" dirty="0">
                <a:latin typeface="Corbel"/>
                <a:cs typeface="Corbel"/>
              </a:rPr>
              <a:t>to</a:t>
            </a:r>
            <a:r>
              <a:rPr sz="1900" spc="-45" dirty="0">
                <a:latin typeface="Corbel"/>
                <a:cs typeface="Corbel"/>
              </a:rPr>
              <a:t> </a:t>
            </a:r>
            <a:r>
              <a:rPr sz="1900" dirty="0">
                <a:latin typeface="Corbel"/>
                <a:cs typeface="Corbel"/>
              </a:rPr>
              <a:t>check</a:t>
            </a:r>
            <a:r>
              <a:rPr sz="1900" spc="-15" dirty="0">
                <a:latin typeface="Corbel"/>
                <a:cs typeface="Corbel"/>
              </a:rPr>
              <a:t> </a:t>
            </a:r>
            <a:r>
              <a:rPr sz="1900" dirty="0">
                <a:latin typeface="Corbel"/>
                <a:cs typeface="Corbel"/>
              </a:rPr>
              <a:t>off</a:t>
            </a:r>
            <a:r>
              <a:rPr sz="1900" spc="-50" dirty="0">
                <a:latin typeface="Corbel"/>
                <a:cs typeface="Corbel"/>
              </a:rPr>
              <a:t> </a:t>
            </a:r>
            <a:r>
              <a:rPr sz="1900" dirty="0">
                <a:latin typeface="Corbel"/>
                <a:cs typeface="Corbel"/>
              </a:rPr>
              <a:t>each</a:t>
            </a:r>
            <a:r>
              <a:rPr sz="1900" spc="-25" dirty="0">
                <a:latin typeface="Corbel"/>
                <a:cs typeface="Corbel"/>
              </a:rPr>
              <a:t> </a:t>
            </a:r>
            <a:r>
              <a:rPr sz="1900" dirty="0">
                <a:latin typeface="Corbel"/>
                <a:cs typeface="Corbel"/>
              </a:rPr>
              <a:t>item</a:t>
            </a:r>
            <a:r>
              <a:rPr sz="1900" spc="-40" dirty="0">
                <a:latin typeface="Corbel"/>
                <a:cs typeface="Corbel"/>
              </a:rPr>
              <a:t> </a:t>
            </a:r>
            <a:r>
              <a:rPr sz="1900" dirty="0">
                <a:latin typeface="Corbel"/>
                <a:cs typeface="Corbel"/>
              </a:rPr>
              <a:t>of</a:t>
            </a:r>
            <a:r>
              <a:rPr sz="1900" spc="-45" dirty="0">
                <a:latin typeface="Corbel"/>
                <a:cs typeface="Corbel"/>
              </a:rPr>
              <a:t> </a:t>
            </a:r>
            <a:r>
              <a:rPr sz="1900" spc="-25" dirty="0">
                <a:latin typeface="Corbel"/>
                <a:cs typeface="Corbel"/>
              </a:rPr>
              <a:t>the</a:t>
            </a:r>
            <a:endParaRPr sz="1900">
              <a:latin typeface="Corbel"/>
              <a:cs typeface="Corbel"/>
            </a:endParaRPr>
          </a:p>
          <a:p>
            <a:pPr marL="661670">
              <a:lnSpc>
                <a:spcPts val="2165"/>
              </a:lnSpc>
            </a:pPr>
            <a:r>
              <a:rPr sz="1900" spc="-10" dirty="0">
                <a:latin typeface="Corbel"/>
                <a:cs typeface="Corbel"/>
              </a:rPr>
              <a:t>checklist</a:t>
            </a:r>
            <a:r>
              <a:rPr sz="1900" spc="-25" dirty="0">
                <a:latin typeface="Corbel"/>
                <a:cs typeface="Corbel"/>
              </a:rPr>
              <a:t> </a:t>
            </a:r>
            <a:r>
              <a:rPr sz="1900" dirty="0">
                <a:latin typeface="Corbel"/>
                <a:cs typeface="Corbel"/>
              </a:rPr>
              <a:t>as</a:t>
            </a:r>
            <a:r>
              <a:rPr sz="1900" spc="-20" dirty="0">
                <a:latin typeface="Corbel"/>
                <a:cs typeface="Corbel"/>
              </a:rPr>
              <a:t> </a:t>
            </a:r>
            <a:r>
              <a:rPr sz="1900" dirty="0">
                <a:latin typeface="Corbel"/>
                <a:cs typeface="Corbel"/>
              </a:rPr>
              <a:t>it</a:t>
            </a:r>
            <a:r>
              <a:rPr sz="1900" spc="-25" dirty="0">
                <a:latin typeface="Corbel"/>
                <a:cs typeface="Corbel"/>
              </a:rPr>
              <a:t> </a:t>
            </a:r>
            <a:r>
              <a:rPr sz="1900" dirty="0">
                <a:latin typeface="Corbel"/>
                <a:cs typeface="Corbel"/>
              </a:rPr>
              <a:t>is</a:t>
            </a:r>
            <a:r>
              <a:rPr sz="1900" spc="-35" dirty="0">
                <a:latin typeface="Corbel"/>
                <a:cs typeface="Corbel"/>
              </a:rPr>
              <a:t> </a:t>
            </a:r>
            <a:r>
              <a:rPr sz="1900" spc="-10" dirty="0">
                <a:latin typeface="Corbel"/>
                <a:cs typeface="Corbel"/>
              </a:rPr>
              <a:t>completed.</a:t>
            </a:r>
            <a:endParaRPr sz="1900">
              <a:latin typeface="Corbel"/>
              <a:cs typeface="Corbel"/>
            </a:endParaRPr>
          </a:p>
          <a:p>
            <a:pPr>
              <a:lnSpc>
                <a:spcPct val="100000"/>
              </a:lnSpc>
              <a:spcBef>
                <a:spcPts val="35"/>
              </a:spcBef>
            </a:pPr>
            <a:endParaRPr sz="1650">
              <a:latin typeface="Corbel"/>
              <a:cs typeface="Corbel"/>
            </a:endParaRPr>
          </a:p>
          <a:p>
            <a:pPr marL="190500" marR="316230" indent="-190500">
              <a:lnSpc>
                <a:spcPct val="90000"/>
              </a:lnSpc>
              <a:buChar char="*"/>
              <a:tabLst>
                <a:tab pos="190500" algn="l"/>
                <a:tab pos="1120775" algn="l"/>
              </a:tabLst>
            </a:pPr>
            <a:r>
              <a:rPr sz="1900" dirty="0">
                <a:latin typeface="Corbel"/>
                <a:cs typeface="Corbel"/>
              </a:rPr>
              <a:t>Next,</a:t>
            </a:r>
            <a:r>
              <a:rPr sz="1900" spc="-60" dirty="0">
                <a:latin typeface="Corbel"/>
                <a:cs typeface="Corbel"/>
              </a:rPr>
              <a:t> </a:t>
            </a:r>
            <a:r>
              <a:rPr sz="1900" dirty="0">
                <a:latin typeface="Corbel"/>
                <a:cs typeface="Corbel"/>
              </a:rPr>
              <a:t>under</a:t>
            </a:r>
            <a:r>
              <a:rPr sz="1900" spc="-55" dirty="0">
                <a:latin typeface="Corbel"/>
                <a:cs typeface="Corbel"/>
              </a:rPr>
              <a:t> </a:t>
            </a:r>
            <a:r>
              <a:rPr sz="1900" dirty="0">
                <a:latin typeface="Corbel"/>
                <a:cs typeface="Corbel"/>
              </a:rPr>
              <a:t>EACH</a:t>
            </a:r>
            <a:r>
              <a:rPr sz="1900" spc="-40" dirty="0">
                <a:latin typeface="Corbel"/>
                <a:cs typeface="Corbel"/>
              </a:rPr>
              <a:t> </a:t>
            </a:r>
            <a:r>
              <a:rPr sz="1900" dirty="0">
                <a:latin typeface="Corbel"/>
                <a:cs typeface="Corbel"/>
              </a:rPr>
              <a:t>state</a:t>
            </a:r>
            <a:r>
              <a:rPr sz="1900" spc="-55" dirty="0">
                <a:latin typeface="Corbel"/>
                <a:cs typeface="Corbel"/>
              </a:rPr>
              <a:t> </a:t>
            </a:r>
            <a:r>
              <a:rPr sz="1900" dirty="0">
                <a:latin typeface="Corbel"/>
                <a:cs typeface="Corbel"/>
              </a:rPr>
              <a:t>that</a:t>
            </a:r>
            <a:r>
              <a:rPr sz="1900" spc="-40" dirty="0">
                <a:latin typeface="Corbel"/>
                <a:cs typeface="Corbel"/>
              </a:rPr>
              <a:t> </a:t>
            </a:r>
            <a:r>
              <a:rPr sz="1900" dirty="0">
                <a:latin typeface="Corbel"/>
                <a:cs typeface="Corbel"/>
              </a:rPr>
              <a:t>applies</a:t>
            </a:r>
            <a:r>
              <a:rPr sz="1900" spc="-70" dirty="0">
                <a:latin typeface="Corbel"/>
                <a:cs typeface="Corbel"/>
              </a:rPr>
              <a:t> </a:t>
            </a:r>
            <a:r>
              <a:rPr sz="1900" dirty="0">
                <a:latin typeface="Corbel"/>
                <a:cs typeface="Corbel"/>
              </a:rPr>
              <a:t>to</a:t>
            </a:r>
            <a:r>
              <a:rPr sz="1900" spc="-55" dirty="0">
                <a:latin typeface="Corbel"/>
                <a:cs typeface="Corbel"/>
              </a:rPr>
              <a:t> </a:t>
            </a:r>
            <a:r>
              <a:rPr sz="1900" spc="-25" dirty="0">
                <a:latin typeface="Corbel"/>
                <a:cs typeface="Corbel"/>
              </a:rPr>
              <a:t>the </a:t>
            </a:r>
            <a:r>
              <a:rPr sz="1900" dirty="0">
                <a:latin typeface="Corbel"/>
                <a:cs typeface="Corbel"/>
              </a:rPr>
              <a:t>applicant,</a:t>
            </a:r>
            <a:r>
              <a:rPr sz="1900" spc="-55" dirty="0">
                <a:latin typeface="Corbel"/>
                <a:cs typeface="Corbel"/>
              </a:rPr>
              <a:t> </a:t>
            </a:r>
            <a:r>
              <a:rPr sz="1900" dirty="0">
                <a:latin typeface="Corbel"/>
                <a:cs typeface="Corbel"/>
              </a:rPr>
              <a:t>click</a:t>
            </a:r>
            <a:r>
              <a:rPr sz="1900" spc="-50" dirty="0">
                <a:latin typeface="Corbel"/>
                <a:cs typeface="Corbel"/>
              </a:rPr>
              <a:t> </a:t>
            </a:r>
            <a:r>
              <a:rPr sz="1900" dirty="0">
                <a:latin typeface="Corbel"/>
                <a:cs typeface="Corbel"/>
              </a:rPr>
              <a:t>on</a:t>
            </a:r>
            <a:r>
              <a:rPr sz="1900" spc="-50" dirty="0">
                <a:latin typeface="Corbel"/>
                <a:cs typeface="Corbel"/>
              </a:rPr>
              <a:t> </a:t>
            </a:r>
            <a:r>
              <a:rPr sz="1900" dirty="0">
                <a:latin typeface="Corbel"/>
                <a:cs typeface="Corbel"/>
              </a:rPr>
              <a:t>each</a:t>
            </a:r>
            <a:r>
              <a:rPr sz="1900" spc="-35" dirty="0">
                <a:latin typeface="Corbel"/>
                <a:cs typeface="Corbel"/>
              </a:rPr>
              <a:t> </a:t>
            </a:r>
            <a:r>
              <a:rPr sz="1900" dirty="0">
                <a:latin typeface="Corbel"/>
                <a:cs typeface="Corbel"/>
              </a:rPr>
              <a:t>blue</a:t>
            </a:r>
            <a:r>
              <a:rPr sz="1900" spc="-55" dirty="0">
                <a:latin typeface="Corbel"/>
                <a:cs typeface="Corbel"/>
              </a:rPr>
              <a:t> </a:t>
            </a:r>
            <a:r>
              <a:rPr sz="1900" dirty="0">
                <a:latin typeface="Corbel"/>
                <a:cs typeface="Corbel"/>
              </a:rPr>
              <a:t>link</a:t>
            </a:r>
            <a:r>
              <a:rPr sz="1900" spc="-60" dirty="0">
                <a:latin typeface="Corbel"/>
                <a:cs typeface="Corbel"/>
              </a:rPr>
              <a:t> </a:t>
            </a:r>
            <a:r>
              <a:rPr sz="1900" dirty="0">
                <a:latin typeface="Corbel"/>
                <a:cs typeface="Corbel"/>
              </a:rPr>
              <a:t>next</a:t>
            </a:r>
            <a:r>
              <a:rPr sz="1900" spc="-40" dirty="0">
                <a:latin typeface="Corbel"/>
                <a:cs typeface="Corbel"/>
              </a:rPr>
              <a:t> </a:t>
            </a:r>
            <a:r>
              <a:rPr sz="1900" spc="-25" dirty="0">
                <a:latin typeface="Corbel"/>
                <a:cs typeface="Corbel"/>
              </a:rPr>
              <a:t>to </a:t>
            </a:r>
            <a:r>
              <a:rPr sz="1900" b="1" spc="-10" dirty="0">
                <a:latin typeface="Corbel"/>
                <a:cs typeface="Corbel"/>
              </a:rPr>
              <a:t>“Complete</a:t>
            </a:r>
            <a:r>
              <a:rPr sz="1900" b="1" spc="-30" dirty="0">
                <a:latin typeface="Corbel"/>
                <a:cs typeface="Corbel"/>
              </a:rPr>
              <a:t> </a:t>
            </a:r>
            <a:r>
              <a:rPr sz="1900" b="1" spc="-10" dirty="0">
                <a:latin typeface="Corbel"/>
                <a:cs typeface="Corbel"/>
              </a:rPr>
              <a:t>disclosure</a:t>
            </a:r>
            <a:r>
              <a:rPr sz="1900" b="1" spc="-50" dirty="0">
                <a:latin typeface="Corbel"/>
                <a:cs typeface="Corbel"/>
              </a:rPr>
              <a:t> </a:t>
            </a:r>
            <a:r>
              <a:rPr sz="1900" b="1" dirty="0">
                <a:latin typeface="Corbel"/>
                <a:cs typeface="Corbel"/>
              </a:rPr>
              <a:t>form”</a:t>
            </a:r>
            <a:r>
              <a:rPr sz="1900" b="1" spc="-25" dirty="0">
                <a:latin typeface="Corbel"/>
                <a:cs typeface="Corbel"/>
              </a:rPr>
              <a:t> </a:t>
            </a:r>
            <a:r>
              <a:rPr sz="1900" dirty="0">
                <a:latin typeface="Corbel"/>
                <a:cs typeface="Corbel"/>
              </a:rPr>
              <a:t>and</a:t>
            </a:r>
            <a:r>
              <a:rPr sz="1900" spc="-45" dirty="0">
                <a:latin typeface="Corbel"/>
                <a:cs typeface="Corbel"/>
              </a:rPr>
              <a:t> </a:t>
            </a:r>
            <a:r>
              <a:rPr sz="1900" b="1" spc="-10" dirty="0">
                <a:latin typeface="Corbel"/>
                <a:cs typeface="Corbel"/>
              </a:rPr>
              <a:t>“Complete </a:t>
            </a:r>
            <a:r>
              <a:rPr sz="1900" b="1" dirty="0">
                <a:latin typeface="Corbel"/>
                <a:cs typeface="Corbel"/>
              </a:rPr>
              <a:t>the </a:t>
            </a:r>
            <a:r>
              <a:rPr sz="1900" u="heavy" dirty="0">
                <a:uFill>
                  <a:solidFill>
                    <a:srgbClr val="000000"/>
                  </a:solidFill>
                </a:uFill>
                <a:latin typeface="Times New Roman"/>
                <a:cs typeface="Times New Roman"/>
              </a:rPr>
              <a:t>	</a:t>
            </a:r>
            <a:r>
              <a:rPr sz="1900" b="1" spc="-10" dirty="0">
                <a:latin typeface="Corbel"/>
                <a:cs typeface="Corbel"/>
              </a:rPr>
              <a:t>form”</a:t>
            </a:r>
            <a:r>
              <a:rPr sz="1900" spc="-10" dirty="0">
                <a:latin typeface="Corbel"/>
                <a:cs typeface="Corbel"/>
              </a:rPr>
              <a:t>.</a:t>
            </a:r>
            <a:endParaRPr sz="1900">
              <a:latin typeface="Corbel"/>
              <a:cs typeface="Corbel"/>
            </a:endParaRPr>
          </a:p>
          <a:p>
            <a:pPr>
              <a:lnSpc>
                <a:spcPct val="100000"/>
              </a:lnSpc>
              <a:spcBef>
                <a:spcPts val="40"/>
              </a:spcBef>
              <a:buFont typeface="Corbel"/>
              <a:buChar char="*"/>
            </a:pPr>
            <a:endParaRPr sz="1650">
              <a:latin typeface="Corbel"/>
              <a:cs typeface="Corbel"/>
            </a:endParaRPr>
          </a:p>
          <a:p>
            <a:pPr marL="190500" marR="5080" indent="-190500">
              <a:lnSpc>
                <a:spcPct val="90000"/>
              </a:lnSpc>
              <a:buChar char="*"/>
              <a:tabLst>
                <a:tab pos="190500" algn="l"/>
              </a:tabLst>
            </a:pPr>
            <a:r>
              <a:rPr sz="1900" spc="-10" dirty="0">
                <a:latin typeface="Corbel"/>
                <a:cs typeface="Corbel"/>
              </a:rPr>
              <a:t>Lastly,</a:t>
            </a:r>
            <a:r>
              <a:rPr sz="1900" spc="-70" dirty="0">
                <a:latin typeface="Corbel"/>
                <a:cs typeface="Corbel"/>
              </a:rPr>
              <a:t> </a:t>
            </a:r>
            <a:r>
              <a:rPr sz="1900" dirty="0">
                <a:latin typeface="Corbel"/>
                <a:cs typeface="Corbel"/>
              </a:rPr>
              <a:t>under</a:t>
            </a:r>
            <a:r>
              <a:rPr sz="1900" spc="-60" dirty="0">
                <a:latin typeface="Corbel"/>
                <a:cs typeface="Corbel"/>
              </a:rPr>
              <a:t> </a:t>
            </a:r>
            <a:r>
              <a:rPr sz="1900" dirty="0">
                <a:latin typeface="Corbel"/>
                <a:cs typeface="Corbel"/>
              </a:rPr>
              <a:t>EACH</a:t>
            </a:r>
            <a:r>
              <a:rPr sz="1900" spc="-25" dirty="0">
                <a:latin typeface="Corbel"/>
                <a:cs typeface="Corbel"/>
              </a:rPr>
              <a:t> </a:t>
            </a:r>
            <a:r>
              <a:rPr sz="1900" dirty="0">
                <a:latin typeface="Corbel"/>
                <a:cs typeface="Corbel"/>
              </a:rPr>
              <a:t>state</a:t>
            </a:r>
            <a:r>
              <a:rPr sz="1900" spc="-55" dirty="0">
                <a:latin typeface="Corbel"/>
                <a:cs typeface="Corbel"/>
              </a:rPr>
              <a:t> </a:t>
            </a:r>
            <a:r>
              <a:rPr sz="1900" dirty="0">
                <a:latin typeface="Corbel"/>
                <a:cs typeface="Corbel"/>
              </a:rPr>
              <a:t>that</a:t>
            </a:r>
            <a:r>
              <a:rPr sz="1900" spc="-50" dirty="0">
                <a:latin typeface="Corbel"/>
                <a:cs typeface="Corbel"/>
              </a:rPr>
              <a:t> </a:t>
            </a:r>
            <a:r>
              <a:rPr sz="1900" dirty="0">
                <a:latin typeface="Corbel"/>
                <a:cs typeface="Corbel"/>
              </a:rPr>
              <a:t>applies</a:t>
            </a:r>
            <a:r>
              <a:rPr sz="1900" spc="-55" dirty="0">
                <a:latin typeface="Corbel"/>
                <a:cs typeface="Corbel"/>
              </a:rPr>
              <a:t> </a:t>
            </a:r>
            <a:r>
              <a:rPr sz="1900" dirty="0">
                <a:latin typeface="Corbel"/>
                <a:cs typeface="Corbel"/>
              </a:rPr>
              <a:t>to</a:t>
            </a:r>
            <a:r>
              <a:rPr sz="1900" spc="-55" dirty="0">
                <a:latin typeface="Corbel"/>
                <a:cs typeface="Corbel"/>
              </a:rPr>
              <a:t> </a:t>
            </a:r>
            <a:r>
              <a:rPr sz="1900" spc="-25" dirty="0">
                <a:latin typeface="Corbel"/>
                <a:cs typeface="Corbel"/>
              </a:rPr>
              <a:t>the </a:t>
            </a:r>
            <a:r>
              <a:rPr sz="1900" dirty="0">
                <a:latin typeface="Corbel"/>
                <a:cs typeface="Corbel"/>
              </a:rPr>
              <a:t>applicant,</a:t>
            </a:r>
            <a:r>
              <a:rPr sz="1900" spc="-60" dirty="0">
                <a:latin typeface="Corbel"/>
                <a:cs typeface="Corbel"/>
              </a:rPr>
              <a:t> </a:t>
            </a:r>
            <a:r>
              <a:rPr sz="1900" dirty="0">
                <a:latin typeface="Corbel"/>
                <a:cs typeface="Corbel"/>
              </a:rPr>
              <a:t>read</a:t>
            </a:r>
            <a:r>
              <a:rPr sz="1900" spc="-55" dirty="0">
                <a:latin typeface="Corbel"/>
                <a:cs typeface="Corbel"/>
              </a:rPr>
              <a:t> </a:t>
            </a:r>
            <a:r>
              <a:rPr sz="1900" dirty="0">
                <a:latin typeface="Corbel"/>
                <a:cs typeface="Corbel"/>
              </a:rPr>
              <a:t>the</a:t>
            </a:r>
            <a:r>
              <a:rPr sz="1900" spc="-55" dirty="0">
                <a:latin typeface="Corbel"/>
                <a:cs typeface="Corbel"/>
              </a:rPr>
              <a:t> </a:t>
            </a:r>
            <a:r>
              <a:rPr sz="1900" b="1" dirty="0">
                <a:latin typeface="Corbel"/>
                <a:cs typeface="Corbel"/>
              </a:rPr>
              <a:t>Instructions</a:t>
            </a:r>
            <a:r>
              <a:rPr sz="1900" b="1" spc="-45" dirty="0">
                <a:latin typeface="Corbel"/>
                <a:cs typeface="Corbel"/>
              </a:rPr>
              <a:t> </a:t>
            </a:r>
            <a:r>
              <a:rPr sz="1900" b="1" dirty="0">
                <a:latin typeface="Corbel"/>
                <a:cs typeface="Corbel"/>
              </a:rPr>
              <a:t>on</a:t>
            </a:r>
            <a:r>
              <a:rPr sz="1900" b="1" spc="-55" dirty="0">
                <a:latin typeface="Corbel"/>
                <a:cs typeface="Corbel"/>
              </a:rPr>
              <a:t> </a:t>
            </a:r>
            <a:r>
              <a:rPr sz="1900" b="1" dirty="0">
                <a:latin typeface="Corbel"/>
                <a:cs typeface="Corbel"/>
              </a:rPr>
              <a:t>how</a:t>
            </a:r>
            <a:r>
              <a:rPr sz="1900" b="1" spc="-40" dirty="0">
                <a:latin typeface="Corbel"/>
                <a:cs typeface="Corbel"/>
              </a:rPr>
              <a:t> </a:t>
            </a:r>
            <a:r>
              <a:rPr sz="1900" b="1" dirty="0">
                <a:latin typeface="Corbel"/>
                <a:cs typeface="Corbel"/>
              </a:rPr>
              <a:t>to</a:t>
            </a:r>
            <a:r>
              <a:rPr sz="1900" b="1" spc="-60" dirty="0">
                <a:latin typeface="Corbel"/>
                <a:cs typeface="Corbel"/>
              </a:rPr>
              <a:t> </a:t>
            </a:r>
            <a:r>
              <a:rPr sz="1900" b="1" spc="-20" dirty="0">
                <a:latin typeface="Corbel"/>
                <a:cs typeface="Corbel"/>
              </a:rPr>
              <a:t>send </a:t>
            </a:r>
            <a:r>
              <a:rPr sz="1900" b="1" dirty="0">
                <a:latin typeface="Corbel"/>
                <a:cs typeface="Corbel"/>
              </a:rPr>
              <a:t>the</a:t>
            </a:r>
            <a:r>
              <a:rPr sz="1900" b="1" spc="-75" dirty="0">
                <a:latin typeface="Corbel"/>
                <a:cs typeface="Corbel"/>
              </a:rPr>
              <a:t> </a:t>
            </a:r>
            <a:r>
              <a:rPr sz="1900" b="1" dirty="0">
                <a:latin typeface="Corbel"/>
                <a:cs typeface="Corbel"/>
              </a:rPr>
              <a:t>forms</a:t>
            </a:r>
            <a:r>
              <a:rPr sz="1900" b="1" spc="-40" dirty="0">
                <a:latin typeface="Corbel"/>
                <a:cs typeface="Corbel"/>
              </a:rPr>
              <a:t> </a:t>
            </a:r>
            <a:r>
              <a:rPr sz="1900" b="1" spc="-20" dirty="0">
                <a:latin typeface="Corbel"/>
                <a:cs typeface="Corbel"/>
              </a:rPr>
              <a:t>to</a:t>
            </a:r>
            <a:r>
              <a:rPr sz="1900" b="1" spc="-135" dirty="0">
                <a:latin typeface="Corbel"/>
                <a:cs typeface="Corbel"/>
              </a:rPr>
              <a:t> </a:t>
            </a:r>
            <a:r>
              <a:rPr sz="1900" b="1" dirty="0">
                <a:latin typeface="Corbel"/>
                <a:cs typeface="Corbel"/>
              </a:rPr>
              <a:t>TN</a:t>
            </a:r>
            <a:r>
              <a:rPr sz="1900" b="1" spc="-30" dirty="0">
                <a:latin typeface="Corbel"/>
                <a:cs typeface="Corbel"/>
              </a:rPr>
              <a:t> </a:t>
            </a:r>
            <a:r>
              <a:rPr sz="1900" b="1" dirty="0">
                <a:latin typeface="Corbel"/>
                <a:cs typeface="Corbel"/>
              </a:rPr>
              <a:t>DHS</a:t>
            </a:r>
            <a:r>
              <a:rPr sz="1900" b="1" spc="-15" dirty="0">
                <a:latin typeface="Corbel"/>
                <a:cs typeface="Corbel"/>
              </a:rPr>
              <a:t> </a:t>
            </a:r>
            <a:r>
              <a:rPr sz="1900" dirty="0">
                <a:latin typeface="Corbel"/>
                <a:cs typeface="Corbel"/>
              </a:rPr>
              <a:t>(TN</a:t>
            </a:r>
            <a:r>
              <a:rPr sz="1900" spc="-45" dirty="0">
                <a:latin typeface="Corbel"/>
                <a:cs typeface="Corbel"/>
              </a:rPr>
              <a:t> </a:t>
            </a:r>
            <a:r>
              <a:rPr sz="1900" dirty="0">
                <a:latin typeface="Corbel"/>
                <a:cs typeface="Corbel"/>
              </a:rPr>
              <a:t>Department</a:t>
            </a:r>
            <a:r>
              <a:rPr sz="1900" spc="-30" dirty="0">
                <a:latin typeface="Corbel"/>
                <a:cs typeface="Corbel"/>
              </a:rPr>
              <a:t> </a:t>
            </a:r>
            <a:r>
              <a:rPr sz="1900" spc="-25" dirty="0">
                <a:latin typeface="Corbel"/>
                <a:cs typeface="Corbel"/>
              </a:rPr>
              <a:t>of </a:t>
            </a:r>
            <a:r>
              <a:rPr sz="1900" spc="-10" dirty="0">
                <a:latin typeface="Corbel"/>
                <a:cs typeface="Corbel"/>
              </a:rPr>
              <a:t>Human</a:t>
            </a:r>
            <a:r>
              <a:rPr sz="1900" spc="-70" dirty="0">
                <a:latin typeface="Corbel"/>
                <a:cs typeface="Corbel"/>
              </a:rPr>
              <a:t> </a:t>
            </a:r>
            <a:r>
              <a:rPr sz="1900" spc="-10" dirty="0">
                <a:latin typeface="Corbel"/>
                <a:cs typeface="Corbel"/>
              </a:rPr>
              <a:t>Services)</a:t>
            </a:r>
            <a:r>
              <a:rPr sz="1900" spc="-85" dirty="0">
                <a:latin typeface="Corbel"/>
                <a:cs typeface="Corbel"/>
              </a:rPr>
              <a:t> </a:t>
            </a:r>
            <a:r>
              <a:rPr sz="1900" dirty="0">
                <a:latin typeface="Corbel"/>
                <a:cs typeface="Corbel"/>
              </a:rPr>
              <a:t>Out</a:t>
            </a:r>
            <a:r>
              <a:rPr sz="1900" spc="-5" dirty="0">
                <a:latin typeface="Corbel"/>
                <a:cs typeface="Corbel"/>
              </a:rPr>
              <a:t> </a:t>
            </a:r>
            <a:r>
              <a:rPr sz="1900" dirty="0">
                <a:latin typeface="Corbel"/>
                <a:cs typeface="Corbel"/>
              </a:rPr>
              <a:t>of</a:t>
            </a:r>
            <a:r>
              <a:rPr sz="1900" spc="-80" dirty="0">
                <a:latin typeface="Corbel"/>
                <a:cs typeface="Corbel"/>
              </a:rPr>
              <a:t> </a:t>
            </a:r>
            <a:r>
              <a:rPr sz="1900" dirty="0">
                <a:latin typeface="Corbel"/>
                <a:cs typeface="Corbel"/>
              </a:rPr>
              <a:t>State</a:t>
            </a:r>
            <a:r>
              <a:rPr sz="1900" spc="-5" dirty="0">
                <a:latin typeface="Corbel"/>
                <a:cs typeface="Corbel"/>
              </a:rPr>
              <a:t> </a:t>
            </a:r>
            <a:r>
              <a:rPr sz="1900" spc="-20" dirty="0">
                <a:latin typeface="Corbel"/>
                <a:cs typeface="Corbel"/>
              </a:rPr>
              <a:t>Background</a:t>
            </a:r>
            <a:r>
              <a:rPr sz="1900" spc="-60" dirty="0">
                <a:latin typeface="Corbel"/>
                <a:cs typeface="Corbel"/>
              </a:rPr>
              <a:t> </a:t>
            </a:r>
            <a:r>
              <a:rPr sz="1900" spc="-10" dirty="0">
                <a:latin typeface="Corbel"/>
                <a:cs typeface="Corbel"/>
              </a:rPr>
              <a:t>Unit.</a:t>
            </a:r>
            <a:endParaRPr sz="1900">
              <a:latin typeface="Corbel"/>
              <a:cs typeface="Corbel"/>
            </a:endParaRPr>
          </a:p>
          <a:p>
            <a:pPr>
              <a:lnSpc>
                <a:spcPct val="100000"/>
              </a:lnSpc>
              <a:spcBef>
                <a:spcPts val="55"/>
              </a:spcBef>
              <a:buFont typeface="Corbel"/>
              <a:buChar char="*"/>
            </a:pPr>
            <a:endParaRPr sz="1450">
              <a:latin typeface="Corbel"/>
              <a:cs typeface="Corbel"/>
            </a:endParaRPr>
          </a:p>
          <a:p>
            <a:pPr marL="177800" marR="321945" indent="-177800" algn="ctr">
              <a:lnSpc>
                <a:spcPts val="2165"/>
              </a:lnSpc>
              <a:buChar char="*"/>
              <a:tabLst>
                <a:tab pos="177800" algn="l"/>
              </a:tabLst>
            </a:pPr>
            <a:r>
              <a:rPr sz="1900" dirty="0">
                <a:latin typeface="Corbel"/>
                <a:cs typeface="Corbel"/>
              </a:rPr>
              <a:t>Do</a:t>
            </a:r>
            <a:r>
              <a:rPr sz="1900" spc="-45" dirty="0">
                <a:latin typeface="Corbel"/>
                <a:cs typeface="Corbel"/>
              </a:rPr>
              <a:t> </a:t>
            </a:r>
            <a:r>
              <a:rPr sz="1900" b="1" dirty="0">
                <a:latin typeface="Corbel"/>
                <a:cs typeface="Corbel"/>
              </a:rPr>
              <a:t>not</a:t>
            </a:r>
            <a:r>
              <a:rPr sz="1900" b="1" spc="-60" dirty="0">
                <a:latin typeface="Corbel"/>
                <a:cs typeface="Corbel"/>
              </a:rPr>
              <a:t> </a:t>
            </a:r>
            <a:r>
              <a:rPr sz="1900" dirty="0">
                <a:latin typeface="Corbel"/>
                <a:cs typeface="Corbel"/>
              </a:rPr>
              <a:t>send</a:t>
            </a:r>
            <a:r>
              <a:rPr sz="1900" spc="-55" dirty="0">
                <a:latin typeface="Corbel"/>
                <a:cs typeface="Corbel"/>
              </a:rPr>
              <a:t> </a:t>
            </a:r>
            <a:r>
              <a:rPr sz="1900" dirty="0">
                <a:latin typeface="Corbel"/>
                <a:cs typeface="Corbel"/>
              </a:rPr>
              <a:t>forms</a:t>
            </a:r>
            <a:r>
              <a:rPr sz="1900" spc="-55" dirty="0">
                <a:latin typeface="Corbel"/>
                <a:cs typeface="Corbel"/>
              </a:rPr>
              <a:t> </a:t>
            </a:r>
            <a:r>
              <a:rPr sz="1900" dirty="0">
                <a:latin typeface="Corbel"/>
                <a:cs typeface="Corbel"/>
              </a:rPr>
              <a:t>to</a:t>
            </a:r>
            <a:r>
              <a:rPr sz="1900" spc="-50" dirty="0">
                <a:latin typeface="Corbel"/>
                <a:cs typeface="Corbel"/>
              </a:rPr>
              <a:t> </a:t>
            </a:r>
            <a:r>
              <a:rPr sz="1900" dirty="0">
                <a:latin typeface="Corbel"/>
                <a:cs typeface="Corbel"/>
              </a:rPr>
              <a:t>the</a:t>
            </a:r>
            <a:r>
              <a:rPr sz="1900" spc="-40" dirty="0">
                <a:latin typeface="Corbel"/>
                <a:cs typeface="Corbel"/>
              </a:rPr>
              <a:t> </a:t>
            </a:r>
            <a:r>
              <a:rPr sz="1900" dirty="0">
                <a:latin typeface="Corbel"/>
                <a:cs typeface="Corbel"/>
              </a:rPr>
              <a:t>other</a:t>
            </a:r>
            <a:r>
              <a:rPr sz="1900" spc="-30" dirty="0">
                <a:latin typeface="Corbel"/>
                <a:cs typeface="Corbel"/>
              </a:rPr>
              <a:t> </a:t>
            </a:r>
            <a:r>
              <a:rPr sz="1900" dirty="0">
                <a:latin typeface="Corbel"/>
                <a:cs typeface="Corbel"/>
              </a:rPr>
              <a:t>states,</a:t>
            </a:r>
            <a:r>
              <a:rPr sz="1900" spc="-60" dirty="0">
                <a:latin typeface="Corbel"/>
                <a:cs typeface="Corbel"/>
              </a:rPr>
              <a:t> </a:t>
            </a:r>
            <a:r>
              <a:rPr sz="1900" spc="-10" dirty="0">
                <a:latin typeface="Corbel"/>
                <a:cs typeface="Corbel"/>
              </a:rPr>
              <a:t>unless</a:t>
            </a:r>
            <a:endParaRPr sz="1900">
              <a:latin typeface="Corbel"/>
              <a:cs typeface="Corbel"/>
            </a:endParaRPr>
          </a:p>
          <a:p>
            <a:pPr marR="343535" algn="ctr">
              <a:lnSpc>
                <a:spcPts val="2165"/>
              </a:lnSpc>
            </a:pPr>
            <a:r>
              <a:rPr sz="1900" dirty="0">
                <a:latin typeface="Corbel"/>
                <a:cs typeface="Corbel"/>
              </a:rPr>
              <a:t>instructed</a:t>
            </a:r>
            <a:r>
              <a:rPr sz="1900" spc="-50" dirty="0">
                <a:latin typeface="Corbel"/>
                <a:cs typeface="Corbel"/>
              </a:rPr>
              <a:t> </a:t>
            </a:r>
            <a:r>
              <a:rPr sz="1900" dirty="0">
                <a:latin typeface="Corbel"/>
                <a:cs typeface="Corbel"/>
              </a:rPr>
              <a:t>to</a:t>
            </a:r>
            <a:r>
              <a:rPr sz="1900" spc="-30" dirty="0">
                <a:latin typeface="Corbel"/>
                <a:cs typeface="Corbel"/>
              </a:rPr>
              <a:t> </a:t>
            </a:r>
            <a:r>
              <a:rPr sz="1900" dirty="0">
                <a:latin typeface="Corbel"/>
                <a:cs typeface="Corbel"/>
              </a:rPr>
              <a:t>do</a:t>
            </a:r>
            <a:r>
              <a:rPr sz="1900" spc="-35" dirty="0">
                <a:latin typeface="Corbel"/>
                <a:cs typeface="Corbel"/>
              </a:rPr>
              <a:t> </a:t>
            </a:r>
            <a:r>
              <a:rPr sz="1900" dirty="0">
                <a:latin typeface="Corbel"/>
                <a:cs typeface="Corbel"/>
              </a:rPr>
              <a:t>so</a:t>
            </a:r>
            <a:r>
              <a:rPr sz="1900" spc="-35" dirty="0">
                <a:latin typeface="Corbel"/>
                <a:cs typeface="Corbel"/>
              </a:rPr>
              <a:t> </a:t>
            </a:r>
            <a:r>
              <a:rPr sz="1900" dirty="0">
                <a:latin typeface="Corbel"/>
                <a:cs typeface="Corbel"/>
              </a:rPr>
              <a:t>on</a:t>
            </a:r>
            <a:r>
              <a:rPr sz="1900" spc="-35" dirty="0">
                <a:latin typeface="Corbel"/>
                <a:cs typeface="Corbel"/>
              </a:rPr>
              <a:t> </a:t>
            </a:r>
            <a:r>
              <a:rPr sz="1900" dirty="0">
                <a:latin typeface="Corbel"/>
                <a:cs typeface="Corbel"/>
              </a:rPr>
              <a:t>the</a:t>
            </a:r>
            <a:r>
              <a:rPr sz="1900" spc="-25" dirty="0">
                <a:latin typeface="Corbel"/>
                <a:cs typeface="Corbel"/>
              </a:rPr>
              <a:t> state’s</a:t>
            </a:r>
            <a:r>
              <a:rPr sz="1900" spc="-95" dirty="0">
                <a:latin typeface="Corbel"/>
                <a:cs typeface="Corbel"/>
              </a:rPr>
              <a:t> </a:t>
            </a:r>
            <a:r>
              <a:rPr sz="1900" spc="-10" dirty="0">
                <a:latin typeface="Corbel"/>
                <a:cs typeface="Corbel"/>
              </a:rPr>
              <a:t>Checklist.</a:t>
            </a:r>
            <a:endParaRPr sz="1900">
              <a:latin typeface="Corbel"/>
              <a:cs typeface="Corbel"/>
            </a:endParaRPr>
          </a:p>
        </p:txBody>
      </p:sp>
      <p:grpSp>
        <p:nvGrpSpPr>
          <p:cNvPr id="11" name="object 11"/>
          <p:cNvGrpSpPr/>
          <p:nvPr/>
        </p:nvGrpSpPr>
        <p:grpSpPr>
          <a:xfrm>
            <a:off x="6748271" y="0"/>
            <a:ext cx="5443855" cy="6858000"/>
            <a:chOff x="6748271" y="0"/>
            <a:chExt cx="5443855" cy="6858000"/>
          </a:xfrm>
        </p:grpSpPr>
        <p:pic>
          <p:nvPicPr>
            <p:cNvPr id="12" name="object 12"/>
            <p:cNvPicPr/>
            <p:nvPr/>
          </p:nvPicPr>
          <p:blipFill>
            <a:blip r:embed="rId2" cstate="print"/>
            <a:stretch>
              <a:fillRect/>
            </a:stretch>
          </p:blipFill>
          <p:spPr>
            <a:xfrm>
              <a:off x="7591043" y="649223"/>
              <a:ext cx="3912870" cy="5232654"/>
            </a:xfrm>
            <a:prstGeom prst="rect">
              <a:avLst/>
            </a:prstGeom>
          </p:spPr>
        </p:pic>
        <p:pic>
          <p:nvPicPr>
            <p:cNvPr id="13" name="object 13"/>
            <p:cNvPicPr/>
            <p:nvPr/>
          </p:nvPicPr>
          <p:blipFill>
            <a:blip r:embed="rId3" cstate="print"/>
            <a:stretch>
              <a:fillRect/>
            </a:stretch>
          </p:blipFill>
          <p:spPr>
            <a:xfrm>
              <a:off x="7572755" y="630936"/>
              <a:ext cx="3950208" cy="5269992"/>
            </a:xfrm>
            <a:prstGeom prst="rect">
              <a:avLst/>
            </a:prstGeom>
          </p:spPr>
        </p:pic>
        <p:pic>
          <p:nvPicPr>
            <p:cNvPr id="14" name="object 14"/>
            <p:cNvPicPr/>
            <p:nvPr/>
          </p:nvPicPr>
          <p:blipFill>
            <a:blip r:embed="rId4" cstate="print"/>
            <a:stretch>
              <a:fillRect/>
            </a:stretch>
          </p:blipFill>
          <p:spPr>
            <a:xfrm>
              <a:off x="6748271" y="0"/>
              <a:ext cx="5443728" cy="6857998"/>
            </a:xfrm>
            <a:prstGeom prst="rect">
              <a:avLst/>
            </a:prstGeom>
          </p:spPr>
        </p:pic>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484376" y="2564890"/>
            <a:ext cx="10018776" cy="4223004"/>
          </a:xfrm>
          <a:prstGeom prst="rect">
            <a:avLst/>
          </a:prstGeom>
        </p:spPr>
      </p:pic>
      <p:sp>
        <p:nvSpPr>
          <p:cNvPr id="3" name="object 3"/>
          <p:cNvSpPr txBox="1">
            <a:spLocks noGrp="1"/>
          </p:cNvSpPr>
          <p:nvPr>
            <p:ph type="title"/>
          </p:nvPr>
        </p:nvSpPr>
        <p:spPr>
          <a:xfrm>
            <a:off x="2548508" y="141554"/>
            <a:ext cx="7890509" cy="574675"/>
          </a:xfrm>
          <a:prstGeom prst="rect">
            <a:avLst/>
          </a:prstGeom>
        </p:spPr>
        <p:txBody>
          <a:bodyPr vert="horz" wrap="square" lIns="0" tIns="12700" rIns="0" bIns="0" rtlCol="0">
            <a:spAutoFit/>
          </a:bodyPr>
          <a:lstStyle/>
          <a:p>
            <a:pPr marL="12700">
              <a:lnSpc>
                <a:spcPct val="100000"/>
              </a:lnSpc>
              <a:spcBef>
                <a:spcPts val="100"/>
              </a:spcBef>
            </a:pPr>
            <a:r>
              <a:rPr sz="3600" u="sng" dirty="0">
                <a:uFill>
                  <a:solidFill>
                    <a:srgbClr val="000000"/>
                  </a:solidFill>
                </a:uFill>
              </a:rPr>
              <a:t>Where</a:t>
            </a:r>
            <a:r>
              <a:rPr sz="3600" u="sng" spc="-35" dirty="0">
                <a:uFill>
                  <a:solidFill>
                    <a:srgbClr val="000000"/>
                  </a:solidFill>
                </a:uFill>
              </a:rPr>
              <a:t> </a:t>
            </a:r>
            <a:r>
              <a:rPr sz="3600" u="sng" dirty="0">
                <a:uFill>
                  <a:solidFill>
                    <a:srgbClr val="000000"/>
                  </a:solidFill>
                </a:uFill>
              </a:rPr>
              <a:t>Do</a:t>
            </a:r>
            <a:r>
              <a:rPr sz="3600" u="sng" spc="5" dirty="0">
                <a:uFill>
                  <a:solidFill>
                    <a:srgbClr val="000000"/>
                  </a:solidFill>
                </a:uFill>
              </a:rPr>
              <a:t> </a:t>
            </a:r>
            <a:r>
              <a:rPr sz="3600" u="sng" dirty="0">
                <a:uFill>
                  <a:solidFill>
                    <a:srgbClr val="000000"/>
                  </a:solidFill>
                </a:uFill>
              </a:rPr>
              <a:t>I</a:t>
            </a:r>
            <a:r>
              <a:rPr sz="3600" u="sng" spc="-70" dirty="0">
                <a:uFill>
                  <a:solidFill>
                    <a:srgbClr val="000000"/>
                  </a:solidFill>
                </a:uFill>
              </a:rPr>
              <a:t> </a:t>
            </a:r>
            <a:r>
              <a:rPr sz="3600" u="sng" dirty="0">
                <a:uFill>
                  <a:solidFill>
                    <a:srgbClr val="000000"/>
                  </a:solidFill>
                </a:uFill>
              </a:rPr>
              <a:t>Send the</a:t>
            </a:r>
            <a:r>
              <a:rPr sz="3600" u="sng" spc="-150" dirty="0">
                <a:uFill>
                  <a:solidFill>
                    <a:srgbClr val="000000"/>
                  </a:solidFill>
                </a:uFill>
              </a:rPr>
              <a:t> </a:t>
            </a:r>
            <a:r>
              <a:rPr sz="3600" u="sng" spc="-10" dirty="0">
                <a:uFill>
                  <a:solidFill>
                    <a:srgbClr val="000000"/>
                  </a:solidFill>
                </a:uFill>
              </a:rPr>
              <a:t>Out-of-</a:t>
            </a:r>
            <a:r>
              <a:rPr sz="3600" u="sng" dirty="0">
                <a:uFill>
                  <a:solidFill>
                    <a:srgbClr val="000000"/>
                  </a:solidFill>
                </a:uFill>
              </a:rPr>
              <a:t>State</a:t>
            </a:r>
            <a:r>
              <a:rPr sz="3600" u="sng" spc="15" dirty="0">
                <a:uFill>
                  <a:solidFill>
                    <a:srgbClr val="000000"/>
                  </a:solidFill>
                </a:uFill>
              </a:rPr>
              <a:t> </a:t>
            </a:r>
            <a:r>
              <a:rPr sz="3600" u="sng" spc="-10" dirty="0">
                <a:uFill>
                  <a:solidFill>
                    <a:srgbClr val="000000"/>
                  </a:solidFill>
                </a:uFill>
              </a:rPr>
              <a:t>Forms?</a:t>
            </a:r>
            <a:endParaRPr sz="3600"/>
          </a:p>
        </p:txBody>
      </p:sp>
      <p:sp>
        <p:nvSpPr>
          <p:cNvPr id="4" name="object 4"/>
          <p:cNvSpPr txBox="1"/>
          <p:nvPr/>
        </p:nvSpPr>
        <p:spPr>
          <a:xfrm>
            <a:off x="1652397" y="702945"/>
            <a:ext cx="9683115" cy="1703705"/>
          </a:xfrm>
          <a:prstGeom prst="rect">
            <a:avLst/>
          </a:prstGeom>
        </p:spPr>
        <p:txBody>
          <a:bodyPr vert="horz" wrap="square" lIns="0" tIns="13335" rIns="0" bIns="0" rtlCol="0">
            <a:spAutoFit/>
          </a:bodyPr>
          <a:lstStyle/>
          <a:p>
            <a:pPr marL="30480" marR="27305" algn="ctr">
              <a:lnSpc>
                <a:spcPct val="100000"/>
              </a:lnSpc>
              <a:spcBef>
                <a:spcPts val="105"/>
              </a:spcBef>
            </a:pPr>
            <a:r>
              <a:rPr sz="2000" dirty="0">
                <a:latin typeface="Corbel"/>
                <a:cs typeface="Corbel"/>
              </a:rPr>
              <a:t>*</a:t>
            </a:r>
            <a:r>
              <a:rPr sz="1800" dirty="0">
                <a:latin typeface="Corbel"/>
                <a:cs typeface="Corbel"/>
              </a:rPr>
              <a:t>If</a:t>
            </a:r>
            <a:r>
              <a:rPr sz="1800" spc="-20" dirty="0">
                <a:latin typeface="Corbel"/>
                <a:cs typeface="Corbel"/>
              </a:rPr>
              <a:t> </a:t>
            </a:r>
            <a:r>
              <a:rPr sz="1800" b="1" dirty="0">
                <a:latin typeface="Corbel"/>
                <a:cs typeface="Corbel"/>
              </a:rPr>
              <a:t>ANY</a:t>
            </a:r>
            <a:r>
              <a:rPr sz="1800" b="1" spc="-25" dirty="0">
                <a:latin typeface="Corbel"/>
                <a:cs typeface="Corbel"/>
              </a:rPr>
              <a:t> </a:t>
            </a:r>
            <a:r>
              <a:rPr sz="1800" dirty="0">
                <a:latin typeface="Corbel"/>
                <a:cs typeface="Corbel"/>
              </a:rPr>
              <a:t>of the</a:t>
            </a:r>
            <a:r>
              <a:rPr sz="1800" spc="-10" dirty="0">
                <a:latin typeface="Corbel"/>
                <a:cs typeface="Corbel"/>
              </a:rPr>
              <a:t> </a:t>
            </a:r>
            <a:r>
              <a:rPr sz="1800" dirty="0">
                <a:latin typeface="Corbel"/>
                <a:cs typeface="Corbel"/>
              </a:rPr>
              <a:t>forms</a:t>
            </a:r>
            <a:r>
              <a:rPr sz="1800" spc="-5" dirty="0">
                <a:latin typeface="Corbel"/>
                <a:cs typeface="Corbel"/>
              </a:rPr>
              <a:t> </a:t>
            </a:r>
            <a:r>
              <a:rPr sz="1800" dirty="0">
                <a:latin typeface="Corbel"/>
                <a:cs typeface="Corbel"/>
              </a:rPr>
              <a:t>are</a:t>
            </a:r>
            <a:r>
              <a:rPr sz="1800" spc="5" dirty="0">
                <a:latin typeface="Corbel"/>
                <a:cs typeface="Corbel"/>
              </a:rPr>
              <a:t> </a:t>
            </a:r>
            <a:r>
              <a:rPr sz="1800" dirty="0">
                <a:latin typeface="Corbel"/>
                <a:cs typeface="Corbel"/>
              </a:rPr>
              <a:t>required</a:t>
            </a:r>
            <a:r>
              <a:rPr sz="1800" spc="-30" dirty="0">
                <a:latin typeface="Corbel"/>
                <a:cs typeface="Corbel"/>
              </a:rPr>
              <a:t> </a:t>
            </a:r>
            <a:r>
              <a:rPr sz="1800" dirty="0">
                <a:latin typeface="Corbel"/>
                <a:cs typeface="Corbel"/>
              </a:rPr>
              <a:t>to</a:t>
            </a:r>
            <a:r>
              <a:rPr sz="1800" spc="-5" dirty="0">
                <a:latin typeface="Corbel"/>
                <a:cs typeface="Corbel"/>
              </a:rPr>
              <a:t> </a:t>
            </a:r>
            <a:r>
              <a:rPr sz="1800" dirty="0">
                <a:latin typeface="Corbel"/>
                <a:cs typeface="Corbel"/>
              </a:rPr>
              <a:t>be</a:t>
            </a:r>
            <a:r>
              <a:rPr sz="1800" spc="-10" dirty="0">
                <a:latin typeface="Corbel"/>
                <a:cs typeface="Corbel"/>
              </a:rPr>
              <a:t> </a:t>
            </a:r>
            <a:r>
              <a:rPr sz="1800" dirty="0">
                <a:latin typeface="Corbel"/>
                <a:cs typeface="Corbel"/>
              </a:rPr>
              <a:t>original</a:t>
            </a:r>
            <a:r>
              <a:rPr sz="1800" spc="-20" dirty="0">
                <a:latin typeface="Corbel"/>
                <a:cs typeface="Corbel"/>
              </a:rPr>
              <a:t> </a:t>
            </a:r>
            <a:r>
              <a:rPr sz="1800" dirty="0">
                <a:latin typeface="Corbel"/>
                <a:cs typeface="Corbel"/>
              </a:rPr>
              <a:t>(meaning</a:t>
            </a:r>
            <a:r>
              <a:rPr sz="1800" spc="-20" dirty="0">
                <a:latin typeface="Corbel"/>
                <a:cs typeface="Corbel"/>
              </a:rPr>
              <a:t> </a:t>
            </a:r>
            <a:r>
              <a:rPr sz="1800" dirty="0">
                <a:latin typeface="Corbel"/>
                <a:cs typeface="Corbel"/>
              </a:rPr>
              <a:t>the form</a:t>
            </a:r>
            <a:r>
              <a:rPr sz="1800" spc="-10" dirty="0">
                <a:latin typeface="Corbel"/>
                <a:cs typeface="Corbel"/>
              </a:rPr>
              <a:t> </a:t>
            </a:r>
            <a:r>
              <a:rPr sz="1800" dirty="0">
                <a:latin typeface="Corbel"/>
                <a:cs typeface="Corbel"/>
              </a:rPr>
              <a:t>was originally</a:t>
            </a:r>
            <a:r>
              <a:rPr sz="1800" spc="-25" dirty="0">
                <a:latin typeface="Corbel"/>
                <a:cs typeface="Corbel"/>
              </a:rPr>
              <a:t> </a:t>
            </a:r>
            <a:r>
              <a:rPr sz="1800" dirty="0">
                <a:latin typeface="Corbel"/>
                <a:cs typeface="Corbel"/>
              </a:rPr>
              <a:t>written</a:t>
            </a:r>
            <a:r>
              <a:rPr sz="1800" spc="-10" dirty="0">
                <a:latin typeface="Corbel"/>
                <a:cs typeface="Corbel"/>
              </a:rPr>
              <a:t> </a:t>
            </a:r>
            <a:r>
              <a:rPr sz="1800" dirty="0">
                <a:latin typeface="Corbel"/>
                <a:cs typeface="Corbel"/>
              </a:rPr>
              <a:t>on in</a:t>
            </a:r>
            <a:r>
              <a:rPr sz="1800" spc="-15" dirty="0">
                <a:latin typeface="Corbel"/>
                <a:cs typeface="Corbel"/>
              </a:rPr>
              <a:t> </a:t>
            </a:r>
            <a:r>
              <a:rPr sz="1800" dirty="0">
                <a:latin typeface="Corbel"/>
                <a:cs typeface="Corbel"/>
              </a:rPr>
              <a:t>black</a:t>
            </a:r>
            <a:r>
              <a:rPr sz="1800" spc="-10" dirty="0">
                <a:latin typeface="Corbel"/>
                <a:cs typeface="Corbel"/>
              </a:rPr>
              <a:t> </a:t>
            </a:r>
            <a:r>
              <a:rPr sz="1800" spc="-25" dirty="0">
                <a:latin typeface="Corbel"/>
                <a:cs typeface="Corbel"/>
              </a:rPr>
              <a:t>or </a:t>
            </a:r>
            <a:r>
              <a:rPr sz="1800" dirty="0">
                <a:latin typeface="Corbel"/>
                <a:cs typeface="Corbel"/>
              </a:rPr>
              <a:t>blue</a:t>
            </a:r>
            <a:r>
              <a:rPr sz="1800" spc="-10" dirty="0">
                <a:latin typeface="Corbel"/>
                <a:cs typeface="Corbel"/>
              </a:rPr>
              <a:t> </a:t>
            </a:r>
            <a:r>
              <a:rPr sz="1800" dirty="0">
                <a:latin typeface="Corbel"/>
                <a:cs typeface="Corbel"/>
              </a:rPr>
              <a:t>ink</a:t>
            </a:r>
            <a:r>
              <a:rPr sz="1800" spc="-10" dirty="0">
                <a:latin typeface="Corbel"/>
                <a:cs typeface="Corbel"/>
              </a:rPr>
              <a:t> </a:t>
            </a:r>
            <a:r>
              <a:rPr sz="1800" dirty="0">
                <a:latin typeface="Corbel"/>
                <a:cs typeface="Corbel"/>
              </a:rPr>
              <a:t>and</a:t>
            </a:r>
            <a:r>
              <a:rPr sz="1800" spc="-5" dirty="0">
                <a:latin typeface="Corbel"/>
                <a:cs typeface="Corbel"/>
              </a:rPr>
              <a:t> </a:t>
            </a:r>
            <a:r>
              <a:rPr sz="1800" dirty="0">
                <a:latin typeface="Corbel"/>
                <a:cs typeface="Corbel"/>
              </a:rPr>
              <a:t>must be</a:t>
            </a:r>
            <a:r>
              <a:rPr sz="1800" spc="-5" dirty="0">
                <a:latin typeface="Corbel"/>
                <a:cs typeface="Corbel"/>
              </a:rPr>
              <a:t> </a:t>
            </a:r>
            <a:r>
              <a:rPr sz="1800" dirty="0">
                <a:latin typeface="Corbel"/>
                <a:cs typeface="Corbel"/>
              </a:rPr>
              <a:t>mailed</a:t>
            </a:r>
            <a:r>
              <a:rPr sz="1800" spc="-5" dirty="0">
                <a:latin typeface="Corbel"/>
                <a:cs typeface="Corbel"/>
              </a:rPr>
              <a:t> </a:t>
            </a:r>
            <a:r>
              <a:rPr sz="1800" dirty="0">
                <a:latin typeface="Corbel"/>
                <a:cs typeface="Corbel"/>
              </a:rPr>
              <a:t>directly</a:t>
            </a:r>
            <a:r>
              <a:rPr sz="1800" spc="-20" dirty="0">
                <a:latin typeface="Corbel"/>
                <a:cs typeface="Corbel"/>
              </a:rPr>
              <a:t> </a:t>
            </a:r>
            <a:r>
              <a:rPr sz="1800" dirty="0">
                <a:latin typeface="Corbel"/>
                <a:cs typeface="Corbel"/>
              </a:rPr>
              <a:t>to </a:t>
            </a:r>
            <a:r>
              <a:rPr sz="1800" spc="-10" dirty="0">
                <a:latin typeface="Corbel"/>
                <a:cs typeface="Corbel"/>
              </a:rPr>
              <a:t>the</a:t>
            </a:r>
            <a:r>
              <a:rPr sz="1800" spc="-120" dirty="0">
                <a:latin typeface="Corbel"/>
                <a:cs typeface="Corbel"/>
              </a:rPr>
              <a:t> </a:t>
            </a:r>
            <a:r>
              <a:rPr sz="1800" dirty="0">
                <a:latin typeface="Corbel"/>
                <a:cs typeface="Corbel"/>
              </a:rPr>
              <a:t>TN</a:t>
            </a:r>
            <a:r>
              <a:rPr sz="1800" spc="-5" dirty="0">
                <a:latin typeface="Corbel"/>
                <a:cs typeface="Corbel"/>
              </a:rPr>
              <a:t> </a:t>
            </a:r>
            <a:r>
              <a:rPr sz="1800" dirty="0">
                <a:latin typeface="Corbel"/>
                <a:cs typeface="Corbel"/>
              </a:rPr>
              <a:t>DHS</a:t>
            </a:r>
            <a:r>
              <a:rPr sz="1800" spc="-15" dirty="0">
                <a:latin typeface="Corbel"/>
                <a:cs typeface="Corbel"/>
              </a:rPr>
              <a:t> </a:t>
            </a:r>
            <a:r>
              <a:rPr sz="1800" dirty="0">
                <a:latin typeface="Corbel"/>
                <a:cs typeface="Corbel"/>
              </a:rPr>
              <a:t>office),</a:t>
            </a:r>
            <a:r>
              <a:rPr sz="1800" spc="-10" dirty="0">
                <a:latin typeface="Corbel"/>
                <a:cs typeface="Corbel"/>
              </a:rPr>
              <a:t> </a:t>
            </a:r>
            <a:r>
              <a:rPr sz="1800" dirty="0">
                <a:latin typeface="Corbel"/>
                <a:cs typeface="Corbel"/>
              </a:rPr>
              <a:t>then</a:t>
            </a:r>
            <a:r>
              <a:rPr sz="1800" spc="25" dirty="0">
                <a:latin typeface="Corbel"/>
                <a:cs typeface="Corbel"/>
              </a:rPr>
              <a:t> </a:t>
            </a:r>
            <a:r>
              <a:rPr sz="1800" b="1" dirty="0">
                <a:latin typeface="Corbel"/>
                <a:cs typeface="Corbel"/>
              </a:rPr>
              <a:t>ALL</a:t>
            </a:r>
            <a:r>
              <a:rPr sz="1800" b="1" spc="-35" dirty="0">
                <a:latin typeface="Corbel"/>
                <a:cs typeface="Corbel"/>
              </a:rPr>
              <a:t> </a:t>
            </a:r>
            <a:r>
              <a:rPr sz="1800" dirty="0">
                <a:latin typeface="Corbel"/>
                <a:cs typeface="Corbel"/>
              </a:rPr>
              <a:t>forms</a:t>
            </a:r>
            <a:r>
              <a:rPr sz="1800" spc="-5" dirty="0">
                <a:latin typeface="Corbel"/>
                <a:cs typeface="Corbel"/>
              </a:rPr>
              <a:t> </a:t>
            </a:r>
            <a:r>
              <a:rPr sz="1800" dirty="0">
                <a:latin typeface="Corbel"/>
                <a:cs typeface="Corbel"/>
              </a:rPr>
              <a:t>must</a:t>
            </a:r>
            <a:r>
              <a:rPr sz="1800" spc="-10" dirty="0">
                <a:latin typeface="Corbel"/>
                <a:cs typeface="Corbel"/>
              </a:rPr>
              <a:t> </a:t>
            </a:r>
            <a:r>
              <a:rPr sz="1800" dirty="0">
                <a:latin typeface="Corbel"/>
                <a:cs typeface="Corbel"/>
              </a:rPr>
              <a:t>be</a:t>
            </a:r>
            <a:r>
              <a:rPr sz="1800" spc="-10" dirty="0">
                <a:latin typeface="Corbel"/>
                <a:cs typeface="Corbel"/>
              </a:rPr>
              <a:t> </a:t>
            </a:r>
            <a:r>
              <a:rPr sz="1800" b="1" dirty="0">
                <a:latin typeface="Corbel"/>
                <a:cs typeface="Corbel"/>
              </a:rPr>
              <a:t>MAILED</a:t>
            </a:r>
            <a:r>
              <a:rPr sz="1800" b="1" spc="-5" dirty="0">
                <a:latin typeface="Corbel"/>
                <a:cs typeface="Corbel"/>
              </a:rPr>
              <a:t> </a:t>
            </a:r>
            <a:r>
              <a:rPr sz="1800" b="1" dirty="0">
                <a:latin typeface="Corbel"/>
                <a:cs typeface="Corbel"/>
              </a:rPr>
              <a:t>to</a:t>
            </a:r>
            <a:r>
              <a:rPr sz="1800" b="1" spc="10" dirty="0">
                <a:latin typeface="Corbel"/>
                <a:cs typeface="Corbel"/>
              </a:rPr>
              <a:t> </a:t>
            </a:r>
            <a:r>
              <a:rPr sz="1800" b="1" spc="-20" dirty="0">
                <a:latin typeface="Corbel"/>
                <a:cs typeface="Corbel"/>
              </a:rPr>
              <a:t>DHS, </a:t>
            </a:r>
            <a:r>
              <a:rPr sz="1800" dirty="0">
                <a:latin typeface="Corbel"/>
                <a:cs typeface="Corbel"/>
              </a:rPr>
              <a:t>along</a:t>
            </a:r>
            <a:r>
              <a:rPr sz="1800" spc="-10" dirty="0">
                <a:latin typeface="Corbel"/>
                <a:cs typeface="Corbel"/>
              </a:rPr>
              <a:t> </a:t>
            </a:r>
            <a:r>
              <a:rPr sz="1800" dirty="0">
                <a:latin typeface="Corbel"/>
                <a:cs typeface="Corbel"/>
              </a:rPr>
              <a:t>with </a:t>
            </a:r>
            <a:r>
              <a:rPr sz="1800" b="1" dirty="0">
                <a:latin typeface="Corbel"/>
                <a:cs typeface="Corbel"/>
              </a:rPr>
              <a:t>ONE </a:t>
            </a:r>
            <a:r>
              <a:rPr sz="1800" dirty="0">
                <a:latin typeface="Corbel"/>
                <a:cs typeface="Corbel"/>
              </a:rPr>
              <a:t>copy</a:t>
            </a:r>
            <a:r>
              <a:rPr sz="1800" spc="-15" dirty="0">
                <a:latin typeface="Corbel"/>
                <a:cs typeface="Corbel"/>
              </a:rPr>
              <a:t> </a:t>
            </a:r>
            <a:r>
              <a:rPr sz="1800" dirty="0">
                <a:latin typeface="Corbel"/>
                <a:cs typeface="Corbel"/>
              </a:rPr>
              <a:t>of</a:t>
            </a:r>
            <a:r>
              <a:rPr sz="1800" spc="-10" dirty="0">
                <a:latin typeface="Corbel"/>
                <a:cs typeface="Corbel"/>
              </a:rPr>
              <a:t> </a:t>
            </a:r>
            <a:r>
              <a:rPr sz="1800" dirty="0">
                <a:latin typeface="Corbel"/>
                <a:cs typeface="Corbel"/>
              </a:rPr>
              <a:t>the</a:t>
            </a:r>
            <a:r>
              <a:rPr sz="1800" spc="10" dirty="0">
                <a:latin typeface="Corbel"/>
                <a:cs typeface="Corbel"/>
              </a:rPr>
              <a:t> </a:t>
            </a:r>
            <a:r>
              <a:rPr sz="1800" dirty="0">
                <a:latin typeface="Corbel"/>
                <a:cs typeface="Corbel"/>
              </a:rPr>
              <a:t>disclosure</a:t>
            </a:r>
            <a:r>
              <a:rPr sz="1800" spc="-20" dirty="0">
                <a:latin typeface="Corbel"/>
                <a:cs typeface="Corbel"/>
              </a:rPr>
              <a:t> </a:t>
            </a:r>
            <a:r>
              <a:rPr sz="1800" spc="-10" dirty="0">
                <a:latin typeface="Corbel"/>
                <a:cs typeface="Corbel"/>
              </a:rPr>
              <a:t>form.</a:t>
            </a:r>
            <a:endParaRPr sz="1800">
              <a:latin typeface="Corbel"/>
              <a:cs typeface="Corbel"/>
            </a:endParaRPr>
          </a:p>
          <a:p>
            <a:pPr algn="ctr">
              <a:lnSpc>
                <a:spcPct val="100000"/>
              </a:lnSpc>
              <a:spcBef>
                <a:spcPts val="5"/>
              </a:spcBef>
            </a:pPr>
            <a:r>
              <a:rPr sz="1800" dirty="0">
                <a:latin typeface="Corbel"/>
                <a:cs typeface="Corbel"/>
              </a:rPr>
              <a:t>*If</a:t>
            </a:r>
            <a:r>
              <a:rPr sz="1800" spc="-25" dirty="0">
                <a:latin typeface="Corbel"/>
                <a:cs typeface="Corbel"/>
              </a:rPr>
              <a:t> </a:t>
            </a:r>
            <a:r>
              <a:rPr sz="1800" dirty="0">
                <a:latin typeface="Corbel"/>
                <a:cs typeface="Corbel"/>
              </a:rPr>
              <a:t>none</a:t>
            </a:r>
            <a:r>
              <a:rPr sz="1800" spc="-5" dirty="0">
                <a:latin typeface="Corbel"/>
                <a:cs typeface="Corbel"/>
              </a:rPr>
              <a:t> </a:t>
            </a:r>
            <a:r>
              <a:rPr sz="1800" dirty="0">
                <a:latin typeface="Corbel"/>
                <a:cs typeface="Corbel"/>
              </a:rPr>
              <a:t>of</a:t>
            </a:r>
            <a:r>
              <a:rPr sz="1800" spc="-15" dirty="0">
                <a:latin typeface="Corbel"/>
                <a:cs typeface="Corbel"/>
              </a:rPr>
              <a:t> </a:t>
            </a:r>
            <a:r>
              <a:rPr sz="1800" dirty="0">
                <a:latin typeface="Corbel"/>
                <a:cs typeface="Corbel"/>
              </a:rPr>
              <a:t>the</a:t>
            </a:r>
            <a:r>
              <a:rPr sz="1800" spc="-15" dirty="0">
                <a:latin typeface="Corbel"/>
                <a:cs typeface="Corbel"/>
              </a:rPr>
              <a:t> </a:t>
            </a:r>
            <a:r>
              <a:rPr sz="1800" dirty="0">
                <a:latin typeface="Corbel"/>
                <a:cs typeface="Corbel"/>
              </a:rPr>
              <a:t>forms</a:t>
            </a:r>
            <a:r>
              <a:rPr sz="1800" spc="-15" dirty="0">
                <a:latin typeface="Corbel"/>
                <a:cs typeface="Corbel"/>
              </a:rPr>
              <a:t> </a:t>
            </a:r>
            <a:r>
              <a:rPr sz="1800" dirty="0">
                <a:latin typeface="Corbel"/>
                <a:cs typeface="Corbel"/>
              </a:rPr>
              <a:t>are required</a:t>
            </a:r>
            <a:r>
              <a:rPr sz="1800" spc="-30" dirty="0">
                <a:latin typeface="Corbel"/>
                <a:cs typeface="Corbel"/>
              </a:rPr>
              <a:t> </a:t>
            </a:r>
            <a:r>
              <a:rPr sz="1800" dirty="0">
                <a:latin typeface="Corbel"/>
                <a:cs typeface="Corbel"/>
              </a:rPr>
              <a:t>to</a:t>
            </a:r>
            <a:r>
              <a:rPr sz="1800" spc="-5" dirty="0">
                <a:latin typeface="Corbel"/>
                <a:cs typeface="Corbel"/>
              </a:rPr>
              <a:t> </a:t>
            </a:r>
            <a:r>
              <a:rPr sz="1800" dirty="0">
                <a:latin typeface="Corbel"/>
                <a:cs typeface="Corbel"/>
              </a:rPr>
              <a:t>be</a:t>
            </a:r>
            <a:r>
              <a:rPr sz="1800" spc="-15" dirty="0">
                <a:latin typeface="Corbel"/>
                <a:cs typeface="Corbel"/>
              </a:rPr>
              <a:t> </a:t>
            </a:r>
            <a:r>
              <a:rPr sz="1800" dirty="0">
                <a:latin typeface="Corbel"/>
                <a:cs typeface="Corbel"/>
              </a:rPr>
              <a:t>original,</a:t>
            </a:r>
            <a:r>
              <a:rPr sz="1800" spc="-25" dirty="0">
                <a:latin typeface="Corbel"/>
                <a:cs typeface="Corbel"/>
              </a:rPr>
              <a:t> </a:t>
            </a:r>
            <a:r>
              <a:rPr sz="1800" dirty="0">
                <a:latin typeface="Corbel"/>
                <a:cs typeface="Corbel"/>
              </a:rPr>
              <a:t>then</a:t>
            </a:r>
            <a:r>
              <a:rPr sz="1800" spc="-15" dirty="0">
                <a:latin typeface="Corbel"/>
                <a:cs typeface="Corbel"/>
              </a:rPr>
              <a:t> </a:t>
            </a:r>
            <a:r>
              <a:rPr sz="1800" dirty="0">
                <a:latin typeface="Corbel"/>
                <a:cs typeface="Corbel"/>
              </a:rPr>
              <a:t>you may email</a:t>
            </a:r>
            <a:r>
              <a:rPr sz="1800" spc="-10" dirty="0">
                <a:latin typeface="Corbel"/>
                <a:cs typeface="Corbel"/>
              </a:rPr>
              <a:t> </a:t>
            </a:r>
            <a:r>
              <a:rPr sz="1800" dirty="0">
                <a:latin typeface="Corbel"/>
                <a:cs typeface="Corbel"/>
              </a:rPr>
              <a:t>or</a:t>
            </a:r>
            <a:r>
              <a:rPr sz="1800" spc="-15" dirty="0">
                <a:latin typeface="Corbel"/>
                <a:cs typeface="Corbel"/>
              </a:rPr>
              <a:t> </a:t>
            </a:r>
            <a:r>
              <a:rPr sz="1800" dirty="0">
                <a:latin typeface="Corbel"/>
                <a:cs typeface="Corbel"/>
              </a:rPr>
              <a:t>fax them,</a:t>
            </a:r>
            <a:r>
              <a:rPr sz="1800" spc="-15" dirty="0">
                <a:latin typeface="Corbel"/>
                <a:cs typeface="Corbel"/>
              </a:rPr>
              <a:t> </a:t>
            </a:r>
            <a:r>
              <a:rPr sz="1800" dirty="0">
                <a:latin typeface="Corbel"/>
                <a:cs typeface="Corbel"/>
              </a:rPr>
              <a:t>along</a:t>
            </a:r>
            <a:r>
              <a:rPr sz="1800" spc="-10" dirty="0">
                <a:latin typeface="Corbel"/>
                <a:cs typeface="Corbel"/>
              </a:rPr>
              <a:t> </a:t>
            </a:r>
            <a:r>
              <a:rPr sz="1800" dirty="0">
                <a:latin typeface="Corbel"/>
                <a:cs typeface="Corbel"/>
              </a:rPr>
              <a:t>with</a:t>
            </a:r>
            <a:r>
              <a:rPr sz="1800" spc="30" dirty="0">
                <a:latin typeface="Corbel"/>
                <a:cs typeface="Corbel"/>
              </a:rPr>
              <a:t> </a:t>
            </a:r>
            <a:r>
              <a:rPr sz="1800" b="1" dirty="0">
                <a:latin typeface="Corbel"/>
                <a:cs typeface="Corbel"/>
              </a:rPr>
              <a:t>ONE </a:t>
            </a:r>
            <a:r>
              <a:rPr sz="1800" spc="-20" dirty="0">
                <a:latin typeface="Corbel"/>
                <a:cs typeface="Corbel"/>
              </a:rPr>
              <a:t>copy</a:t>
            </a:r>
            <a:endParaRPr sz="1800">
              <a:latin typeface="Corbel"/>
              <a:cs typeface="Corbel"/>
            </a:endParaRPr>
          </a:p>
          <a:p>
            <a:pPr marL="635" algn="ctr">
              <a:lnSpc>
                <a:spcPct val="100000"/>
              </a:lnSpc>
              <a:spcBef>
                <a:spcPts val="5"/>
              </a:spcBef>
            </a:pPr>
            <a:r>
              <a:rPr sz="1800" dirty="0">
                <a:latin typeface="Corbel"/>
                <a:cs typeface="Corbel"/>
              </a:rPr>
              <a:t>of</a:t>
            </a:r>
            <a:r>
              <a:rPr sz="1800" spc="-10" dirty="0">
                <a:latin typeface="Corbel"/>
                <a:cs typeface="Corbel"/>
              </a:rPr>
              <a:t> </a:t>
            </a:r>
            <a:r>
              <a:rPr sz="1800" dirty="0">
                <a:latin typeface="Corbel"/>
                <a:cs typeface="Corbel"/>
              </a:rPr>
              <a:t>the</a:t>
            </a:r>
            <a:r>
              <a:rPr sz="1800" spc="15" dirty="0">
                <a:latin typeface="Corbel"/>
                <a:cs typeface="Corbel"/>
              </a:rPr>
              <a:t> </a:t>
            </a:r>
            <a:r>
              <a:rPr sz="1800" dirty="0">
                <a:latin typeface="Corbel"/>
                <a:cs typeface="Corbel"/>
              </a:rPr>
              <a:t>disclosure</a:t>
            </a:r>
            <a:r>
              <a:rPr sz="1800" spc="-20" dirty="0">
                <a:latin typeface="Corbel"/>
                <a:cs typeface="Corbel"/>
              </a:rPr>
              <a:t> </a:t>
            </a:r>
            <a:r>
              <a:rPr sz="1800" spc="-10" dirty="0">
                <a:latin typeface="Corbel"/>
                <a:cs typeface="Corbel"/>
              </a:rPr>
              <a:t>form.</a:t>
            </a:r>
            <a:endParaRPr sz="1800">
              <a:latin typeface="Corbel"/>
              <a:cs typeface="Corbel"/>
            </a:endParaRPr>
          </a:p>
          <a:p>
            <a:pPr algn="ctr">
              <a:lnSpc>
                <a:spcPct val="100000"/>
              </a:lnSpc>
            </a:pPr>
            <a:r>
              <a:rPr sz="1800" dirty="0">
                <a:latin typeface="Corbel"/>
                <a:cs typeface="Corbel"/>
              </a:rPr>
              <a:t>*Do</a:t>
            </a:r>
            <a:r>
              <a:rPr sz="1800" spc="-20" dirty="0">
                <a:latin typeface="Corbel"/>
                <a:cs typeface="Corbel"/>
              </a:rPr>
              <a:t> </a:t>
            </a:r>
            <a:r>
              <a:rPr sz="1800" b="1" dirty="0">
                <a:latin typeface="Corbel"/>
                <a:cs typeface="Corbel"/>
              </a:rPr>
              <a:t>NOT</a:t>
            </a:r>
            <a:r>
              <a:rPr sz="1800" b="1" spc="-5" dirty="0">
                <a:latin typeface="Corbel"/>
                <a:cs typeface="Corbel"/>
              </a:rPr>
              <a:t> </a:t>
            </a:r>
            <a:r>
              <a:rPr sz="1800" dirty="0">
                <a:latin typeface="Corbel"/>
                <a:cs typeface="Corbel"/>
              </a:rPr>
              <a:t>send</a:t>
            </a:r>
            <a:r>
              <a:rPr sz="1800" spc="-20" dirty="0">
                <a:latin typeface="Corbel"/>
                <a:cs typeface="Corbel"/>
              </a:rPr>
              <a:t> </a:t>
            </a:r>
            <a:r>
              <a:rPr sz="1800" dirty="0">
                <a:latin typeface="Corbel"/>
                <a:cs typeface="Corbel"/>
              </a:rPr>
              <a:t>the forms</a:t>
            </a:r>
            <a:r>
              <a:rPr sz="1800" spc="-10" dirty="0">
                <a:latin typeface="Corbel"/>
                <a:cs typeface="Corbel"/>
              </a:rPr>
              <a:t> </a:t>
            </a:r>
            <a:r>
              <a:rPr sz="1800" dirty="0">
                <a:latin typeface="Corbel"/>
                <a:cs typeface="Corbel"/>
              </a:rPr>
              <a:t>to</a:t>
            </a:r>
            <a:r>
              <a:rPr sz="1800" spc="-15" dirty="0">
                <a:latin typeface="Corbel"/>
                <a:cs typeface="Corbel"/>
              </a:rPr>
              <a:t> </a:t>
            </a:r>
            <a:r>
              <a:rPr sz="1800" dirty="0">
                <a:latin typeface="Corbel"/>
                <a:cs typeface="Corbel"/>
              </a:rPr>
              <a:t>the</a:t>
            </a:r>
            <a:r>
              <a:rPr sz="1800" spc="5" dirty="0">
                <a:latin typeface="Corbel"/>
                <a:cs typeface="Corbel"/>
              </a:rPr>
              <a:t> </a:t>
            </a:r>
            <a:r>
              <a:rPr sz="1800" dirty="0">
                <a:latin typeface="Corbel"/>
                <a:cs typeface="Corbel"/>
              </a:rPr>
              <a:t>addresses</a:t>
            </a:r>
            <a:r>
              <a:rPr sz="1800" spc="-10" dirty="0">
                <a:latin typeface="Corbel"/>
                <a:cs typeface="Corbel"/>
              </a:rPr>
              <a:t> </a:t>
            </a:r>
            <a:r>
              <a:rPr sz="1800" dirty="0">
                <a:latin typeface="Corbel"/>
                <a:cs typeface="Corbel"/>
              </a:rPr>
              <a:t>on</a:t>
            </a:r>
            <a:r>
              <a:rPr sz="1800" spc="-15" dirty="0">
                <a:latin typeface="Corbel"/>
                <a:cs typeface="Corbel"/>
              </a:rPr>
              <a:t> </a:t>
            </a:r>
            <a:r>
              <a:rPr sz="1800" dirty="0">
                <a:latin typeface="Corbel"/>
                <a:cs typeface="Corbel"/>
              </a:rPr>
              <a:t>the state</a:t>
            </a:r>
            <a:r>
              <a:rPr sz="1800" spc="-15" dirty="0">
                <a:latin typeface="Corbel"/>
                <a:cs typeface="Corbel"/>
              </a:rPr>
              <a:t> </a:t>
            </a:r>
            <a:r>
              <a:rPr sz="1800" dirty="0">
                <a:latin typeface="Corbel"/>
                <a:cs typeface="Corbel"/>
              </a:rPr>
              <a:t>forms,</a:t>
            </a:r>
            <a:r>
              <a:rPr sz="1800" spc="-5" dirty="0">
                <a:latin typeface="Corbel"/>
                <a:cs typeface="Corbel"/>
              </a:rPr>
              <a:t> </a:t>
            </a:r>
            <a:r>
              <a:rPr sz="1800" dirty="0">
                <a:latin typeface="Corbel"/>
                <a:cs typeface="Corbel"/>
              </a:rPr>
              <a:t>unless</a:t>
            </a:r>
            <a:r>
              <a:rPr sz="1800" spc="-35" dirty="0">
                <a:latin typeface="Corbel"/>
                <a:cs typeface="Corbel"/>
              </a:rPr>
              <a:t> </a:t>
            </a:r>
            <a:r>
              <a:rPr sz="1800" dirty="0">
                <a:latin typeface="Corbel"/>
                <a:cs typeface="Corbel"/>
              </a:rPr>
              <a:t>instructed</a:t>
            </a:r>
            <a:r>
              <a:rPr sz="1800" spc="-5" dirty="0">
                <a:latin typeface="Corbel"/>
                <a:cs typeface="Corbel"/>
              </a:rPr>
              <a:t> </a:t>
            </a:r>
            <a:r>
              <a:rPr sz="1800" dirty="0">
                <a:latin typeface="Corbel"/>
                <a:cs typeface="Corbel"/>
              </a:rPr>
              <a:t>to</a:t>
            </a:r>
            <a:r>
              <a:rPr sz="1800" spc="-15" dirty="0">
                <a:latin typeface="Corbel"/>
                <a:cs typeface="Corbel"/>
              </a:rPr>
              <a:t> </a:t>
            </a:r>
            <a:r>
              <a:rPr sz="1800" dirty="0">
                <a:latin typeface="Corbel"/>
                <a:cs typeface="Corbel"/>
              </a:rPr>
              <a:t>do</a:t>
            </a:r>
            <a:r>
              <a:rPr sz="1800" spc="-5" dirty="0">
                <a:latin typeface="Corbel"/>
                <a:cs typeface="Corbel"/>
              </a:rPr>
              <a:t> </a:t>
            </a:r>
            <a:r>
              <a:rPr sz="1800" dirty="0">
                <a:latin typeface="Corbel"/>
                <a:cs typeface="Corbel"/>
              </a:rPr>
              <a:t>on</a:t>
            </a:r>
            <a:r>
              <a:rPr sz="1800" spc="-15" dirty="0">
                <a:latin typeface="Corbel"/>
                <a:cs typeface="Corbel"/>
              </a:rPr>
              <a:t> </a:t>
            </a:r>
            <a:r>
              <a:rPr sz="1800" dirty="0">
                <a:latin typeface="Corbel"/>
                <a:cs typeface="Corbel"/>
              </a:rPr>
              <a:t>the</a:t>
            </a:r>
            <a:r>
              <a:rPr sz="1800" spc="-65" dirty="0">
                <a:latin typeface="Corbel"/>
                <a:cs typeface="Corbel"/>
              </a:rPr>
              <a:t> </a:t>
            </a:r>
            <a:r>
              <a:rPr sz="1800" spc="-10" dirty="0">
                <a:latin typeface="Corbel"/>
                <a:cs typeface="Corbel"/>
              </a:rPr>
              <a:t>Checklist.</a:t>
            </a:r>
            <a:endParaRPr sz="1800">
              <a:latin typeface="Corbel"/>
              <a:cs typeface="Corbe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97176" y="1212545"/>
            <a:ext cx="9392920" cy="635000"/>
          </a:xfrm>
          <a:prstGeom prst="rect">
            <a:avLst/>
          </a:prstGeom>
        </p:spPr>
        <p:txBody>
          <a:bodyPr vert="horz" wrap="square" lIns="0" tIns="12065" rIns="0" bIns="0" rtlCol="0">
            <a:spAutoFit/>
          </a:bodyPr>
          <a:lstStyle/>
          <a:p>
            <a:pPr marL="12700">
              <a:lnSpc>
                <a:spcPct val="100000"/>
              </a:lnSpc>
              <a:spcBef>
                <a:spcPts val="95"/>
              </a:spcBef>
            </a:pPr>
            <a:r>
              <a:rPr spc="-10" dirty="0"/>
              <a:t>When</a:t>
            </a:r>
            <a:r>
              <a:rPr spc="-175" dirty="0"/>
              <a:t> </a:t>
            </a:r>
            <a:r>
              <a:rPr dirty="0"/>
              <a:t>Should</a:t>
            </a:r>
            <a:r>
              <a:rPr spc="-55" dirty="0"/>
              <a:t> </a:t>
            </a:r>
            <a:r>
              <a:rPr dirty="0"/>
              <a:t>I</a:t>
            </a:r>
            <a:r>
              <a:rPr spc="-50" dirty="0"/>
              <a:t> </a:t>
            </a:r>
            <a:r>
              <a:rPr dirty="0"/>
              <a:t>send</a:t>
            </a:r>
            <a:r>
              <a:rPr spc="-70" dirty="0"/>
              <a:t> </a:t>
            </a:r>
            <a:r>
              <a:rPr spc="-20" dirty="0"/>
              <a:t>the</a:t>
            </a:r>
            <a:r>
              <a:rPr spc="-180" dirty="0"/>
              <a:t> </a:t>
            </a:r>
            <a:r>
              <a:rPr spc="-30" dirty="0"/>
              <a:t>Out-</a:t>
            </a:r>
            <a:r>
              <a:rPr spc="-25" dirty="0"/>
              <a:t>of-</a:t>
            </a:r>
            <a:r>
              <a:rPr dirty="0"/>
              <a:t>State</a:t>
            </a:r>
            <a:r>
              <a:rPr spc="-55" dirty="0"/>
              <a:t> </a:t>
            </a:r>
            <a:r>
              <a:rPr spc="-10" dirty="0"/>
              <a:t>Forms?</a:t>
            </a:r>
          </a:p>
        </p:txBody>
      </p:sp>
      <p:sp>
        <p:nvSpPr>
          <p:cNvPr id="3" name="object 3"/>
          <p:cNvSpPr txBox="1"/>
          <p:nvPr/>
        </p:nvSpPr>
        <p:spPr>
          <a:xfrm>
            <a:off x="1563116" y="2885313"/>
            <a:ext cx="9772650" cy="2639060"/>
          </a:xfrm>
          <a:prstGeom prst="rect">
            <a:avLst/>
          </a:prstGeom>
        </p:spPr>
        <p:txBody>
          <a:bodyPr vert="horz" wrap="square" lIns="0" tIns="13335" rIns="0" bIns="0" rtlCol="0">
            <a:spAutoFit/>
          </a:bodyPr>
          <a:lstStyle/>
          <a:p>
            <a:pPr marL="299085" marR="407670" indent="-287020">
              <a:lnSpc>
                <a:spcPct val="100000"/>
              </a:lnSpc>
              <a:spcBef>
                <a:spcPts val="105"/>
              </a:spcBef>
              <a:buClr>
                <a:srgbClr val="1286C3"/>
              </a:buClr>
              <a:buSzPct val="145312"/>
              <a:buFont typeface="Arial"/>
              <a:buChar char="•"/>
              <a:tabLst>
                <a:tab pos="299720" algn="l"/>
              </a:tabLst>
            </a:pPr>
            <a:r>
              <a:rPr sz="3200" dirty="0">
                <a:latin typeface="Corbel"/>
                <a:cs typeface="Corbel"/>
              </a:rPr>
              <a:t>Wait</a:t>
            </a:r>
            <a:r>
              <a:rPr sz="3200" spc="-30" dirty="0">
                <a:latin typeface="Corbel"/>
                <a:cs typeface="Corbel"/>
              </a:rPr>
              <a:t> </a:t>
            </a:r>
            <a:r>
              <a:rPr sz="3200" dirty="0">
                <a:latin typeface="Corbel"/>
                <a:cs typeface="Corbel"/>
              </a:rPr>
              <a:t>at</a:t>
            </a:r>
            <a:r>
              <a:rPr sz="3200" spc="-15" dirty="0">
                <a:latin typeface="Corbel"/>
                <a:cs typeface="Corbel"/>
              </a:rPr>
              <a:t> </a:t>
            </a:r>
            <a:r>
              <a:rPr sz="3200" dirty="0">
                <a:latin typeface="Corbel"/>
                <a:cs typeface="Corbel"/>
              </a:rPr>
              <a:t>least</a:t>
            </a:r>
            <a:r>
              <a:rPr sz="3200" spc="-30" dirty="0">
                <a:latin typeface="Corbel"/>
                <a:cs typeface="Corbel"/>
              </a:rPr>
              <a:t> </a:t>
            </a:r>
            <a:r>
              <a:rPr sz="3200" b="1" dirty="0">
                <a:latin typeface="Corbel"/>
                <a:cs typeface="Corbel"/>
              </a:rPr>
              <a:t>ONE</a:t>
            </a:r>
            <a:r>
              <a:rPr sz="3200" b="1" spc="-20" dirty="0">
                <a:latin typeface="Corbel"/>
                <a:cs typeface="Corbel"/>
              </a:rPr>
              <a:t> </a:t>
            </a:r>
            <a:r>
              <a:rPr sz="3200" b="1" dirty="0">
                <a:latin typeface="Corbel"/>
                <a:cs typeface="Corbel"/>
              </a:rPr>
              <a:t>day </a:t>
            </a:r>
            <a:r>
              <a:rPr sz="3200" dirty="0">
                <a:latin typeface="Corbel"/>
                <a:cs typeface="Corbel"/>
              </a:rPr>
              <a:t>after</a:t>
            </a:r>
            <a:r>
              <a:rPr sz="3200" spc="-30" dirty="0">
                <a:latin typeface="Corbel"/>
                <a:cs typeface="Corbel"/>
              </a:rPr>
              <a:t> </a:t>
            </a:r>
            <a:r>
              <a:rPr sz="3200" dirty="0">
                <a:latin typeface="Corbel"/>
                <a:cs typeface="Corbel"/>
              </a:rPr>
              <a:t>the</a:t>
            </a:r>
            <a:r>
              <a:rPr sz="3200" spc="-15" dirty="0">
                <a:latin typeface="Corbel"/>
                <a:cs typeface="Corbel"/>
              </a:rPr>
              <a:t> </a:t>
            </a:r>
            <a:r>
              <a:rPr sz="3200" dirty="0">
                <a:latin typeface="Corbel"/>
                <a:cs typeface="Corbel"/>
              </a:rPr>
              <a:t>applicant</a:t>
            </a:r>
            <a:r>
              <a:rPr sz="3200" spc="-55" dirty="0">
                <a:latin typeface="Corbel"/>
                <a:cs typeface="Corbel"/>
              </a:rPr>
              <a:t> </a:t>
            </a:r>
            <a:r>
              <a:rPr sz="3200" dirty="0">
                <a:latin typeface="Corbel"/>
                <a:cs typeface="Corbel"/>
              </a:rPr>
              <a:t>has</a:t>
            </a:r>
            <a:r>
              <a:rPr sz="3200" spc="-15" dirty="0">
                <a:latin typeface="Corbel"/>
                <a:cs typeface="Corbel"/>
              </a:rPr>
              <a:t> </a:t>
            </a:r>
            <a:r>
              <a:rPr sz="3200" spc="-20" dirty="0">
                <a:latin typeface="Corbel"/>
                <a:cs typeface="Corbel"/>
              </a:rPr>
              <a:t>been </a:t>
            </a:r>
            <a:r>
              <a:rPr sz="3200" dirty="0">
                <a:latin typeface="Corbel"/>
                <a:cs typeface="Corbel"/>
              </a:rPr>
              <a:t>fingerprinted</a:t>
            </a:r>
            <a:r>
              <a:rPr sz="3200" spc="-50" dirty="0">
                <a:latin typeface="Corbel"/>
                <a:cs typeface="Corbel"/>
              </a:rPr>
              <a:t> </a:t>
            </a:r>
            <a:r>
              <a:rPr sz="3200" dirty="0">
                <a:latin typeface="Corbel"/>
                <a:cs typeface="Corbel"/>
              </a:rPr>
              <a:t>before</a:t>
            </a:r>
            <a:r>
              <a:rPr sz="3200" spc="-25" dirty="0">
                <a:latin typeface="Corbel"/>
                <a:cs typeface="Corbel"/>
              </a:rPr>
              <a:t> </a:t>
            </a:r>
            <a:r>
              <a:rPr sz="3200" dirty="0">
                <a:latin typeface="Corbel"/>
                <a:cs typeface="Corbel"/>
              </a:rPr>
              <a:t>sending</a:t>
            </a:r>
            <a:r>
              <a:rPr sz="3200" spc="-30" dirty="0">
                <a:latin typeface="Corbel"/>
                <a:cs typeface="Corbel"/>
              </a:rPr>
              <a:t> </a:t>
            </a:r>
            <a:r>
              <a:rPr sz="3200" dirty="0">
                <a:latin typeface="Corbel"/>
                <a:cs typeface="Corbel"/>
              </a:rPr>
              <a:t>the</a:t>
            </a:r>
            <a:r>
              <a:rPr sz="3200" spc="-15" dirty="0">
                <a:latin typeface="Corbel"/>
                <a:cs typeface="Corbel"/>
              </a:rPr>
              <a:t> </a:t>
            </a:r>
            <a:r>
              <a:rPr sz="3200" spc="-10" dirty="0">
                <a:latin typeface="Corbel"/>
                <a:cs typeface="Corbel"/>
              </a:rPr>
              <a:t>out-of-</a:t>
            </a:r>
            <a:r>
              <a:rPr sz="3200" dirty="0">
                <a:latin typeface="Corbel"/>
                <a:cs typeface="Corbel"/>
              </a:rPr>
              <a:t>state</a:t>
            </a:r>
            <a:r>
              <a:rPr sz="3200" spc="-35" dirty="0">
                <a:latin typeface="Corbel"/>
                <a:cs typeface="Corbel"/>
              </a:rPr>
              <a:t> </a:t>
            </a:r>
            <a:r>
              <a:rPr sz="3200" dirty="0">
                <a:latin typeface="Corbel"/>
                <a:cs typeface="Corbel"/>
              </a:rPr>
              <a:t>forms</a:t>
            </a:r>
            <a:r>
              <a:rPr sz="3200" spc="-5" dirty="0">
                <a:latin typeface="Corbel"/>
                <a:cs typeface="Corbel"/>
              </a:rPr>
              <a:t> </a:t>
            </a:r>
            <a:r>
              <a:rPr sz="3200" spc="-25" dirty="0">
                <a:latin typeface="Corbel"/>
                <a:cs typeface="Corbel"/>
              </a:rPr>
              <a:t>to </a:t>
            </a:r>
            <a:r>
              <a:rPr sz="3200" dirty="0">
                <a:latin typeface="Corbel"/>
                <a:cs typeface="Corbel"/>
              </a:rPr>
              <a:t>TN</a:t>
            </a:r>
            <a:r>
              <a:rPr sz="3200" spc="-35" dirty="0">
                <a:latin typeface="Corbel"/>
                <a:cs typeface="Corbel"/>
              </a:rPr>
              <a:t> </a:t>
            </a:r>
            <a:r>
              <a:rPr sz="3200" spc="-20" dirty="0">
                <a:latin typeface="Corbel"/>
                <a:cs typeface="Corbel"/>
              </a:rPr>
              <a:t>DHS.</a:t>
            </a:r>
            <a:endParaRPr sz="3200">
              <a:latin typeface="Corbel"/>
              <a:cs typeface="Corbel"/>
            </a:endParaRPr>
          </a:p>
          <a:p>
            <a:pPr marL="299085" marR="5080" indent="-287020">
              <a:lnSpc>
                <a:spcPct val="100000"/>
              </a:lnSpc>
              <a:spcBef>
                <a:spcPts val="1370"/>
              </a:spcBef>
              <a:buClr>
                <a:srgbClr val="1286C3"/>
              </a:buClr>
              <a:buSzPct val="145312"/>
              <a:buFont typeface="Arial"/>
              <a:buChar char="•"/>
              <a:tabLst>
                <a:tab pos="299720" algn="l"/>
              </a:tabLst>
            </a:pPr>
            <a:r>
              <a:rPr sz="3200" dirty="0">
                <a:latin typeface="Corbel"/>
                <a:cs typeface="Corbel"/>
              </a:rPr>
              <a:t>The</a:t>
            </a:r>
            <a:r>
              <a:rPr sz="3200" spc="-40" dirty="0">
                <a:latin typeface="Corbel"/>
                <a:cs typeface="Corbel"/>
              </a:rPr>
              <a:t> </a:t>
            </a:r>
            <a:r>
              <a:rPr sz="3200" dirty="0">
                <a:latin typeface="Corbel"/>
                <a:cs typeface="Corbel"/>
              </a:rPr>
              <a:t>forms</a:t>
            </a:r>
            <a:r>
              <a:rPr sz="3200" spc="-10" dirty="0">
                <a:latin typeface="Corbel"/>
                <a:cs typeface="Corbel"/>
              </a:rPr>
              <a:t> </a:t>
            </a:r>
            <a:r>
              <a:rPr sz="3200" dirty="0">
                <a:latin typeface="Corbel"/>
                <a:cs typeface="Corbel"/>
              </a:rPr>
              <a:t>must</a:t>
            </a:r>
            <a:r>
              <a:rPr sz="3200" spc="-5" dirty="0">
                <a:latin typeface="Corbel"/>
                <a:cs typeface="Corbel"/>
              </a:rPr>
              <a:t> </a:t>
            </a:r>
            <a:r>
              <a:rPr sz="3200" dirty="0">
                <a:latin typeface="Corbel"/>
                <a:cs typeface="Corbel"/>
              </a:rPr>
              <a:t>be</a:t>
            </a:r>
            <a:r>
              <a:rPr sz="3200" spc="-25" dirty="0">
                <a:latin typeface="Corbel"/>
                <a:cs typeface="Corbel"/>
              </a:rPr>
              <a:t> </a:t>
            </a:r>
            <a:r>
              <a:rPr sz="3200" dirty="0">
                <a:latin typeface="Corbel"/>
                <a:cs typeface="Corbel"/>
              </a:rPr>
              <a:t>sent</a:t>
            </a:r>
            <a:r>
              <a:rPr sz="3200" spc="-15" dirty="0">
                <a:latin typeface="Corbel"/>
                <a:cs typeface="Corbel"/>
              </a:rPr>
              <a:t> </a:t>
            </a:r>
            <a:r>
              <a:rPr sz="3200" spc="-10" dirty="0">
                <a:latin typeface="Corbel"/>
                <a:cs typeface="Corbel"/>
              </a:rPr>
              <a:t>to</a:t>
            </a:r>
            <a:r>
              <a:rPr sz="3200" spc="-225" dirty="0">
                <a:latin typeface="Corbel"/>
                <a:cs typeface="Corbel"/>
              </a:rPr>
              <a:t> </a:t>
            </a:r>
            <a:r>
              <a:rPr sz="3200" dirty="0">
                <a:latin typeface="Corbel"/>
                <a:cs typeface="Corbel"/>
              </a:rPr>
              <a:t>TN</a:t>
            </a:r>
            <a:r>
              <a:rPr sz="3200" spc="-25" dirty="0">
                <a:latin typeface="Corbel"/>
                <a:cs typeface="Corbel"/>
              </a:rPr>
              <a:t> </a:t>
            </a:r>
            <a:r>
              <a:rPr sz="3200" dirty="0">
                <a:latin typeface="Corbel"/>
                <a:cs typeface="Corbel"/>
              </a:rPr>
              <a:t>DHS</a:t>
            </a:r>
            <a:r>
              <a:rPr sz="3200" spc="10" dirty="0">
                <a:latin typeface="Corbel"/>
                <a:cs typeface="Corbel"/>
              </a:rPr>
              <a:t> </a:t>
            </a:r>
            <a:r>
              <a:rPr sz="3200" b="1" dirty="0">
                <a:latin typeface="Corbel"/>
                <a:cs typeface="Corbel"/>
              </a:rPr>
              <a:t>within</a:t>
            </a:r>
            <a:r>
              <a:rPr sz="3200" b="1" spc="-5" dirty="0">
                <a:latin typeface="Corbel"/>
                <a:cs typeface="Corbel"/>
              </a:rPr>
              <a:t> </a:t>
            </a:r>
            <a:r>
              <a:rPr sz="3200" b="1" dirty="0">
                <a:latin typeface="Corbel"/>
                <a:cs typeface="Corbel"/>
              </a:rPr>
              <a:t>30</a:t>
            </a:r>
            <a:r>
              <a:rPr sz="3200" b="1" spc="-5" dirty="0">
                <a:latin typeface="Corbel"/>
                <a:cs typeface="Corbel"/>
              </a:rPr>
              <a:t> </a:t>
            </a:r>
            <a:r>
              <a:rPr sz="3200" b="1" dirty="0">
                <a:latin typeface="Corbel"/>
                <a:cs typeface="Corbel"/>
              </a:rPr>
              <a:t>days</a:t>
            </a:r>
            <a:r>
              <a:rPr sz="3200" b="1" spc="10" dirty="0">
                <a:latin typeface="Corbel"/>
                <a:cs typeface="Corbel"/>
              </a:rPr>
              <a:t> </a:t>
            </a:r>
            <a:r>
              <a:rPr sz="3200" dirty="0">
                <a:latin typeface="Corbel"/>
                <a:cs typeface="Corbel"/>
              </a:rPr>
              <a:t>of</a:t>
            </a:r>
            <a:r>
              <a:rPr sz="3200" spc="-10" dirty="0">
                <a:latin typeface="Corbel"/>
                <a:cs typeface="Corbel"/>
              </a:rPr>
              <a:t> </a:t>
            </a:r>
            <a:r>
              <a:rPr sz="3200" spc="-25" dirty="0">
                <a:latin typeface="Corbel"/>
                <a:cs typeface="Corbel"/>
              </a:rPr>
              <a:t>the </a:t>
            </a:r>
            <a:r>
              <a:rPr sz="3200" dirty="0">
                <a:latin typeface="Corbel"/>
                <a:cs typeface="Corbel"/>
              </a:rPr>
              <a:t>applicant</a:t>
            </a:r>
            <a:r>
              <a:rPr sz="3200" spc="-70" dirty="0">
                <a:latin typeface="Corbel"/>
                <a:cs typeface="Corbel"/>
              </a:rPr>
              <a:t> </a:t>
            </a:r>
            <a:r>
              <a:rPr sz="3200" dirty="0">
                <a:latin typeface="Corbel"/>
                <a:cs typeface="Corbel"/>
              </a:rPr>
              <a:t>being</a:t>
            </a:r>
            <a:r>
              <a:rPr sz="3200" spc="-35" dirty="0">
                <a:latin typeface="Corbel"/>
                <a:cs typeface="Corbel"/>
              </a:rPr>
              <a:t> </a:t>
            </a:r>
            <a:r>
              <a:rPr sz="3200" spc="-10" dirty="0">
                <a:latin typeface="Corbel"/>
                <a:cs typeface="Corbel"/>
              </a:rPr>
              <a:t>fingerprinted.</a:t>
            </a:r>
            <a:endParaRPr sz="3200">
              <a:latin typeface="Corbel"/>
              <a:cs typeface="Corbe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3231515" marR="5080" indent="-3219450">
              <a:lnSpc>
                <a:spcPct val="100000"/>
              </a:lnSpc>
              <a:spcBef>
                <a:spcPts val="95"/>
              </a:spcBef>
            </a:pPr>
            <a:r>
              <a:rPr dirty="0"/>
              <a:t>What</a:t>
            </a:r>
            <a:r>
              <a:rPr spc="-145" dirty="0"/>
              <a:t> </a:t>
            </a:r>
            <a:r>
              <a:rPr spc="-25" dirty="0"/>
              <a:t>Happens</a:t>
            </a:r>
            <a:r>
              <a:rPr spc="-175" dirty="0"/>
              <a:t> </a:t>
            </a:r>
            <a:r>
              <a:rPr spc="-25" dirty="0"/>
              <a:t>After</a:t>
            </a:r>
            <a:r>
              <a:rPr spc="-280" dirty="0"/>
              <a:t> </a:t>
            </a:r>
            <a:r>
              <a:rPr dirty="0"/>
              <a:t>TN</a:t>
            </a:r>
            <a:r>
              <a:rPr spc="-55" dirty="0"/>
              <a:t> </a:t>
            </a:r>
            <a:r>
              <a:rPr dirty="0"/>
              <a:t>DHS</a:t>
            </a:r>
            <a:r>
              <a:rPr spc="-20" dirty="0"/>
              <a:t> </a:t>
            </a:r>
            <a:r>
              <a:rPr spc="-10" dirty="0"/>
              <a:t>Receives</a:t>
            </a:r>
            <a:r>
              <a:rPr spc="-80" dirty="0"/>
              <a:t> </a:t>
            </a:r>
            <a:r>
              <a:rPr spc="-20" dirty="0"/>
              <a:t>the</a:t>
            </a:r>
            <a:r>
              <a:rPr spc="-180" dirty="0"/>
              <a:t> </a:t>
            </a:r>
            <a:r>
              <a:rPr spc="-20" dirty="0"/>
              <a:t>Out- of-</a:t>
            </a:r>
            <a:r>
              <a:rPr dirty="0"/>
              <a:t>State</a:t>
            </a:r>
            <a:r>
              <a:rPr spc="-70" dirty="0"/>
              <a:t> </a:t>
            </a:r>
            <a:r>
              <a:rPr spc="-10" dirty="0"/>
              <a:t>Forms?</a:t>
            </a:r>
          </a:p>
        </p:txBody>
      </p:sp>
      <p:sp>
        <p:nvSpPr>
          <p:cNvPr id="3" name="object 3"/>
          <p:cNvSpPr txBox="1"/>
          <p:nvPr/>
        </p:nvSpPr>
        <p:spPr>
          <a:xfrm>
            <a:off x="1654555" y="2157729"/>
            <a:ext cx="5402580" cy="4144010"/>
          </a:xfrm>
          <a:prstGeom prst="rect">
            <a:avLst/>
          </a:prstGeom>
        </p:spPr>
        <p:txBody>
          <a:bodyPr vert="horz" wrap="square" lIns="0" tIns="12700" rIns="0" bIns="0" rtlCol="0">
            <a:spAutoFit/>
          </a:bodyPr>
          <a:lstStyle/>
          <a:p>
            <a:pPr marL="337185" marR="441325" indent="-287020" algn="just">
              <a:lnSpc>
                <a:spcPct val="100000"/>
              </a:lnSpc>
              <a:spcBef>
                <a:spcPts val="100"/>
              </a:spcBef>
              <a:buClr>
                <a:srgbClr val="1286C3"/>
              </a:buClr>
              <a:buSzPct val="144444"/>
              <a:buFont typeface="Arial"/>
              <a:buChar char="•"/>
              <a:tabLst>
                <a:tab pos="337820" algn="l"/>
              </a:tabLst>
            </a:pPr>
            <a:r>
              <a:rPr sz="1800" spc="-20" dirty="0">
                <a:latin typeface="Corbel"/>
                <a:cs typeface="Corbel"/>
              </a:rPr>
              <a:t>Once</a:t>
            </a:r>
            <a:r>
              <a:rPr sz="1800" spc="-85" dirty="0">
                <a:latin typeface="Corbel"/>
                <a:cs typeface="Corbel"/>
              </a:rPr>
              <a:t> </a:t>
            </a:r>
            <a:r>
              <a:rPr sz="1800" dirty="0">
                <a:latin typeface="Corbel"/>
                <a:cs typeface="Corbel"/>
              </a:rPr>
              <a:t>TN</a:t>
            </a:r>
            <a:r>
              <a:rPr sz="1800" spc="-5" dirty="0">
                <a:latin typeface="Corbel"/>
                <a:cs typeface="Corbel"/>
              </a:rPr>
              <a:t> </a:t>
            </a:r>
            <a:r>
              <a:rPr sz="1800" dirty="0">
                <a:latin typeface="Corbel"/>
                <a:cs typeface="Corbel"/>
              </a:rPr>
              <a:t>DHS</a:t>
            </a:r>
            <a:r>
              <a:rPr sz="1800" spc="20" dirty="0">
                <a:latin typeface="Corbel"/>
                <a:cs typeface="Corbel"/>
              </a:rPr>
              <a:t> </a:t>
            </a:r>
            <a:r>
              <a:rPr sz="1800" dirty="0">
                <a:latin typeface="Corbel"/>
                <a:cs typeface="Corbel"/>
              </a:rPr>
              <a:t>receives</a:t>
            </a:r>
            <a:r>
              <a:rPr sz="1800" spc="35" dirty="0">
                <a:latin typeface="Corbel"/>
                <a:cs typeface="Corbel"/>
              </a:rPr>
              <a:t> </a:t>
            </a:r>
            <a:r>
              <a:rPr sz="1800" dirty="0">
                <a:latin typeface="Corbel"/>
                <a:cs typeface="Corbel"/>
              </a:rPr>
              <a:t>all</a:t>
            </a:r>
            <a:r>
              <a:rPr sz="1800" spc="25" dirty="0">
                <a:latin typeface="Corbel"/>
                <a:cs typeface="Corbel"/>
              </a:rPr>
              <a:t> </a:t>
            </a:r>
            <a:r>
              <a:rPr sz="1800" spc="-10" dirty="0">
                <a:latin typeface="Corbel"/>
                <a:cs typeface="Corbel"/>
              </a:rPr>
              <a:t>necessary</a:t>
            </a:r>
            <a:r>
              <a:rPr sz="1800" spc="-55" dirty="0">
                <a:latin typeface="Corbel"/>
                <a:cs typeface="Corbel"/>
              </a:rPr>
              <a:t> </a:t>
            </a:r>
            <a:r>
              <a:rPr sz="1800" dirty="0">
                <a:latin typeface="Corbel"/>
                <a:cs typeface="Corbel"/>
              </a:rPr>
              <a:t>Out-of-</a:t>
            </a:r>
            <a:r>
              <a:rPr sz="1800" spc="-10" dirty="0">
                <a:latin typeface="Corbel"/>
                <a:cs typeface="Corbel"/>
              </a:rPr>
              <a:t>State </a:t>
            </a:r>
            <a:r>
              <a:rPr sz="1800" dirty="0">
                <a:latin typeface="Corbel"/>
                <a:cs typeface="Corbel"/>
              </a:rPr>
              <a:t>Documents</a:t>
            </a:r>
            <a:r>
              <a:rPr sz="1800" spc="-10" dirty="0">
                <a:latin typeface="Corbel"/>
                <a:cs typeface="Corbel"/>
              </a:rPr>
              <a:t> correctly,</a:t>
            </a:r>
            <a:r>
              <a:rPr sz="1800" spc="-30" dirty="0">
                <a:latin typeface="Corbel"/>
                <a:cs typeface="Corbel"/>
              </a:rPr>
              <a:t> </a:t>
            </a:r>
            <a:r>
              <a:rPr sz="1800" dirty="0">
                <a:latin typeface="Corbel"/>
                <a:cs typeface="Corbel"/>
              </a:rPr>
              <a:t>a</a:t>
            </a:r>
            <a:r>
              <a:rPr sz="1800" spc="-65" dirty="0">
                <a:latin typeface="Corbel"/>
                <a:cs typeface="Corbel"/>
              </a:rPr>
              <a:t> </a:t>
            </a:r>
            <a:r>
              <a:rPr sz="1800" dirty="0">
                <a:latin typeface="Corbel"/>
                <a:cs typeface="Corbel"/>
              </a:rPr>
              <a:t>Conditional</a:t>
            </a:r>
            <a:r>
              <a:rPr sz="1800" spc="-5" dirty="0">
                <a:latin typeface="Corbel"/>
                <a:cs typeface="Corbel"/>
              </a:rPr>
              <a:t> </a:t>
            </a:r>
            <a:r>
              <a:rPr sz="1800" dirty="0">
                <a:latin typeface="Corbel"/>
                <a:cs typeface="Corbel"/>
              </a:rPr>
              <a:t>Letter</a:t>
            </a:r>
            <a:r>
              <a:rPr sz="1800" spc="-5" dirty="0">
                <a:latin typeface="Corbel"/>
                <a:cs typeface="Corbel"/>
              </a:rPr>
              <a:t> </a:t>
            </a:r>
            <a:r>
              <a:rPr sz="1800" dirty="0">
                <a:latin typeface="Corbel"/>
                <a:cs typeface="Corbel"/>
              </a:rPr>
              <a:t>will</a:t>
            </a:r>
            <a:r>
              <a:rPr sz="1800" spc="-15" dirty="0">
                <a:latin typeface="Corbel"/>
                <a:cs typeface="Corbel"/>
              </a:rPr>
              <a:t> </a:t>
            </a:r>
            <a:r>
              <a:rPr sz="1800" spc="-25" dirty="0">
                <a:latin typeface="Corbel"/>
                <a:cs typeface="Corbel"/>
              </a:rPr>
              <a:t>be </a:t>
            </a:r>
            <a:r>
              <a:rPr sz="1800" spc="-10" dirty="0">
                <a:latin typeface="Corbel"/>
                <a:cs typeface="Corbel"/>
              </a:rPr>
              <a:t>issued.</a:t>
            </a:r>
            <a:endParaRPr sz="1800" dirty="0">
              <a:latin typeface="Corbel"/>
              <a:cs typeface="Corbel"/>
            </a:endParaRPr>
          </a:p>
          <a:p>
            <a:pPr marL="794385" marR="48895" lvl="1" indent="-287020">
              <a:lnSpc>
                <a:spcPct val="100000"/>
              </a:lnSpc>
              <a:spcBef>
                <a:spcPts val="1005"/>
              </a:spcBef>
              <a:buClr>
                <a:srgbClr val="1286C3"/>
              </a:buClr>
              <a:buSzPct val="143750"/>
              <a:buFont typeface="Arial"/>
              <a:buChar char="•"/>
              <a:tabLst>
                <a:tab pos="794385" algn="l"/>
                <a:tab pos="795020" algn="l"/>
              </a:tabLst>
            </a:pPr>
            <a:r>
              <a:rPr sz="1600" dirty="0">
                <a:latin typeface="Corbel"/>
                <a:cs typeface="Corbel"/>
              </a:rPr>
              <a:t>A</a:t>
            </a:r>
            <a:r>
              <a:rPr sz="1600" spc="-85" dirty="0">
                <a:latin typeface="Corbel"/>
                <a:cs typeface="Corbel"/>
              </a:rPr>
              <a:t> </a:t>
            </a:r>
            <a:r>
              <a:rPr sz="1600" dirty="0">
                <a:latin typeface="Corbel"/>
                <a:cs typeface="Corbel"/>
              </a:rPr>
              <a:t>Conditional</a:t>
            </a:r>
            <a:r>
              <a:rPr sz="1600" spc="-25" dirty="0">
                <a:latin typeface="Corbel"/>
                <a:cs typeface="Corbel"/>
              </a:rPr>
              <a:t> </a:t>
            </a:r>
            <a:r>
              <a:rPr sz="1600" dirty="0">
                <a:latin typeface="Corbel"/>
                <a:cs typeface="Corbel"/>
              </a:rPr>
              <a:t>Letter</a:t>
            </a:r>
            <a:r>
              <a:rPr sz="1600" spc="-25" dirty="0">
                <a:latin typeface="Corbel"/>
                <a:cs typeface="Corbel"/>
              </a:rPr>
              <a:t> </a:t>
            </a:r>
            <a:r>
              <a:rPr sz="1600" dirty="0">
                <a:latin typeface="Corbel"/>
                <a:cs typeface="Corbel"/>
              </a:rPr>
              <a:t>means</a:t>
            </a:r>
            <a:r>
              <a:rPr sz="1600" spc="-25" dirty="0">
                <a:latin typeface="Corbel"/>
                <a:cs typeface="Corbel"/>
              </a:rPr>
              <a:t> </a:t>
            </a:r>
            <a:r>
              <a:rPr sz="1600" dirty="0">
                <a:latin typeface="Corbel"/>
                <a:cs typeface="Corbel"/>
              </a:rPr>
              <a:t>that</a:t>
            </a:r>
            <a:r>
              <a:rPr sz="1600" spc="-40" dirty="0">
                <a:latin typeface="Corbel"/>
                <a:cs typeface="Corbel"/>
              </a:rPr>
              <a:t> </a:t>
            </a:r>
            <a:r>
              <a:rPr sz="1600" dirty="0">
                <a:latin typeface="Corbel"/>
                <a:cs typeface="Corbel"/>
              </a:rPr>
              <a:t>the</a:t>
            </a:r>
            <a:r>
              <a:rPr sz="1600" spc="-50" dirty="0">
                <a:latin typeface="Corbel"/>
                <a:cs typeface="Corbel"/>
              </a:rPr>
              <a:t> </a:t>
            </a:r>
            <a:r>
              <a:rPr sz="1600" dirty="0">
                <a:latin typeface="Corbel"/>
                <a:cs typeface="Corbel"/>
              </a:rPr>
              <a:t>applicant</a:t>
            </a:r>
            <a:r>
              <a:rPr sz="1600" spc="-35" dirty="0">
                <a:latin typeface="Corbel"/>
                <a:cs typeface="Corbel"/>
              </a:rPr>
              <a:t> </a:t>
            </a:r>
            <a:r>
              <a:rPr sz="1600" dirty="0">
                <a:latin typeface="Corbel"/>
                <a:cs typeface="Corbel"/>
              </a:rPr>
              <a:t>will</a:t>
            </a:r>
            <a:r>
              <a:rPr sz="1600" spc="-30" dirty="0">
                <a:latin typeface="Corbel"/>
                <a:cs typeface="Corbel"/>
              </a:rPr>
              <a:t> </a:t>
            </a:r>
            <a:r>
              <a:rPr sz="1600" spc="-20" dirty="0">
                <a:latin typeface="Corbel"/>
                <a:cs typeface="Corbel"/>
              </a:rPr>
              <a:t>only </a:t>
            </a:r>
            <a:r>
              <a:rPr sz="1600" dirty="0">
                <a:latin typeface="Corbel"/>
                <a:cs typeface="Corbel"/>
              </a:rPr>
              <a:t>be</a:t>
            </a:r>
            <a:r>
              <a:rPr sz="1600" spc="-15" dirty="0">
                <a:latin typeface="Corbel"/>
                <a:cs typeface="Corbel"/>
              </a:rPr>
              <a:t> </a:t>
            </a:r>
            <a:r>
              <a:rPr sz="1600" dirty="0">
                <a:latin typeface="Corbel"/>
                <a:cs typeface="Corbel"/>
              </a:rPr>
              <a:t>allowed</a:t>
            </a:r>
            <a:r>
              <a:rPr sz="1600" spc="-15" dirty="0">
                <a:latin typeface="Corbel"/>
                <a:cs typeface="Corbel"/>
              </a:rPr>
              <a:t> </a:t>
            </a:r>
            <a:r>
              <a:rPr sz="1600" dirty="0">
                <a:latin typeface="Corbel"/>
                <a:cs typeface="Corbel"/>
              </a:rPr>
              <a:t>to</a:t>
            </a:r>
            <a:r>
              <a:rPr sz="1600" spc="-35" dirty="0">
                <a:latin typeface="Corbel"/>
                <a:cs typeface="Corbel"/>
              </a:rPr>
              <a:t> </a:t>
            </a:r>
            <a:r>
              <a:rPr sz="1600" dirty="0">
                <a:latin typeface="Corbel"/>
                <a:cs typeface="Corbel"/>
              </a:rPr>
              <a:t>work</a:t>
            </a:r>
            <a:r>
              <a:rPr sz="1600" spc="-35" dirty="0">
                <a:latin typeface="Corbel"/>
                <a:cs typeface="Corbel"/>
              </a:rPr>
              <a:t> </a:t>
            </a:r>
            <a:r>
              <a:rPr sz="1600" i="1" dirty="0">
                <a:latin typeface="Corbel"/>
                <a:cs typeface="Corbel"/>
              </a:rPr>
              <a:t>under</a:t>
            </a:r>
            <a:r>
              <a:rPr sz="1600" i="1" spc="-25" dirty="0">
                <a:latin typeface="Corbel"/>
                <a:cs typeface="Corbel"/>
              </a:rPr>
              <a:t> </a:t>
            </a:r>
            <a:r>
              <a:rPr sz="1600" i="1" spc="-10" dirty="0">
                <a:latin typeface="Corbel"/>
                <a:cs typeface="Corbel"/>
              </a:rPr>
              <a:t>supervision</a:t>
            </a:r>
            <a:r>
              <a:rPr sz="1600" i="1" spc="5" dirty="0">
                <a:latin typeface="Corbel"/>
                <a:cs typeface="Corbel"/>
              </a:rPr>
              <a:t> </a:t>
            </a:r>
            <a:r>
              <a:rPr sz="1600" dirty="0">
                <a:latin typeface="Corbel"/>
                <a:cs typeface="Corbel"/>
              </a:rPr>
              <a:t>of</a:t>
            </a:r>
            <a:r>
              <a:rPr sz="1600" spc="-25" dirty="0">
                <a:latin typeface="Corbel"/>
                <a:cs typeface="Corbel"/>
              </a:rPr>
              <a:t> </a:t>
            </a:r>
            <a:r>
              <a:rPr sz="1600" dirty="0">
                <a:latin typeface="Corbel"/>
                <a:cs typeface="Corbel"/>
              </a:rPr>
              <a:t>another</a:t>
            </a:r>
            <a:r>
              <a:rPr sz="1600" spc="-15" dirty="0">
                <a:latin typeface="Corbel"/>
                <a:cs typeface="Corbel"/>
              </a:rPr>
              <a:t> </a:t>
            </a:r>
            <a:r>
              <a:rPr sz="1600" spc="-10" dirty="0">
                <a:latin typeface="Corbel"/>
                <a:cs typeface="Corbel"/>
              </a:rPr>
              <a:t>fully </a:t>
            </a:r>
            <a:r>
              <a:rPr sz="1600" dirty="0">
                <a:latin typeface="Corbel"/>
                <a:cs typeface="Corbel"/>
              </a:rPr>
              <a:t>cleared</a:t>
            </a:r>
            <a:r>
              <a:rPr sz="1600" spc="-15" dirty="0">
                <a:latin typeface="Corbel"/>
                <a:cs typeface="Corbel"/>
              </a:rPr>
              <a:t> </a:t>
            </a:r>
            <a:r>
              <a:rPr sz="1600" dirty="0">
                <a:latin typeface="Corbel"/>
                <a:cs typeface="Corbel"/>
              </a:rPr>
              <a:t>applicant,</a:t>
            </a:r>
            <a:r>
              <a:rPr sz="1600" spc="-15" dirty="0">
                <a:latin typeface="Corbel"/>
                <a:cs typeface="Corbel"/>
              </a:rPr>
              <a:t> </a:t>
            </a:r>
            <a:r>
              <a:rPr sz="1600" dirty="0">
                <a:latin typeface="Corbel"/>
                <a:cs typeface="Corbel"/>
              </a:rPr>
              <a:t>until</a:t>
            </a:r>
            <a:r>
              <a:rPr sz="1600" spc="-25" dirty="0">
                <a:latin typeface="Corbel"/>
                <a:cs typeface="Corbel"/>
              </a:rPr>
              <a:t> </a:t>
            </a:r>
            <a:r>
              <a:rPr sz="1600" dirty="0">
                <a:latin typeface="Corbel"/>
                <a:cs typeface="Corbel"/>
              </a:rPr>
              <a:t>all</a:t>
            </a:r>
            <a:r>
              <a:rPr sz="1600" spc="-25" dirty="0">
                <a:latin typeface="Corbel"/>
                <a:cs typeface="Corbel"/>
              </a:rPr>
              <a:t> </a:t>
            </a:r>
            <a:r>
              <a:rPr sz="1600" dirty="0">
                <a:latin typeface="Corbel"/>
                <a:cs typeface="Corbel"/>
              </a:rPr>
              <a:t>results</a:t>
            </a:r>
            <a:r>
              <a:rPr sz="1600" spc="-25" dirty="0">
                <a:latin typeface="Corbel"/>
                <a:cs typeface="Corbel"/>
              </a:rPr>
              <a:t> </a:t>
            </a:r>
            <a:r>
              <a:rPr sz="1600" dirty="0">
                <a:latin typeface="Corbel"/>
                <a:cs typeface="Corbel"/>
              </a:rPr>
              <a:t>from</a:t>
            </a:r>
            <a:r>
              <a:rPr sz="1600" spc="-25" dirty="0">
                <a:latin typeface="Corbel"/>
                <a:cs typeface="Corbel"/>
              </a:rPr>
              <a:t> </a:t>
            </a:r>
            <a:r>
              <a:rPr sz="1600" dirty="0">
                <a:latin typeface="Corbel"/>
                <a:cs typeface="Corbel"/>
              </a:rPr>
              <a:t>the</a:t>
            </a:r>
            <a:r>
              <a:rPr sz="1600" spc="-45" dirty="0">
                <a:latin typeface="Corbel"/>
                <a:cs typeface="Corbel"/>
              </a:rPr>
              <a:t> </a:t>
            </a:r>
            <a:r>
              <a:rPr sz="1600" spc="-10" dirty="0">
                <a:latin typeface="Corbel"/>
                <a:cs typeface="Corbel"/>
              </a:rPr>
              <a:t>other </a:t>
            </a:r>
            <a:r>
              <a:rPr sz="1600" dirty="0">
                <a:latin typeface="Corbel"/>
                <a:cs typeface="Corbel"/>
              </a:rPr>
              <a:t>state(s)</a:t>
            </a:r>
            <a:r>
              <a:rPr sz="1600" spc="-45" dirty="0">
                <a:latin typeface="Corbel"/>
                <a:cs typeface="Corbel"/>
              </a:rPr>
              <a:t> </a:t>
            </a:r>
            <a:r>
              <a:rPr sz="1600" dirty="0">
                <a:latin typeface="Corbel"/>
                <a:cs typeface="Corbel"/>
              </a:rPr>
              <a:t>have</a:t>
            </a:r>
            <a:r>
              <a:rPr sz="1600" spc="-45" dirty="0">
                <a:latin typeface="Corbel"/>
                <a:cs typeface="Corbel"/>
              </a:rPr>
              <a:t> </a:t>
            </a:r>
            <a:r>
              <a:rPr sz="1600" dirty="0">
                <a:latin typeface="Corbel"/>
                <a:cs typeface="Corbel"/>
              </a:rPr>
              <a:t>been</a:t>
            </a:r>
            <a:r>
              <a:rPr sz="1600" spc="-25" dirty="0">
                <a:latin typeface="Corbel"/>
                <a:cs typeface="Corbel"/>
              </a:rPr>
              <a:t> </a:t>
            </a:r>
            <a:r>
              <a:rPr sz="1600" spc="-10" dirty="0">
                <a:latin typeface="Corbel"/>
                <a:cs typeface="Corbel"/>
              </a:rPr>
              <a:t>received.</a:t>
            </a:r>
            <a:endParaRPr sz="1600" dirty="0">
              <a:latin typeface="Corbel"/>
              <a:cs typeface="Corbel"/>
            </a:endParaRPr>
          </a:p>
          <a:p>
            <a:pPr marL="794385" marR="840740" lvl="1" indent="-287020">
              <a:lnSpc>
                <a:spcPct val="100000"/>
              </a:lnSpc>
              <a:spcBef>
                <a:spcPts val="985"/>
              </a:spcBef>
              <a:buClr>
                <a:srgbClr val="1286C3"/>
              </a:buClr>
              <a:buSzPct val="143750"/>
              <a:buFont typeface="Arial"/>
              <a:buChar char="•"/>
              <a:tabLst>
                <a:tab pos="794385" algn="l"/>
                <a:tab pos="795020" algn="l"/>
              </a:tabLst>
            </a:pPr>
            <a:r>
              <a:rPr sz="1600" dirty="0">
                <a:latin typeface="Corbel"/>
                <a:cs typeface="Corbel"/>
              </a:rPr>
              <a:t>Once</a:t>
            </a:r>
            <a:r>
              <a:rPr sz="1600" spc="-15" dirty="0">
                <a:latin typeface="Corbel"/>
                <a:cs typeface="Corbel"/>
              </a:rPr>
              <a:t> </a:t>
            </a:r>
            <a:r>
              <a:rPr sz="1600" dirty="0">
                <a:latin typeface="Corbel"/>
                <a:cs typeface="Corbel"/>
              </a:rPr>
              <a:t>all</a:t>
            </a:r>
            <a:r>
              <a:rPr sz="1600" spc="-30" dirty="0">
                <a:latin typeface="Corbel"/>
                <a:cs typeface="Corbel"/>
              </a:rPr>
              <a:t> </a:t>
            </a:r>
            <a:r>
              <a:rPr sz="1600" dirty="0">
                <a:latin typeface="Corbel"/>
                <a:cs typeface="Corbel"/>
              </a:rPr>
              <a:t>results</a:t>
            </a:r>
            <a:r>
              <a:rPr sz="1600" spc="-30" dirty="0">
                <a:latin typeface="Corbel"/>
                <a:cs typeface="Corbel"/>
              </a:rPr>
              <a:t> </a:t>
            </a:r>
            <a:r>
              <a:rPr sz="1600" dirty="0">
                <a:latin typeface="Corbel"/>
                <a:cs typeface="Corbel"/>
              </a:rPr>
              <a:t>have</a:t>
            </a:r>
            <a:r>
              <a:rPr sz="1600" spc="-40" dirty="0">
                <a:latin typeface="Corbel"/>
                <a:cs typeface="Corbel"/>
              </a:rPr>
              <a:t> </a:t>
            </a:r>
            <a:r>
              <a:rPr sz="1600" dirty="0">
                <a:latin typeface="Corbel"/>
                <a:cs typeface="Corbel"/>
              </a:rPr>
              <a:t>been</a:t>
            </a:r>
            <a:r>
              <a:rPr sz="1600" spc="-5" dirty="0">
                <a:latin typeface="Corbel"/>
                <a:cs typeface="Corbel"/>
              </a:rPr>
              <a:t> </a:t>
            </a:r>
            <a:r>
              <a:rPr sz="1600" dirty="0">
                <a:latin typeface="Corbel"/>
                <a:cs typeface="Corbel"/>
              </a:rPr>
              <a:t>received,</a:t>
            </a:r>
            <a:r>
              <a:rPr sz="1600" spc="-5" dirty="0">
                <a:latin typeface="Corbel"/>
                <a:cs typeface="Corbel"/>
              </a:rPr>
              <a:t> </a:t>
            </a:r>
            <a:r>
              <a:rPr sz="1600" dirty="0">
                <a:latin typeface="Corbel"/>
                <a:cs typeface="Corbel"/>
              </a:rPr>
              <a:t>the</a:t>
            </a:r>
            <a:r>
              <a:rPr sz="1600" spc="-50" dirty="0">
                <a:latin typeface="Corbel"/>
                <a:cs typeface="Corbel"/>
              </a:rPr>
              <a:t> </a:t>
            </a:r>
            <a:r>
              <a:rPr sz="1600" spc="-10" dirty="0">
                <a:latin typeface="Corbel"/>
                <a:cs typeface="Corbel"/>
              </a:rPr>
              <a:t>Final </a:t>
            </a:r>
            <a:r>
              <a:rPr sz="1600" dirty="0">
                <a:latin typeface="Corbel"/>
                <a:cs typeface="Corbel"/>
              </a:rPr>
              <a:t>Clearance</a:t>
            </a:r>
            <a:r>
              <a:rPr sz="1600" spc="-15" dirty="0">
                <a:latin typeface="Corbel"/>
                <a:cs typeface="Corbel"/>
              </a:rPr>
              <a:t> </a:t>
            </a:r>
            <a:r>
              <a:rPr sz="1600" dirty="0">
                <a:latin typeface="Corbel"/>
                <a:cs typeface="Corbel"/>
              </a:rPr>
              <a:t>Letter</a:t>
            </a:r>
            <a:r>
              <a:rPr sz="1600" spc="-25" dirty="0">
                <a:latin typeface="Corbel"/>
                <a:cs typeface="Corbel"/>
              </a:rPr>
              <a:t> </a:t>
            </a:r>
            <a:r>
              <a:rPr sz="1600" dirty="0">
                <a:latin typeface="Corbel"/>
                <a:cs typeface="Corbel"/>
              </a:rPr>
              <a:t>will</a:t>
            </a:r>
            <a:r>
              <a:rPr sz="1600" spc="-40" dirty="0">
                <a:latin typeface="Corbel"/>
                <a:cs typeface="Corbel"/>
              </a:rPr>
              <a:t> </a:t>
            </a:r>
            <a:r>
              <a:rPr sz="1600" dirty="0">
                <a:latin typeface="Corbel"/>
                <a:cs typeface="Corbel"/>
              </a:rPr>
              <a:t>be</a:t>
            </a:r>
            <a:r>
              <a:rPr sz="1600" spc="-30" dirty="0">
                <a:latin typeface="Corbel"/>
                <a:cs typeface="Corbel"/>
              </a:rPr>
              <a:t> </a:t>
            </a:r>
            <a:r>
              <a:rPr sz="1600" spc="-10" dirty="0">
                <a:latin typeface="Corbel"/>
                <a:cs typeface="Corbel"/>
              </a:rPr>
              <a:t>issued.</a:t>
            </a:r>
            <a:endParaRPr sz="1600" dirty="0">
              <a:latin typeface="Corbel"/>
              <a:cs typeface="Corbel"/>
            </a:endParaRPr>
          </a:p>
          <a:p>
            <a:pPr marL="337185" marR="55880" indent="-287020">
              <a:lnSpc>
                <a:spcPct val="100000"/>
              </a:lnSpc>
              <a:spcBef>
                <a:spcPts val="1035"/>
              </a:spcBef>
              <a:buClr>
                <a:srgbClr val="1286C3"/>
              </a:buClr>
              <a:buSzPct val="144736"/>
              <a:buFont typeface="Arial"/>
              <a:buChar char="•"/>
              <a:tabLst>
                <a:tab pos="337185" algn="l"/>
                <a:tab pos="337820" algn="l"/>
              </a:tabLst>
            </a:pPr>
            <a:r>
              <a:rPr sz="1900" spc="-10" dirty="0">
                <a:latin typeface="Corbel"/>
                <a:cs typeface="Corbel"/>
              </a:rPr>
              <a:t>4</a:t>
            </a:r>
            <a:r>
              <a:rPr lang="en-US" sz="1900" spc="-10" dirty="0">
                <a:latin typeface="Corbel"/>
                <a:cs typeface="Corbel"/>
              </a:rPr>
              <a:t>5</a:t>
            </a:r>
            <a:r>
              <a:rPr sz="1900" spc="-10" dirty="0">
                <a:latin typeface="Corbel"/>
                <a:cs typeface="Corbel"/>
              </a:rPr>
              <a:t>-</a:t>
            </a:r>
            <a:r>
              <a:rPr sz="1900" dirty="0">
                <a:latin typeface="Corbel"/>
                <a:cs typeface="Corbel"/>
              </a:rPr>
              <a:t>day</a:t>
            </a:r>
            <a:r>
              <a:rPr sz="1900" spc="-80" dirty="0">
                <a:latin typeface="Corbel"/>
                <a:cs typeface="Corbel"/>
              </a:rPr>
              <a:t> </a:t>
            </a:r>
            <a:r>
              <a:rPr sz="1900" dirty="0">
                <a:latin typeface="Corbel"/>
                <a:cs typeface="Corbel"/>
              </a:rPr>
              <a:t>Final</a:t>
            </a:r>
            <a:r>
              <a:rPr sz="1900" spc="-45" dirty="0">
                <a:latin typeface="Corbel"/>
                <a:cs typeface="Corbel"/>
              </a:rPr>
              <a:t> </a:t>
            </a:r>
            <a:r>
              <a:rPr sz="1900" dirty="0">
                <a:latin typeface="Corbel"/>
                <a:cs typeface="Corbel"/>
              </a:rPr>
              <a:t>Letters:</a:t>
            </a:r>
            <a:r>
              <a:rPr sz="1900" spc="-35" dirty="0">
                <a:latin typeface="Corbel"/>
                <a:cs typeface="Corbel"/>
              </a:rPr>
              <a:t> </a:t>
            </a:r>
            <a:r>
              <a:rPr sz="1900" spc="-10" dirty="0">
                <a:latin typeface="Corbel"/>
                <a:cs typeface="Corbel"/>
              </a:rPr>
              <a:t>If</a:t>
            </a:r>
            <a:r>
              <a:rPr sz="1900" spc="-145" dirty="0">
                <a:latin typeface="Corbel"/>
                <a:cs typeface="Corbel"/>
              </a:rPr>
              <a:t> </a:t>
            </a:r>
            <a:r>
              <a:rPr sz="1900" dirty="0">
                <a:latin typeface="Corbel"/>
                <a:cs typeface="Corbel"/>
              </a:rPr>
              <a:t>TN</a:t>
            </a:r>
            <a:r>
              <a:rPr sz="1900" spc="-50" dirty="0">
                <a:latin typeface="Corbel"/>
                <a:cs typeface="Corbel"/>
              </a:rPr>
              <a:t> </a:t>
            </a:r>
            <a:r>
              <a:rPr sz="1900" dirty="0">
                <a:latin typeface="Corbel"/>
                <a:cs typeface="Corbel"/>
              </a:rPr>
              <a:t>DHS</a:t>
            </a:r>
            <a:r>
              <a:rPr sz="1900" spc="-35" dirty="0">
                <a:latin typeface="Corbel"/>
                <a:cs typeface="Corbel"/>
              </a:rPr>
              <a:t> </a:t>
            </a:r>
            <a:r>
              <a:rPr sz="1900" dirty="0">
                <a:latin typeface="Corbel"/>
                <a:cs typeface="Corbel"/>
              </a:rPr>
              <a:t>has</a:t>
            </a:r>
            <a:r>
              <a:rPr sz="1900" spc="-45" dirty="0">
                <a:latin typeface="Corbel"/>
                <a:cs typeface="Corbel"/>
              </a:rPr>
              <a:t> </a:t>
            </a:r>
            <a:r>
              <a:rPr sz="1900" dirty="0">
                <a:latin typeface="Corbel"/>
                <a:cs typeface="Corbel"/>
              </a:rPr>
              <a:t>not</a:t>
            </a:r>
            <a:r>
              <a:rPr sz="1900" spc="-45" dirty="0">
                <a:latin typeface="Corbel"/>
                <a:cs typeface="Corbel"/>
              </a:rPr>
              <a:t> </a:t>
            </a:r>
            <a:r>
              <a:rPr sz="1900" spc="-10" dirty="0">
                <a:latin typeface="Corbel"/>
                <a:cs typeface="Corbel"/>
              </a:rPr>
              <a:t>received </a:t>
            </a:r>
            <a:r>
              <a:rPr sz="1900" dirty="0">
                <a:latin typeface="Corbel"/>
                <a:cs typeface="Corbel"/>
              </a:rPr>
              <a:t>the</a:t>
            </a:r>
            <a:r>
              <a:rPr sz="1900" spc="-40" dirty="0">
                <a:latin typeface="Corbel"/>
                <a:cs typeface="Corbel"/>
              </a:rPr>
              <a:t> </a:t>
            </a:r>
            <a:r>
              <a:rPr sz="1900" dirty="0">
                <a:latin typeface="Corbel"/>
                <a:cs typeface="Corbel"/>
              </a:rPr>
              <a:t>results</a:t>
            </a:r>
            <a:r>
              <a:rPr sz="1900" spc="-50" dirty="0">
                <a:latin typeface="Corbel"/>
                <a:cs typeface="Corbel"/>
              </a:rPr>
              <a:t> </a:t>
            </a:r>
            <a:r>
              <a:rPr sz="1900" dirty="0">
                <a:latin typeface="Corbel"/>
                <a:cs typeface="Corbel"/>
              </a:rPr>
              <a:t>from</a:t>
            </a:r>
            <a:r>
              <a:rPr sz="1900" spc="-45" dirty="0">
                <a:latin typeface="Corbel"/>
                <a:cs typeface="Corbel"/>
              </a:rPr>
              <a:t> </a:t>
            </a:r>
            <a:r>
              <a:rPr sz="1900" dirty="0">
                <a:latin typeface="Corbel"/>
                <a:cs typeface="Corbel"/>
              </a:rPr>
              <a:t>the</a:t>
            </a:r>
            <a:r>
              <a:rPr sz="1900" spc="-45" dirty="0">
                <a:latin typeface="Corbel"/>
                <a:cs typeface="Corbel"/>
              </a:rPr>
              <a:t> </a:t>
            </a:r>
            <a:r>
              <a:rPr sz="1900" dirty="0">
                <a:latin typeface="Corbel"/>
                <a:cs typeface="Corbel"/>
              </a:rPr>
              <a:t>other</a:t>
            </a:r>
            <a:r>
              <a:rPr sz="1900" spc="-45" dirty="0">
                <a:latin typeface="Corbel"/>
                <a:cs typeface="Corbel"/>
              </a:rPr>
              <a:t> </a:t>
            </a:r>
            <a:r>
              <a:rPr sz="1900" dirty="0">
                <a:latin typeface="Corbel"/>
                <a:cs typeface="Corbel"/>
              </a:rPr>
              <a:t>state(s)</a:t>
            </a:r>
            <a:r>
              <a:rPr sz="1900" spc="-40" dirty="0">
                <a:latin typeface="Corbel"/>
                <a:cs typeface="Corbel"/>
              </a:rPr>
              <a:t> </a:t>
            </a:r>
            <a:r>
              <a:rPr sz="1900" dirty="0">
                <a:latin typeface="Corbel"/>
                <a:cs typeface="Corbel"/>
              </a:rPr>
              <a:t>by</a:t>
            </a:r>
            <a:r>
              <a:rPr sz="1900" spc="-40" dirty="0">
                <a:latin typeface="Corbel"/>
                <a:cs typeface="Corbel"/>
              </a:rPr>
              <a:t> </a:t>
            </a:r>
            <a:r>
              <a:rPr sz="1900" dirty="0">
                <a:latin typeface="Corbel"/>
                <a:cs typeface="Corbel"/>
              </a:rPr>
              <a:t>45</a:t>
            </a:r>
            <a:r>
              <a:rPr sz="1900" spc="-45" dirty="0">
                <a:latin typeface="Corbel"/>
                <a:cs typeface="Corbel"/>
              </a:rPr>
              <a:t> </a:t>
            </a:r>
            <a:r>
              <a:rPr sz="1900" dirty="0">
                <a:latin typeface="Corbel"/>
                <a:cs typeface="Corbel"/>
              </a:rPr>
              <a:t>days</a:t>
            </a:r>
            <a:r>
              <a:rPr sz="1900" spc="-60" dirty="0">
                <a:latin typeface="Corbel"/>
                <a:cs typeface="Corbel"/>
              </a:rPr>
              <a:t> </a:t>
            </a:r>
            <a:r>
              <a:rPr sz="1900" spc="-10" dirty="0">
                <a:latin typeface="Corbel"/>
                <a:cs typeface="Corbel"/>
              </a:rPr>
              <a:t>after </a:t>
            </a:r>
            <a:r>
              <a:rPr sz="1900" dirty="0">
                <a:latin typeface="Corbel"/>
                <a:cs typeface="Corbel"/>
              </a:rPr>
              <a:t>the</a:t>
            </a:r>
            <a:r>
              <a:rPr sz="1900" spc="-45" dirty="0">
                <a:latin typeface="Corbel"/>
                <a:cs typeface="Corbel"/>
              </a:rPr>
              <a:t> </a:t>
            </a:r>
            <a:r>
              <a:rPr sz="1900" dirty="0">
                <a:latin typeface="Corbel"/>
                <a:cs typeface="Corbel"/>
              </a:rPr>
              <a:t>date</a:t>
            </a:r>
            <a:r>
              <a:rPr sz="1900" spc="-30" dirty="0">
                <a:latin typeface="Corbel"/>
                <a:cs typeface="Corbel"/>
              </a:rPr>
              <a:t> </a:t>
            </a:r>
            <a:r>
              <a:rPr sz="1900" dirty="0">
                <a:latin typeface="Corbel"/>
                <a:cs typeface="Corbel"/>
              </a:rPr>
              <a:t>of</a:t>
            </a:r>
            <a:r>
              <a:rPr sz="1900" spc="-40" dirty="0">
                <a:latin typeface="Corbel"/>
                <a:cs typeface="Corbel"/>
              </a:rPr>
              <a:t> </a:t>
            </a:r>
            <a:r>
              <a:rPr sz="1900" dirty="0">
                <a:latin typeface="Corbel"/>
                <a:cs typeface="Corbel"/>
              </a:rPr>
              <a:t>the</a:t>
            </a:r>
            <a:r>
              <a:rPr sz="1900" spc="-25" dirty="0">
                <a:latin typeface="Corbel"/>
                <a:cs typeface="Corbel"/>
              </a:rPr>
              <a:t> </a:t>
            </a:r>
            <a:r>
              <a:rPr sz="1900" spc="-10" dirty="0">
                <a:latin typeface="Corbel"/>
                <a:cs typeface="Corbel"/>
              </a:rPr>
              <a:t>conditional</a:t>
            </a:r>
            <a:r>
              <a:rPr sz="1900" spc="-40" dirty="0">
                <a:latin typeface="Corbel"/>
                <a:cs typeface="Corbel"/>
              </a:rPr>
              <a:t> </a:t>
            </a:r>
            <a:r>
              <a:rPr sz="1900" spc="-10" dirty="0">
                <a:latin typeface="Corbel"/>
                <a:cs typeface="Corbel"/>
              </a:rPr>
              <a:t>letter,</a:t>
            </a:r>
            <a:r>
              <a:rPr sz="1900" spc="-25" dirty="0">
                <a:latin typeface="Corbel"/>
                <a:cs typeface="Corbel"/>
              </a:rPr>
              <a:t> </a:t>
            </a:r>
            <a:r>
              <a:rPr sz="1900" spc="-20" dirty="0">
                <a:latin typeface="Corbel"/>
                <a:cs typeface="Corbel"/>
              </a:rPr>
              <a:t>then</a:t>
            </a:r>
            <a:r>
              <a:rPr sz="1900" spc="-130" dirty="0">
                <a:latin typeface="Corbel"/>
                <a:cs typeface="Corbel"/>
              </a:rPr>
              <a:t> </a:t>
            </a:r>
            <a:r>
              <a:rPr sz="1900" dirty="0">
                <a:latin typeface="Corbel"/>
                <a:cs typeface="Corbel"/>
              </a:rPr>
              <a:t>TN</a:t>
            </a:r>
            <a:r>
              <a:rPr sz="1900" spc="-35" dirty="0">
                <a:latin typeface="Corbel"/>
                <a:cs typeface="Corbel"/>
              </a:rPr>
              <a:t> </a:t>
            </a:r>
            <a:r>
              <a:rPr sz="1900" dirty="0">
                <a:latin typeface="Corbel"/>
                <a:cs typeface="Corbel"/>
              </a:rPr>
              <a:t>DHS</a:t>
            </a:r>
            <a:r>
              <a:rPr sz="1900" spc="-20" dirty="0">
                <a:latin typeface="Corbel"/>
                <a:cs typeface="Corbel"/>
              </a:rPr>
              <a:t> will </a:t>
            </a:r>
            <a:r>
              <a:rPr sz="1900" dirty="0">
                <a:latin typeface="Corbel"/>
                <a:cs typeface="Corbel"/>
              </a:rPr>
              <a:t>go</a:t>
            </a:r>
            <a:r>
              <a:rPr sz="1900" spc="-45" dirty="0">
                <a:latin typeface="Corbel"/>
                <a:cs typeface="Corbel"/>
              </a:rPr>
              <a:t> </a:t>
            </a:r>
            <a:r>
              <a:rPr sz="1900" dirty="0">
                <a:latin typeface="Corbel"/>
                <a:cs typeface="Corbel"/>
              </a:rPr>
              <a:t>ahead</a:t>
            </a:r>
            <a:r>
              <a:rPr sz="1900" spc="-45" dirty="0">
                <a:latin typeface="Corbel"/>
                <a:cs typeface="Corbel"/>
              </a:rPr>
              <a:t> </a:t>
            </a:r>
            <a:r>
              <a:rPr sz="1900" dirty="0">
                <a:latin typeface="Corbel"/>
                <a:cs typeface="Corbel"/>
              </a:rPr>
              <a:t>and</a:t>
            </a:r>
            <a:r>
              <a:rPr sz="1900" spc="-35" dirty="0">
                <a:latin typeface="Corbel"/>
                <a:cs typeface="Corbel"/>
              </a:rPr>
              <a:t> </a:t>
            </a:r>
            <a:r>
              <a:rPr sz="1900" dirty="0">
                <a:latin typeface="Corbel"/>
                <a:cs typeface="Corbel"/>
              </a:rPr>
              <a:t>issue</a:t>
            </a:r>
            <a:r>
              <a:rPr sz="1900" spc="-35" dirty="0">
                <a:latin typeface="Corbel"/>
                <a:cs typeface="Corbel"/>
              </a:rPr>
              <a:t> </a:t>
            </a:r>
            <a:r>
              <a:rPr sz="1900" dirty="0">
                <a:latin typeface="Corbel"/>
                <a:cs typeface="Corbel"/>
              </a:rPr>
              <a:t>the</a:t>
            </a:r>
            <a:r>
              <a:rPr sz="1900" spc="-35" dirty="0">
                <a:latin typeface="Corbel"/>
                <a:cs typeface="Corbel"/>
              </a:rPr>
              <a:t> </a:t>
            </a:r>
            <a:r>
              <a:rPr sz="1900" dirty="0">
                <a:latin typeface="Corbel"/>
                <a:cs typeface="Corbel"/>
              </a:rPr>
              <a:t>final</a:t>
            </a:r>
            <a:r>
              <a:rPr sz="1900" spc="-55" dirty="0">
                <a:latin typeface="Corbel"/>
                <a:cs typeface="Corbel"/>
              </a:rPr>
              <a:t> </a:t>
            </a:r>
            <a:r>
              <a:rPr sz="1900" dirty="0">
                <a:latin typeface="Corbel"/>
                <a:cs typeface="Corbel"/>
              </a:rPr>
              <a:t>letter</a:t>
            </a:r>
            <a:r>
              <a:rPr sz="1900" spc="-40" dirty="0">
                <a:latin typeface="Corbel"/>
                <a:cs typeface="Corbel"/>
              </a:rPr>
              <a:t> </a:t>
            </a:r>
            <a:r>
              <a:rPr sz="1900" dirty="0">
                <a:latin typeface="Corbel"/>
                <a:cs typeface="Corbel"/>
              </a:rPr>
              <a:t>on</a:t>
            </a:r>
            <a:r>
              <a:rPr sz="1900" spc="-45" dirty="0">
                <a:latin typeface="Corbel"/>
                <a:cs typeface="Corbel"/>
              </a:rPr>
              <a:t> </a:t>
            </a:r>
            <a:r>
              <a:rPr sz="1900" dirty="0">
                <a:latin typeface="Corbel"/>
                <a:cs typeface="Corbel"/>
              </a:rPr>
              <a:t>the</a:t>
            </a:r>
            <a:r>
              <a:rPr sz="1900" spc="-35" dirty="0">
                <a:latin typeface="Corbel"/>
                <a:cs typeface="Corbel"/>
              </a:rPr>
              <a:t> </a:t>
            </a:r>
            <a:r>
              <a:rPr sz="1900" spc="-10" dirty="0">
                <a:latin typeface="Corbel"/>
                <a:cs typeface="Corbel"/>
              </a:rPr>
              <a:t>follow </a:t>
            </a:r>
            <a:r>
              <a:rPr sz="1900" dirty="0">
                <a:latin typeface="Corbel"/>
                <a:cs typeface="Corbel"/>
              </a:rPr>
              <a:t>day</a:t>
            </a:r>
            <a:r>
              <a:rPr sz="1900" spc="-30" dirty="0">
                <a:latin typeface="Corbel"/>
                <a:cs typeface="Corbel"/>
              </a:rPr>
              <a:t> </a:t>
            </a:r>
            <a:r>
              <a:rPr sz="1900" dirty="0">
                <a:latin typeface="Corbel"/>
                <a:cs typeface="Corbel"/>
              </a:rPr>
              <a:t>–</a:t>
            </a:r>
            <a:r>
              <a:rPr sz="1900" spc="-35" dirty="0">
                <a:latin typeface="Corbel"/>
                <a:cs typeface="Corbel"/>
              </a:rPr>
              <a:t> </a:t>
            </a:r>
            <a:r>
              <a:rPr sz="1900">
                <a:latin typeface="Corbel"/>
                <a:cs typeface="Corbel"/>
              </a:rPr>
              <a:t>the</a:t>
            </a:r>
            <a:r>
              <a:rPr sz="1900" spc="-15">
                <a:latin typeface="Corbel"/>
                <a:cs typeface="Corbel"/>
              </a:rPr>
              <a:t> </a:t>
            </a:r>
            <a:r>
              <a:rPr sz="1900">
                <a:latin typeface="Corbel"/>
                <a:cs typeface="Corbel"/>
              </a:rPr>
              <a:t>4</a:t>
            </a:r>
            <a:r>
              <a:rPr lang="en-US" sz="1900">
                <a:latin typeface="Corbel"/>
                <a:cs typeface="Corbel"/>
              </a:rPr>
              <a:t>5</a:t>
            </a:r>
            <a:r>
              <a:rPr sz="1875" baseline="26666">
                <a:latin typeface="Corbel"/>
                <a:cs typeface="Corbel"/>
              </a:rPr>
              <a:t>th</a:t>
            </a:r>
            <a:r>
              <a:rPr sz="1875" spc="157" baseline="26666">
                <a:latin typeface="Corbel"/>
                <a:cs typeface="Corbel"/>
              </a:rPr>
              <a:t> </a:t>
            </a:r>
            <a:r>
              <a:rPr sz="1900" spc="-20" dirty="0">
                <a:latin typeface="Corbel"/>
                <a:cs typeface="Corbel"/>
              </a:rPr>
              <a:t>day.</a:t>
            </a:r>
            <a:endParaRPr sz="1900" dirty="0">
              <a:latin typeface="Corbel"/>
              <a:cs typeface="Corbel"/>
            </a:endParaRPr>
          </a:p>
        </p:txBody>
      </p:sp>
      <p:pic>
        <p:nvPicPr>
          <p:cNvPr id="4" name="object 4"/>
          <p:cNvPicPr/>
          <p:nvPr/>
        </p:nvPicPr>
        <p:blipFill>
          <a:blip r:embed="rId2" cstate="print"/>
          <a:stretch>
            <a:fillRect/>
          </a:stretch>
        </p:blipFill>
        <p:spPr>
          <a:xfrm>
            <a:off x="7458456" y="1764792"/>
            <a:ext cx="4317492" cy="4919472"/>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69714" y="184149"/>
            <a:ext cx="3848100" cy="635000"/>
          </a:xfrm>
          <a:prstGeom prst="rect">
            <a:avLst/>
          </a:prstGeom>
        </p:spPr>
        <p:txBody>
          <a:bodyPr vert="horz" wrap="square" lIns="0" tIns="12065" rIns="0" bIns="0" rtlCol="0">
            <a:spAutoFit/>
          </a:bodyPr>
          <a:lstStyle/>
          <a:p>
            <a:pPr marL="12700">
              <a:lnSpc>
                <a:spcPct val="100000"/>
              </a:lnSpc>
              <a:spcBef>
                <a:spcPts val="95"/>
              </a:spcBef>
            </a:pPr>
            <a:r>
              <a:rPr spc="-25" dirty="0"/>
              <a:t>Excludable</a:t>
            </a:r>
            <a:r>
              <a:rPr spc="-114" dirty="0"/>
              <a:t> </a:t>
            </a:r>
            <a:r>
              <a:rPr spc="-10" dirty="0"/>
              <a:t>Crimes</a:t>
            </a:r>
          </a:p>
        </p:txBody>
      </p:sp>
      <p:sp>
        <p:nvSpPr>
          <p:cNvPr id="3" name="object 3"/>
          <p:cNvSpPr txBox="1"/>
          <p:nvPr/>
        </p:nvSpPr>
        <p:spPr>
          <a:xfrm>
            <a:off x="1563116" y="1398270"/>
            <a:ext cx="9768840" cy="4729480"/>
          </a:xfrm>
          <a:prstGeom prst="rect">
            <a:avLst/>
          </a:prstGeom>
        </p:spPr>
        <p:txBody>
          <a:bodyPr vert="horz" wrap="square" lIns="0" tIns="51435" rIns="0" bIns="0" rtlCol="0">
            <a:spAutoFit/>
          </a:bodyPr>
          <a:lstStyle/>
          <a:p>
            <a:pPr marL="12700" marR="325120">
              <a:lnSpc>
                <a:spcPts val="2620"/>
              </a:lnSpc>
              <a:spcBef>
                <a:spcPts val="405"/>
              </a:spcBef>
            </a:pPr>
            <a:r>
              <a:rPr sz="2400" dirty="0">
                <a:latin typeface="Corbel"/>
                <a:cs typeface="Corbel"/>
              </a:rPr>
              <a:t>Crimes</a:t>
            </a:r>
            <a:r>
              <a:rPr sz="2400" spc="-20" dirty="0">
                <a:latin typeface="Corbel"/>
                <a:cs typeface="Corbel"/>
              </a:rPr>
              <a:t> </a:t>
            </a:r>
            <a:r>
              <a:rPr sz="2400" dirty="0">
                <a:latin typeface="Corbel"/>
                <a:cs typeface="Corbel"/>
              </a:rPr>
              <a:t>that</a:t>
            </a:r>
            <a:r>
              <a:rPr sz="2400" spc="-5" dirty="0">
                <a:latin typeface="Corbel"/>
                <a:cs typeface="Corbel"/>
              </a:rPr>
              <a:t> </a:t>
            </a:r>
            <a:r>
              <a:rPr sz="2400" dirty="0">
                <a:latin typeface="Corbel"/>
                <a:cs typeface="Corbel"/>
              </a:rPr>
              <a:t>would</a:t>
            </a:r>
            <a:r>
              <a:rPr sz="2400" spc="-20" dirty="0">
                <a:latin typeface="Corbel"/>
                <a:cs typeface="Corbel"/>
              </a:rPr>
              <a:t> </a:t>
            </a:r>
            <a:r>
              <a:rPr sz="2400" dirty="0">
                <a:latin typeface="Corbel"/>
                <a:cs typeface="Corbel"/>
              </a:rPr>
              <a:t>exclude</a:t>
            </a:r>
            <a:r>
              <a:rPr sz="2400" spc="-15" dirty="0">
                <a:latin typeface="Corbel"/>
                <a:cs typeface="Corbel"/>
              </a:rPr>
              <a:t> </a:t>
            </a:r>
            <a:r>
              <a:rPr sz="2400" dirty="0">
                <a:latin typeface="Corbel"/>
                <a:cs typeface="Corbel"/>
              </a:rPr>
              <a:t>an</a:t>
            </a:r>
            <a:r>
              <a:rPr sz="2400" spc="-10" dirty="0">
                <a:latin typeface="Corbel"/>
                <a:cs typeface="Corbel"/>
              </a:rPr>
              <a:t> </a:t>
            </a:r>
            <a:r>
              <a:rPr sz="2400" dirty="0">
                <a:latin typeface="Corbel"/>
                <a:cs typeface="Corbel"/>
              </a:rPr>
              <a:t>applicant</a:t>
            </a:r>
            <a:r>
              <a:rPr sz="2400" spc="10" dirty="0">
                <a:latin typeface="Corbel"/>
                <a:cs typeface="Corbel"/>
              </a:rPr>
              <a:t> </a:t>
            </a:r>
            <a:r>
              <a:rPr sz="2400" dirty="0">
                <a:latin typeface="Corbel"/>
                <a:cs typeface="Corbel"/>
              </a:rPr>
              <a:t>from</a:t>
            </a:r>
            <a:r>
              <a:rPr sz="2400" spc="-40" dirty="0">
                <a:latin typeface="Corbel"/>
                <a:cs typeface="Corbel"/>
              </a:rPr>
              <a:t> </a:t>
            </a:r>
            <a:r>
              <a:rPr sz="2400" dirty="0">
                <a:latin typeface="Corbel"/>
                <a:cs typeface="Corbel"/>
              </a:rPr>
              <a:t>working</a:t>
            </a:r>
            <a:r>
              <a:rPr sz="2400" spc="-10" dirty="0">
                <a:latin typeface="Corbel"/>
                <a:cs typeface="Corbel"/>
              </a:rPr>
              <a:t> </a:t>
            </a:r>
            <a:r>
              <a:rPr sz="2400" dirty="0">
                <a:latin typeface="Corbel"/>
                <a:cs typeface="Corbel"/>
              </a:rPr>
              <a:t>in</a:t>
            </a:r>
            <a:r>
              <a:rPr sz="2400" spc="-10" dirty="0">
                <a:latin typeface="Corbel"/>
                <a:cs typeface="Corbel"/>
              </a:rPr>
              <a:t> </a:t>
            </a:r>
            <a:r>
              <a:rPr sz="2400" dirty="0">
                <a:latin typeface="Corbel"/>
                <a:cs typeface="Corbel"/>
              </a:rPr>
              <a:t>child</a:t>
            </a:r>
            <a:r>
              <a:rPr sz="2400" spc="-5" dirty="0">
                <a:latin typeface="Corbel"/>
                <a:cs typeface="Corbel"/>
              </a:rPr>
              <a:t> </a:t>
            </a:r>
            <a:r>
              <a:rPr sz="2400" dirty="0">
                <a:latin typeface="Corbel"/>
                <a:cs typeface="Corbel"/>
              </a:rPr>
              <a:t>care</a:t>
            </a:r>
            <a:r>
              <a:rPr sz="2400" spc="-10" dirty="0">
                <a:latin typeface="Corbel"/>
                <a:cs typeface="Corbel"/>
              </a:rPr>
              <a:t> </a:t>
            </a:r>
            <a:r>
              <a:rPr sz="2400" dirty="0">
                <a:latin typeface="Corbel"/>
                <a:cs typeface="Corbel"/>
              </a:rPr>
              <a:t>based</a:t>
            </a:r>
            <a:r>
              <a:rPr sz="2400" spc="-5" dirty="0">
                <a:latin typeface="Corbel"/>
                <a:cs typeface="Corbel"/>
              </a:rPr>
              <a:t> </a:t>
            </a:r>
            <a:r>
              <a:rPr sz="2400" spc="-25" dirty="0">
                <a:latin typeface="Corbel"/>
                <a:cs typeface="Corbel"/>
              </a:rPr>
              <a:t>on </a:t>
            </a:r>
            <a:r>
              <a:rPr sz="2400" spc="-35" dirty="0">
                <a:latin typeface="Corbel"/>
                <a:cs typeface="Corbel"/>
              </a:rPr>
              <a:t>Tenn.</a:t>
            </a:r>
            <a:r>
              <a:rPr sz="2400" spc="-90" dirty="0">
                <a:latin typeface="Corbel"/>
                <a:cs typeface="Corbel"/>
              </a:rPr>
              <a:t> </a:t>
            </a:r>
            <a:r>
              <a:rPr sz="2400" spc="-10" dirty="0">
                <a:latin typeface="Corbel"/>
                <a:cs typeface="Corbel"/>
              </a:rPr>
              <a:t>Code</a:t>
            </a:r>
            <a:r>
              <a:rPr sz="2400" spc="-114" dirty="0">
                <a:latin typeface="Corbel"/>
                <a:cs typeface="Corbel"/>
              </a:rPr>
              <a:t> </a:t>
            </a:r>
            <a:r>
              <a:rPr sz="2400" dirty="0">
                <a:latin typeface="Corbel"/>
                <a:cs typeface="Corbel"/>
              </a:rPr>
              <a:t>Ann.</a:t>
            </a:r>
            <a:r>
              <a:rPr sz="2400" spc="5" dirty="0">
                <a:latin typeface="Corbel"/>
                <a:cs typeface="Corbel"/>
              </a:rPr>
              <a:t> </a:t>
            </a:r>
            <a:r>
              <a:rPr sz="2400" dirty="0">
                <a:latin typeface="Arial"/>
                <a:cs typeface="Arial"/>
              </a:rPr>
              <a:t>§</a:t>
            </a:r>
            <a:r>
              <a:rPr sz="2400" dirty="0">
                <a:latin typeface="Corbel"/>
                <a:cs typeface="Corbel"/>
              </a:rPr>
              <a:t>71-3-</a:t>
            </a:r>
            <a:r>
              <a:rPr sz="2400" spc="-10" dirty="0">
                <a:latin typeface="Corbel"/>
                <a:cs typeface="Corbel"/>
              </a:rPr>
              <a:t>507(e)(1)(A)(i),</a:t>
            </a:r>
            <a:r>
              <a:rPr sz="2400" spc="-140" dirty="0">
                <a:latin typeface="Corbel"/>
                <a:cs typeface="Corbel"/>
              </a:rPr>
              <a:t> </a:t>
            </a:r>
            <a:r>
              <a:rPr sz="2400" spc="-35" dirty="0">
                <a:latin typeface="Corbel"/>
                <a:cs typeface="Corbel"/>
              </a:rPr>
              <a:t>Tenn.</a:t>
            </a:r>
            <a:r>
              <a:rPr sz="2400" spc="-85" dirty="0">
                <a:latin typeface="Corbel"/>
                <a:cs typeface="Corbel"/>
              </a:rPr>
              <a:t> </a:t>
            </a:r>
            <a:r>
              <a:rPr sz="2400" dirty="0">
                <a:latin typeface="Corbel"/>
                <a:cs typeface="Corbel"/>
              </a:rPr>
              <a:t>Comp.</a:t>
            </a:r>
            <a:r>
              <a:rPr sz="2400" spc="-10" dirty="0">
                <a:latin typeface="Corbel"/>
                <a:cs typeface="Corbel"/>
              </a:rPr>
              <a:t> </a:t>
            </a:r>
            <a:r>
              <a:rPr sz="2400" dirty="0">
                <a:latin typeface="Corbel"/>
                <a:cs typeface="Corbel"/>
              </a:rPr>
              <a:t>R.</a:t>
            </a:r>
            <a:r>
              <a:rPr sz="2400" spc="5" dirty="0">
                <a:latin typeface="Corbel"/>
                <a:cs typeface="Corbel"/>
              </a:rPr>
              <a:t> </a:t>
            </a:r>
            <a:r>
              <a:rPr sz="2400" dirty="0">
                <a:latin typeface="Corbel"/>
                <a:cs typeface="Corbel"/>
              </a:rPr>
              <a:t>and</a:t>
            </a:r>
            <a:r>
              <a:rPr sz="2400" spc="-5" dirty="0">
                <a:latin typeface="Corbel"/>
                <a:cs typeface="Corbel"/>
              </a:rPr>
              <a:t> </a:t>
            </a:r>
            <a:r>
              <a:rPr sz="2400" dirty="0">
                <a:latin typeface="Corbel"/>
                <a:cs typeface="Corbel"/>
              </a:rPr>
              <a:t>Regs.</a:t>
            </a:r>
            <a:r>
              <a:rPr sz="2400" spc="15" dirty="0">
                <a:latin typeface="Corbel"/>
                <a:cs typeface="Corbel"/>
              </a:rPr>
              <a:t> </a:t>
            </a:r>
            <a:r>
              <a:rPr sz="2400" spc="-10" dirty="0">
                <a:latin typeface="Corbel"/>
                <a:cs typeface="Corbel"/>
              </a:rPr>
              <a:t>1240-</a:t>
            </a:r>
            <a:r>
              <a:rPr sz="2400" dirty="0">
                <a:latin typeface="Corbel"/>
                <a:cs typeface="Corbel"/>
              </a:rPr>
              <a:t>4-</a:t>
            </a:r>
            <a:r>
              <a:rPr sz="2400" spc="-25" dirty="0">
                <a:latin typeface="Corbel"/>
                <a:cs typeface="Corbel"/>
              </a:rPr>
              <a:t>1-</a:t>
            </a:r>
            <a:endParaRPr sz="2400">
              <a:latin typeface="Corbel"/>
              <a:cs typeface="Corbel"/>
            </a:endParaRPr>
          </a:p>
          <a:p>
            <a:pPr marL="12700">
              <a:lnSpc>
                <a:spcPts val="2520"/>
              </a:lnSpc>
            </a:pPr>
            <a:r>
              <a:rPr sz="2400" dirty="0">
                <a:latin typeface="Corbel"/>
                <a:cs typeface="Corbel"/>
              </a:rPr>
              <a:t>.07(3)</a:t>
            </a:r>
            <a:r>
              <a:rPr sz="2400" spc="-15" dirty="0">
                <a:latin typeface="Corbel"/>
                <a:cs typeface="Corbel"/>
              </a:rPr>
              <a:t> </a:t>
            </a:r>
            <a:r>
              <a:rPr sz="2400" dirty="0">
                <a:latin typeface="Corbel"/>
                <a:cs typeface="Corbel"/>
              </a:rPr>
              <a:t>are</a:t>
            </a:r>
            <a:r>
              <a:rPr sz="2400" spc="-25" dirty="0">
                <a:latin typeface="Corbel"/>
                <a:cs typeface="Corbel"/>
              </a:rPr>
              <a:t> </a:t>
            </a:r>
            <a:r>
              <a:rPr sz="2400" dirty="0">
                <a:latin typeface="Corbel"/>
                <a:cs typeface="Corbel"/>
              </a:rPr>
              <a:t>listed</a:t>
            </a:r>
            <a:r>
              <a:rPr sz="2400" spc="15" dirty="0">
                <a:latin typeface="Corbel"/>
                <a:cs typeface="Corbel"/>
              </a:rPr>
              <a:t> </a:t>
            </a:r>
            <a:r>
              <a:rPr sz="2400" spc="-10" dirty="0">
                <a:latin typeface="Corbel"/>
                <a:cs typeface="Corbel"/>
              </a:rPr>
              <a:t>below:</a:t>
            </a:r>
            <a:endParaRPr sz="2400">
              <a:latin typeface="Corbel"/>
              <a:cs typeface="Corbel"/>
            </a:endParaRPr>
          </a:p>
          <a:p>
            <a:pPr>
              <a:lnSpc>
                <a:spcPct val="100000"/>
              </a:lnSpc>
            </a:pPr>
            <a:endParaRPr sz="2400">
              <a:latin typeface="Corbel"/>
              <a:cs typeface="Corbel"/>
            </a:endParaRPr>
          </a:p>
          <a:p>
            <a:pPr marL="299085" indent="-287020">
              <a:lnSpc>
                <a:spcPct val="100000"/>
              </a:lnSpc>
              <a:spcBef>
                <a:spcPts val="1725"/>
              </a:spcBef>
              <a:buClr>
                <a:srgbClr val="1286C3"/>
              </a:buClr>
              <a:buSzPct val="143750"/>
              <a:buFont typeface="Arial"/>
              <a:buChar char="•"/>
              <a:tabLst>
                <a:tab pos="299720" algn="l"/>
              </a:tabLst>
            </a:pPr>
            <a:r>
              <a:rPr sz="2400" dirty="0">
                <a:latin typeface="Corbel"/>
                <a:cs typeface="Corbel"/>
              </a:rPr>
              <a:t>Physical,</a:t>
            </a:r>
            <a:r>
              <a:rPr sz="2400" spc="-5" dirty="0">
                <a:latin typeface="Corbel"/>
                <a:cs typeface="Corbel"/>
              </a:rPr>
              <a:t> </a:t>
            </a:r>
            <a:r>
              <a:rPr sz="2400" dirty="0">
                <a:latin typeface="Corbel"/>
                <a:cs typeface="Corbel"/>
              </a:rPr>
              <a:t>sexual,</a:t>
            </a:r>
            <a:r>
              <a:rPr sz="2400" spc="-20" dirty="0">
                <a:latin typeface="Corbel"/>
                <a:cs typeface="Corbel"/>
              </a:rPr>
              <a:t> </a:t>
            </a:r>
            <a:r>
              <a:rPr sz="2400" dirty="0">
                <a:latin typeface="Corbel"/>
                <a:cs typeface="Corbel"/>
              </a:rPr>
              <a:t>or</a:t>
            </a:r>
            <a:r>
              <a:rPr sz="2400" spc="-20" dirty="0">
                <a:latin typeface="Corbel"/>
                <a:cs typeface="Corbel"/>
              </a:rPr>
              <a:t> </a:t>
            </a:r>
            <a:r>
              <a:rPr sz="2400" dirty="0">
                <a:latin typeface="Corbel"/>
                <a:cs typeface="Corbel"/>
              </a:rPr>
              <a:t>emotional</a:t>
            </a:r>
            <a:r>
              <a:rPr sz="2400" spc="-15" dirty="0">
                <a:latin typeface="Corbel"/>
                <a:cs typeface="Corbel"/>
              </a:rPr>
              <a:t> </a:t>
            </a:r>
            <a:r>
              <a:rPr sz="2400" dirty="0">
                <a:latin typeface="Corbel"/>
                <a:cs typeface="Corbel"/>
              </a:rPr>
              <a:t>abuse</a:t>
            </a:r>
            <a:r>
              <a:rPr sz="2400" spc="-15" dirty="0">
                <a:latin typeface="Corbel"/>
                <a:cs typeface="Corbel"/>
              </a:rPr>
              <a:t> </a:t>
            </a:r>
            <a:r>
              <a:rPr sz="2400" dirty="0">
                <a:latin typeface="Corbel"/>
                <a:cs typeface="Corbel"/>
              </a:rPr>
              <a:t>or</a:t>
            </a:r>
            <a:r>
              <a:rPr sz="2400" spc="-20" dirty="0">
                <a:latin typeface="Corbel"/>
                <a:cs typeface="Corbel"/>
              </a:rPr>
              <a:t> </a:t>
            </a:r>
            <a:r>
              <a:rPr sz="2400" dirty="0">
                <a:latin typeface="Corbel"/>
                <a:cs typeface="Corbel"/>
              </a:rPr>
              <a:t>gross</a:t>
            </a:r>
            <a:r>
              <a:rPr sz="2400" spc="-20" dirty="0">
                <a:latin typeface="Corbel"/>
                <a:cs typeface="Corbel"/>
              </a:rPr>
              <a:t> </a:t>
            </a:r>
            <a:r>
              <a:rPr sz="2400" dirty="0">
                <a:latin typeface="Corbel"/>
                <a:cs typeface="Corbel"/>
              </a:rPr>
              <a:t>neglect</a:t>
            </a:r>
            <a:r>
              <a:rPr sz="2400" spc="-10" dirty="0">
                <a:latin typeface="Corbel"/>
                <a:cs typeface="Corbel"/>
              </a:rPr>
              <a:t> </a:t>
            </a:r>
            <a:r>
              <a:rPr sz="2400" dirty="0">
                <a:latin typeface="Corbel"/>
                <a:cs typeface="Corbel"/>
              </a:rPr>
              <a:t>of</a:t>
            </a:r>
            <a:r>
              <a:rPr sz="2400" spc="-20" dirty="0">
                <a:latin typeface="Corbel"/>
                <a:cs typeface="Corbel"/>
              </a:rPr>
              <a:t> </a:t>
            </a:r>
            <a:r>
              <a:rPr sz="2400" dirty="0">
                <a:latin typeface="Corbel"/>
                <a:cs typeface="Corbel"/>
              </a:rPr>
              <a:t>a</a:t>
            </a:r>
            <a:r>
              <a:rPr sz="2400" spc="-20" dirty="0">
                <a:latin typeface="Corbel"/>
                <a:cs typeface="Corbel"/>
              </a:rPr>
              <a:t> </a:t>
            </a:r>
            <a:r>
              <a:rPr sz="2400" spc="-10" dirty="0">
                <a:latin typeface="Corbel"/>
                <a:cs typeface="Corbel"/>
              </a:rPr>
              <a:t>child</a:t>
            </a:r>
            <a:endParaRPr sz="2400">
              <a:latin typeface="Corbel"/>
              <a:cs typeface="Corbel"/>
            </a:endParaRPr>
          </a:p>
          <a:p>
            <a:pPr marL="299085" indent="-287020">
              <a:lnSpc>
                <a:spcPct val="100000"/>
              </a:lnSpc>
              <a:spcBef>
                <a:spcPts val="890"/>
              </a:spcBef>
              <a:buClr>
                <a:srgbClr val="1286C3"/>
              </a:buClr>
              <a:buSzPct val="143750"/>
              <a:buFont typeface="Arial"/>
              <a:buChar char="•"/>
              <a:tabLst>
                <a:tab pos="299720" algn="l"/>
              </a:tabLst>
            </a:pPr>
            <a:r>
              <a:rPr sz="2400" dirty="0">
                <a:latin typeface="Corbel"/>
                <a:cs typeface="Corbel"/>
              </a:rPr>
              <a:t>Any</a:t>
            </a:r>
            <a:r>
              <a:rPr sz="2400" spc="-15" dirty="0">
                <a:latin typeface="Corbel"/>
                <a:cs typeface="Corbel"/>
              </a:rPr>
              <a:t> </a:t>
            </a:r>
            <a:r>
              <a:rPr sz="2400" dirty="0">
                <a:latin typeface="Corbel"/>
                <a:cs typeface="Corbel"/>
              </a:rPr>
              <a:t>violence</a:t>
            </a:r>
            <a:r>
              <a:rPr sz="2400" spc="5" dirty="0">
                <a:latin typeface="Corbel"/>
                <a:cs typeface="Corbel"/>
              </a:rPr>
              <a:t> </a:t>
            </a:r>
            <a:r>
              <a:rPr sz="2400" dirty="0">
                <a:latin typeface="Corbel"/>
                <a:cs typeface="Corbel"/>
              </a:rPr>
              <a:t>against a</a:t>
            </a:r>
            <a:r>
              <a:rPr sz="2400" spc="-25" dirty="0">
                <a:latin typeface="Corbel"/>
                <a:cs typeface="Corbel"/>
              </a:rPr>
              <a:t> </a:t>
            </a:r>
            <a:r>
              <a:rPr sz="2400" spc="-10" dirty="0">
                <a:latin typeface="Corbel"/>
                <a:cs typeface="Corbel"/>
              </a:rPr>
              <a:t>child</a:t>
            </a:r>
            <a:endParaRPr sz="2400">
              <a:latin typeface="Corbel"/>
              <a:cs typeface="Corbel"/>
            </a:endParaRPr>
          </a:p>
          <a:p>
            <a:pPr marL="299085" indent="-287020">
              <a:lnSpc>
                <a:spcPct val="100000"/>
              </a:lnSpc>
              <a:spcBef>
                <a:spcPts val="890"/>
              </a:spcBef>
              <a:buClr>
                <a:srgbClr val="1286C3"/>
              </a:buClr>
              <a:buSzPct val="143750"/>
              <a:buFont typeface="Arial"/>
              <a:buChar char="•"/>
              <a:tabLst>
                <a:tab pos="299720" algn="l"/>
              </a:tabLst>
            </a:pPr>
            <a:r>
              <a:rPr sz="2400" dirty="0">
                <a:latin typeface="Corbel"/>
                <a:cs typeface="Corbel"/>
              </a:rPr>
              <a:t>Any</a:t>
            </a:r>
            <a:r>
              <a:rPr sz="2400" spc="-15" dirty="0">
                <a:latin typeface="Corbel"/>
                <a:cs typeface="Corbel"/>
              </a:rPr>
              <a:t> </a:t>
            </a:r>
            <a:r>
              <a:rPr sz="2400" dirty="0">
                <a:latin typeface="Corbel"/>
                <a:cs typeface="Corbel"/>
              </a:rPr>
              <a:t>violence</a:t>
            </a:r>
            <a:r>
              <a:rPr sz="2400" spc="5" dirty="0">
                <a:latin typeface="Corbel"/>
                <a:cs typeface="Corbel"/>
              </a:rPr>
              <a:t> </a:t>
            </a:r>
            <a:r>
              <a:rPr sz="2400" dirty="0">
                <a:latin typeface="Corbel"/>
                <a:cs typeface="Corbel"/>
              </a:rPr>
              <a:t>against any</a:t>
            </a:r>
            <a:r>
              <a:rPr sz="2400" spc="-30" dirty="0">
                <a:latin typeface="Corbel"/>
                <a:cs typeface="Corbel"/>
              </a:rPr>
              <a:t> </a:t>
            </a:r>
            <a:r>
              <a:rPr sz="2400" spc="-10" dirty="0">
                <a:latin typeface="Corbel"/>
                <a:cs typeface="Corbel"/>
              </a:rPr>
              <a:t>person</a:t>
            </a:r>
            <a:endParaRPr sz="2400">
              <a:latin typeface="Corbel"/>
              <a:cs typeface="Corbel"/>
            </a:endParaRPr>
          </a:p>
          <a:p>
            <a:pPr marL="299085" indent="-287020">
              <a:lnSpc>
                <a:spcPct val="100000"/>
              </a:lnSpc>
              <a:spcBef>
                <a:spcPts val="885"/>
              </a:spcBef>
              <a:buClr>
                <a:srgbClr val="1286C3"/>
              </a:buClr>
              <a:buSzPct val="143750"/>
              <a:buFont typeface="Arial"/>
              <a:buChar char="•"/>
              <a:tabLst>
                <a:tab pos="299720" algn="l"/>
              </a:tabLst>
            </a:pPr>
            <a:r>
              <a:rPr sz="2400" dirty="0">
                <a:latin typeface="Corbel"/>
                <a:cs typeface="Corbel"/>
              </a:rPr>
              <a:t>The</a:t>
            </a:r>
            <a:r>
              <a:rPr sz="2400" spc="-25" dirty="0">
                <a:latin typeface="Corbel"/>
                <a:cs typeface="Corbel"/>
              </a:rPr>
              <a:t> </a:t>
            </a:r>
            <a:r>
              <a:rPr sz="2400" dirty="0">
                <a:latin typeface="Corbel"/>
                <a:cs typeface="Corbel"/>
              </a:rPr>
              <a:t>manufacture,</a:t>
            </a:r>
            <a:r>
              <a:rPr sz="2400" spc="-45" dirty="0">
                <a:latin typeface="Corbel"/>
                <a:cs typeface="Corbel"/>
              </a:rPr>
              <a:t> </a:t>
            </a:r>
            <a:r>
              <a:rPr sz="2400" dirty="0">
                <a:latin typeface="Corbel"/>
                <a:cs typeface="Corbel"/>
              </a:rPr>
              <a:t>sale, distribution</a:t>
            </a:r>
            <a:r>
              <a:rPr sz="2400" spc="15" dirty="0">
                <a:latin typeface="Corbel"/>
                <a:cs typeface="Corbel"/>
              </a:rPr>
              <a:t> </a:t>
            </a:r>
            <a:r>
              <a:rPr sz="2400" dirty="0">
                <a:latin typeface="Corbel"/>
                <a:cs typeface="Corbel"/>
              </a:rPr>
              <a:t>or</a:t>
            </a:r>
            <a:r>
              <a:rPr sz="2400" spc="-20" dirty="0">
                <a:latin typeface="Corbel"/>
                <a:cs typeface="Corbel"/>
              </a:rPr>
              <a:t> </a:t>
            </a:r>
            <a:r>
              <a:rPr sz="2400" dirty="0">
                <a:latin typeface="Corbel"/>
                <a:cs typeface="Corbel"/>
              </a:rPr>
              <a:t>possession</a:t>
            </a:r>
            <a:r>
              <a:rPr sz="2400" spc="-20" dirty="0">
                <a:latin typeface="Corbel"/>
                <a:cs typeface="Corbel"/>
              </a:rPr>
              <a:t> </a:t>
            </a:r>
            <a:r>
              <a:rPr sz="2400" dirty="0">
                <a:latin typeface="Corbel"/>
                <a:cs typeface="Corbel"/>
              </a:rPr>
              <a:t>of</a:t>
            </a:r>
            <a:r>
              <a:rPr sz="2400" spc="-30" dirty="0">
                <a:latin typeface="Corbel"/>
                <a:cs typeface="Corbel"/>
              </a:rPr>
              <a:t> </a:t>
            </a:r>
            <a:r>
              <a:rPr sz="2400" dirty="0">
                <a:latin typeface="Corbel"/>
                <a:cs typeface="Corbel"/>
              </a:rPr>
              <a:t>any</a:t>
            </a:r>
            <a:r>
              <a:rPr sz="2400" spc="-15" dirty="0">
                <a:latin typeface="Corbel"/>
                <a:cs typeface="Corbel"/>
              </a:rPr>
              <a:t> </a:t>
            </a:r>
            <a:r>
              <a:rPr sz="2400" dirty="0">
                <a:latin typeface="Corbel"/>
                <a:cs typeface="Corbel"/>
              </a:rPr>
              <a:t>illegal</a:t>
            </a:r>
            <a:r>
              <a:rPr sz="2400" spc="20" dirty="0">
                <a:latin typeface="Corbel"/>
                <a:cs typeface="Corbel"/>
              </a:rPr>
              <a:t> </a:t>
            </a:r>
            <a:r>
              <a:rPr sz="2400" spc="-10" dirty="0">
                <a:latin typeface="Corbel"/>
                <a:cs typeface="Corbel"/>
              </a:rPr>
              <a:t>drug.</a:t>
            </a:r>
            <a:endParaRPr sz="2400">
              <a:latin typeface="Corbel"/>
              <a:cs typeface="Corbel"/>
            </a:endParaRPr>
          </a:p>
          <a:p>
            <a:pPr marL="299085" indent="-287020">
              <a:lnSpc>
                <a:spcPct val="100000"/>
              </a:lnSpc>
              <a:spcBef>
                <a:spcPts val="895"/>
              </a:spcBef>
              <a:buClr>
                <a:srgbClr val="1286C3"/>
              </a:buClr>
              <a:buSzPct val="143750"/>
              <a:buFont typeface="Arial"/>
              <a:buChar char="•"/>
              <a:tabLst>
                <a:tab pos="299720" algn="l"/>
              </a:tabLst>
            </a:pPr>
            <a:r>
              <a:rPr sz="2400" dirty="0">
                <a:latin typeface="Corbel"/>
                <a:cs typeface="Corbel"/>
              </a:rPr>
              <a:t>If</a:t>
            </a:r>
            <a:r>
              <a:rPr sz="2400" spc="-35" dirty="0">
                <a:latin typeface="Corbel"/>
                <a:cs typeface="Corbel"/>
              </a:rPr>
              <a:t> </a:t>
            </a:r>
            <a:r>
              <a:rPr sz="2400" dirty="0">
                <a:latin typeface="Corbel"/>
                <a:cs typeface="Corbel"/>
              </a:rPr>
              <a:t>the</a:t>
            </a:r>
            <a:r>
              <a:rPr sz="2400" spc="5" dirty="0">
                <a:latin typeface="Corbel"/>
                <a:cs typeface="Corbel"/>
              </a:rPr>
              <a:t> </a:t>
            </a:r>
            <a:r>
              <a:rPr sz="2400" dirty="0">
                <a:latin typeface="Corbel"/>
                <a:cs typeface="Corbel"/>
              </a:rPr>
              <a:t>applicant is</a:t>
            </a:r>
            <a:r>
              <a:rPr sz="2400" spc="-5" dirty="0">
                <a:latin typeface="Corbel"/>
                <a:cs typeface="Corbel"/>
              </a:rPr>
              <a:t> </a:t>
            </a:r>
            <a:r>
              <a:rPr sz="2400" dirty="0">
                <a:latin typeface="Corbel"/>
                <a:cs typeface="Corbel"/>
              </a:rPr>
              <a:t>found</a:t>
            </a:r>
            <a:r>
              <a:rPr sz="2400" spc="-35" dirty="0">
                <a:latin typeface="Corbel"/>
                <a:cs typeface="Corbel"/>
              </a:rPr>
              <a:t> </a:t>
            </a:r>
            <a:r>
              <a:rPr sz="2400" dirty="0">
                <a:latin typeface="Corbel"/>
                <a:cs typeface="Corbel"/>
              </a:rPr>
              <a:t>listed</a:t>
            </a:r>
            <a:r>
              <a:rPr sz="2400" spc="10" dirty="0">
                <a:latin typeface="Corbel"/>
                <a:cs typeface="Corbel"/>
              </a:rPr>
              <a:t> </a:t>
            </a:r>
            <a:r>
              <a:rPr sz="2400" dirty="0">
                <a:latin typeface="Corbel"/>
                <a:cs typeface="Corbel"/>
              </a:rPr>
              <a:t>on</a:t>
            </a:r>
            <a:r>
              <a:rPr sz="2400" spc="-25" dirty="0">
                <a:latin typeface="Corbel"/>
                <a:cs typeface="Corbel"/>
              </a:rPr>
              <a:t> </a:t>
            </a:r>
            <a:r>
              <a:rPr sz="2400" spc="-10" dirty="0">
                <a:latin typeface="Corbel"/>
                <a:cs typeface="Corbel"/>
              </a:rPr>
              <a:t>the</a:t>
            </a:r>
            <a:r>
              <a:rPr sz="2400" spc="-155" dirty="0">
                <a:latin typeface="Corbel"/>
                <a:cs typeface="Corbel"/>
              </a:rPr>
              <a:t> </a:t>
            </a:r>
            <a:r>
              <a:rPr sz="2400" dirty="0">
                <a:latin typeface="Corbel"/>
                <a:cs typeface="Corbel"/>
              </a:rPr>
              <a:t>Vulnerable</a:t>
            </a:r>
            <a:r>
              <a:rPr sz="2400" spc="10" dirty="0">
                <a:latin typeface="Corbel"/>
                <a:cs typeface="Corbel"/>
              </a:rPr>
              <a:t> </a:t>
            </a:r>
            <a:r>
              <a:rPr sz="2400" spc="-20" dirty="0">
                <a:latin typeface="Corbel"/>
                <a:cs typeface="Corbel"/>
              </a:rPr>
              <a:t>Person’s</a:t>
            </a:r>
            <a:r>
              <a:rPr sz="2400" spc="-10" dirty="0">
                <a:latin typeface="Corbel"/>
                <a:cs typeface="Corbel"/>
              </a:rPr>
              <a:t> Registry.</a:t>
            </a:r>
            <a:endParaRPr sz="2400">
              <a:latin typeface="Corbel"/>
              <a:cs typeface="Corbel"/>
            </a:endParaRPr>
          </a:p>
          <a:p>
            <a:pPr marL="299085" marR="5080" indent="-287020">
              <a:lnSpc>
                <a:spcPts val="2590"/>
              </a:lnSpc>
              <a:spcBef>
                <a:spcPts val="1215"/>
              </a:spcBef>
              <a:buClr>
                <a:srgbClr val="1286C3"/>
              </a:buClr>
              <a:buSzPct val="143750"/>
              <a:buFont typeface="Arial"/>
              <a:buChar char="•"/>
              <a:tabLst>
                <a:tab pos="299720" algn="l"/>
              </a:tabLst>
            </a:pPr>
            <a:r>
              <a:rPr sz="2400" dirty="0">
                <a:latin typeface="Corbel"/>
                <a:cs typeface="Corbel"/>
              </a:rPr>
              <a:t>If</a:t>
            </a:r>
            <a:r>
              <a:rPr sz="2400" spc="-20" dirty="0">
                <a:latin typeface="Corbel"/>
                <a:cs typeface="Corbel"/>
              </a:rPr>
              <a:t> </a:t>
            </a:r>
            <a:r>
              <a:rPr sz="2400" dirty="0">
                <a:latin typeface="Corbel"/>
                <a:cs typeface="Corbel"/>
              </a:rPr>
              <a:t>the</a:t>
            </a:r>
            <a:r>
              <a:rPr sz="2400" spc="5" dirty="0">
                <a:latin typeface="Corbel"/>
                <a:cs typeface="Corbel"/>
              </a:rPr>
              <a:t> </a:t>
            </a:r>
            <a:r>
              <a:rPr sz="2400" dirty="0">
                <a:latin typeface="Corbel"/>
                <a:cs typeface="Corbel"/>
              </a:rPr>
              <a:t>applicant</a:t>
            </a:r>
            <a:r>
              <a:rPr sz="2400" spc="5" dirty="0">
                <a:latin typeface="Corbel"/>
                <a:cs typeface="Corbel"/>
              </a:rPr>
              <a:t> </a:t>
            </a:r>
            <a:r>
              <a:rPr sz="2400" dirty="0">
                <a:latin typeface="Corbel"/>
                <a:cs typeface="Corbel"/>
              </a:rPr>
              <a:t>has</a:t>
            </a:r>
            <a:r>
              <a:rPr sz="2400" spc="-15" dirty="0">
                <a:latin typeface="Corbel"/>
                <a:cs typeface="Corbel"/>
              </a:rPr>
              <a:t> </a:t>
            </a:r>
            <a:r>
              <a:rPr sz="2400" dirty="0">
                <a:latin typeface="Corbel"/>
                <a:cs typeface="Corbel"/>
              </a:rPr>
              <a:t>been</a:t>
            </a:r>
            <a:r>
              <a:rPr sz="2400" spc="-10" dirty="0">
                <a:latin typeface="Corbel"/>
                <a:cs typeface="Corbel"/>
              </a:rPr>
              <a:t> </a:t>
            </a:r>
            <a:r>
              <a:rPr sz="2400" dirty="0">
                <a:latin typeface="Corbel"/>
                <a:cs typeface="Corbel"/>
              </a:rPr>
              <a:t>convicted of</a:t>
            </a:r>
            <a:r>
              <a:rPr sz="2400" spc="-30" dirty="0">
                <a:latin typeface="Corbel"/>
                <a:cs typeface="Corbel"/>
              </a:rPr>
              <a:t> </a:t>
            </a:r>
            <a:r>
              <a:rPr sz="2400" dirty="0">
                <a:latin typeface="Corbel"/>
                <a:cs typeface="Corbel"/>
              </a:rPr>
              <a:t>or</a:t>
            </a:r>
            <a:r>
              <a:rPr sz="2400" spc="-20" dirty="0">
                <a:latin typeface="Corbel"/>
                <a:cs typeface="Corbel"/>
              </a:rPr>
              <a:t> </a:t>
            </a:r>
            <a:r>
              <a:rPr sz="2400" dirty="0">
                <a:latin typeface="Corbel"/>
                <a:cs typeface="Corbel"/>
              </a:rPr>
              <a:t>plead</a:t>
            </a:r>
            <a:r>
              <a:rPr sz="2400" spc="-5" dirty="0">
                <a:latin typeface="Corbel"/>
                <a:cs typeface="Corbel"/>
              </a:rPr>
              <a:t> </a:t>
            </a:r>
            <a:r>
              <a:rPr sz="2400" dirty="0">
                <a:latin typeface="Corbel"/>
                <a:cs typeface="Corbel"/>
              </a:rPr>
              <a:t>guilty</a:t>
            </a:r>
            <a:r>
              <a:rPr sz="2400" spc="10" dirty="0">
                <a:latin typeface="Corbel"/>
                <a:cs typeface="Corbel"/>
              </a:rPr>
              <a:t> </a:t>
            </a:r>
            <a:r>
              <a:rPr sz="2400" dirty="0">
                <a:latin typeface="Corbel"/>
                <a:cs typeface="Corbel"/>
              </a:rPr>
              <a:t>to</a:t>
            </a:r>
            <a:r>
              <a:rPr sz="2400" spc="-25" dirty="0">
                <a:latin typeface="Corbel"/>
                <a:cs typeface="Corbel"/>
              </a:rPr>
              <a:t> </a:t>
            </a:r>
            <a:r>
              <a:rPr sz="2400" dirty="0">
                <a:latin typeface="Corbel"/>
                <a:cs typeface="Corbel"/>
              </a:rPr>
              <a:t>any</a:t>
            </a:r>
            <a:r>
              <a:rPr sz="2400" spc="-5" dirty="0">
                <a:latin typeface="Corbel"/>
                <a:cs typeface="Corbel"/>
              </a:rPr>
              <a:t> </a:t>
            </a:r>
            <a:r>
              <a:rPr sz="2400" dirty="0">
                <a:latin typeface="Corbel"/>
                <a:cs typeface="Corbel"/>
              </a:rPr>
              <a:t>felony</a:t>
            </a:r>
            <a:r>
              <a:rPr sz="2400" spc="-25" dirty="0">
                <a:latin typeface="Corbel"/>
                <a:cs typeface="Corbel"/>
              </a:rPr>
              <a:t> </a:t>
            </a:r>
            <a:r>
              <a:rPr sz="2400" dirty="0">
                <a:latin typeface="Corbel"/>
                <a:cs typeface="Corbel"/>
              </a:rPr>
              <a:t>charge</a:t>
            </a:r>
            <a:r>
              <a:rPr sz="2400" spc="-15" dirty="0">
                <a:latin typeface="Corbel"/>
                <a:cs typeface="Corbel"/>
              </a:rPr>
              <a:t> </a:t>
            </a:r>
            <a:r>
              <a:rPr sz="2400" spc="-25" dirty="0">
                <a:latin typeface="Corbel"/>
                <a:cs typeface="Corbel"/>
              </a:rPr>
              <a:t>of </a:t>
            </a:r>
            <a:r>
              <a:rPr sz="2400" dirty="0">
                <a:latin typeface="Corbel"/>
                <a:cs typeface="Corbel"/>
              </a:rPr>
              <a:t>operating</a:t>
            </a:r>
            <a:r>
              <a:rPr sz="2400" spc="-25" dirty="0">
                <a:latin typeface="Corbel"/>
                <a:cs typeface="Corbel"/>
              </a:rPr>
              <a:t> </a:t>
            </a:r>
            <a:r>
              <a:rPr sz="2400" dirty="0">
                <a:latin typeface="Corbel"/>
                <a:cs typeface="Corbel"/>
              </a:rPr>
              <a:t>a</a:t>
            </a:r>
            <a:r>
              <a:rPr sz="2400" spc="-30" dirty="0">
                <a:latin typeface="Corbel"/>
                <a:cs typeface="Corbel"/>
              </a:rPr>
              <a:t> </a:t>
            </a:r>
            <a:r>
              <a:rPr sz="2400" dirty="0">
                <a:latin typeface="Corbel"/>
                <a:cs typeface="Corbel"/>
              </a:rPr>
              <a:t>motor</a:t>
            </a:r>
            <a:r>
              <a:rPr sz="2400" spc="-40" dirty="0">
                <a:latin typeface="Corbel"/>
                <a:cs typeface="Corbel"/>
              </a:rPr>
              <a:t> </a:t>
            </a:r>
            <a:r>
              <a:rPr sz="2400" dirty="0">
                <a:latin typeface="Corbel"/>
                <a:cs typeface="Corbel"/>
              </a:rPr>
              <a:t>vehicle</a:t>
            </a:r>
            <a:r>
              <a:rPr sz="2400" spc="5" dirty="0">
                <a:latin typeface="Corbel"/>
                <a:cs typeface="Corbel"/>
              </a:rPr>
              <a:t> </a:t>
            </a:r>
            <a:r>
              <a:rPr sz="2400" dirty="0">
                <a:latin typeface="Corbel"/>
                <a:cs typeface="Corbel"/>
              </a:rPr>
              <a:t>while</a:t>
            </a:r>
            <a:r>
              <a:rPr sz="2400" spc="20" dirty="0">
                <a:latin typeface="Corbel"/>
                <a:cs typeface="Corbel"/>
              </a:rPr>
              <a:t> </a:t>
            </a:r>
            <a:r>
              <a:rPr sz="2400" dirty="0">
                <a:latin typeface="Corbel"/>
                <a:cs typeface="Corbel"/>
              </a:rPr>
              <a:t>intoxicated,</a:t>
            </a:r>
            <a:r>
              <a:rPr sz="2400" spc="-5" dirty="0">
                <a:latin typeface="Corbel"/>
                <a:cs typeface="Corbel"/>
              </a:rPr>
              <a:t> </a:t>
            </a:r>
            <a:r>
              <a:rPr sz="2400" dirty="0">
                <a:latin typeface="Corbel"/>
                <a:cs typeface="Corbel"/>
              </a:rPr>
              <a:t>within</a:t>
            </a:r>
            <a:r>
              <a:rPr sz="2400" spc="20" dirty="0">
                <a:latin typeface="Corbel"/>
                <a:cs typeface="Corbel"/>
              </a:rPr>
              <a:t> </a:t>
            </a:r>
            <a:r>
              <a:rPr sz="2400" dirty="0">
                <a:latin typeface="Corbel"/>
                <a:cs typeface="Corbel"/>
              </a:rPr>
              <a:t>the</a:t>
            </a:r>
            <a:r>
              <a:rPr sz="2400" spc="-15" dirty="0">
                <a:latin typeface="Corbel"/>
                <a:cs typeface="Corbel"/>
              </a:rPr>
              <a:t> </a:t>
            </a:r>
            <a:r>
              <a:rPr sz="2400" dirty="0">
                <a:latin typeface="Corbel"/>
                <a:cs typeface="Corbel"/>
              </a:rPr>
              <a:t>last</a:t>
            </a:r>
            <a:r>
              <a:rPr sz="2400" spc="-5" dirty="0">
                <a:latin typeface="Corbel"/>
                <a:cs typeface="Corbel"/>
              </a:rPr>
              <a:t> </a:t>
            </a:r>
            <a:r>
              <a:rPr sz="2400" dirty="0">
                <a:latin typeface="Corbel"/>
                <a:cs typeface="Corbel"/>
              </a:rPr>
              <a:t>5</a:t>
            </a:r>
            <a:r>
              <a:rPr sz="2400" spc="-25" dirty="0">
                <a:latin typeface="Corbel"/>
                <a:cs typeface="Corbel"/>
              </a:rPr>
              <a:t> </a:t>
            </a:r>
            <a:r>
              <a:rPr sz="2400" spc="-10" dirty="0">
                <a:latin typeface="Corbel"/>
                <a:cs typeface="Corbel"/>
              </a:rPr>
              <a:t>years.</a:t>
            </a:r>
            <a:endParaRPr sz="2400">
              <a:latin typeface="Corbel"/>
              <a:cs typeface="Corbe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642609" y="366522"/>
            <a:ext cx="1702435" cy="635000"/>
          </a:xfrm>
          <a:prstGeom prst="rect">
            <a:avLst/>
          </a:prstGeom>
        </p:spPr>
        <p:txBody>
          <a:bodyPr vert="horz" wrap="square" lIns="0" tIns="12065" rIns="0" bIns="0" rtlCol="0">
            <a:spAutoFit/>
          </a:bodyPr>
          <a:lstStyle/>
          <a:p>
            <a:pPr marL="12700">
              <a:lnSpc>
                <a:spcPct val="100000"/>
              </a:lnSpc>
              <a:spcBef>
                <a:spcPts val="95"/>
              </a:spcBef>
            </a:pPr>
            <a:r>
              <a:rPr spc="-10" dirty="0"/>
              <a:t>Waivers</a:t>
            </a:r>
          </a:p>
        </p:txBody>
      </p:sp>
      <p:sp>
        <p:nvSpPr>
          <p:cNvPr id="3" name="object 3"/>
          <p:cNvSpPr txBox="1"/>
          <p:nvPr/>
        </p:nvSpPr>
        <p:spPr>
          <a:xfrm>
            <a:off x="1563116" y="1550289"/>
            <a:ext cx="9795510" cy="4132579"/>
          </a:xfrm>
          <a:prstGeom prst="rect">
            <a:avLst/>
          </a:prstGeom>
        </p:spPr>
        <p:txBody>
          <a:bodyPr vert="horz" wrap="square" lIns="0" tIns="12700" rIns="0" bIns="0" rtlCol="0">
            <a:spAutoFit/>
          </a:bodyPr>
          <a:lstStyle/>
          <a:p>
            <a:pPr marL="299085" indent="-287020">
              <a:lnSpc>
                <a:spcPct val="100000"/>
              </a:lnSpc>
              <a:spcBef>
                <a:spcPts val="100"/>
              </a:spcBef>
              <a:buClr>
                <a:srgbClr val="1286C3"/>
              </a:buClr>
              <a:buSzPct val="143750"/>
              <a:buFont typeface="Arial"/>
              <a:buChar char="•"/>
              <a:tabLst>
                <a:tab pos="299720" algn="l"/>
              </a:tabLst>
            </a:pPr>
            <a:r>
              <a:rPr sz="2400" dirty="0">
                <a:latin typeface="Corbel"/>
                <a:cs typeface="Corbel"/>
              </a:rPr>
              <a:t>If</a:t>
            </a:r>
            <a:r>
              <a:rPr sz="2400" spc="-30" dirty="0">
                <a:latin typeface="Corbel"/>
                <a:cs typeface="Corbel"/>
              </a:rPr>
              <a:t> </a:t>
            </a:r>
            <a:r>
              <a:rPr sz="2400" dirty="0">
                <a:latin typeface="Corbel"/>
                <a:cs typeface="Corbel"/>
              </a:rPr>
              <a:t>an</a:t>
            </a:r>
            <a:r>
              <a:rPr sz="2400" spc="-5" dirty="0">
                <a:latin typeface="Corbel"/>
                <a:cs typeface="Corbel"/>
              </a:rPr>
              <a:t> </a:t>
            </a:r>
            <a:r>
              <a:rPr sz="2400" dirty="0">
                <a:latin typeface="Corbel"/>
                <a:cs typeface="Corbel"/>
              </a:rPr>
              <a:t>applicant</a:t>
            </a:r>
            <a:r>
              <a:rPr sz="2400" spc="10" dirty="0">
                <a:latin typeface="Corbel"/>
                <a:cs typeface="Corbel"/>
              </a:rPr>
              <a:t> </a:t>
            </a:r>
            <a:r>
              <a:rPr sz="2400" dirty="0">
                <a:latin typeface="Corbel"/>
                <a:cs typeface="Corbel"/>
              </a:rPr>
              <a:t>is</a:t>
            </a:r>
            <a:r>
              <a:rPr sz="2400" spc="-5" dirty="0">
                <a:latin typeface="Corbel"/>
                <a:cs typeface="Corbel"/>
              </a:rPr>
              <a:t> </a:t>
            </a:r>
            <a:r>
              <a:rPr sz="2400" dirty="0">
                <a:latin typeface="Corbel"/>
                <a:cs typeface="Corbel"/>
              </a:rPr>
              <a:t>excluded,</a:t>
            </a:r>
            <a:r>
              <a:rPr sz="2400" spc="-15" dirty="0">
                <a:latin typeface="Corbel"/>
                <a:cs typeface="Corbel"/>
              </a:rPr>
              <a:t> </a:t>
            </a:r>
            <a:r>
              <a:rPr sz="2400" dirty="0">
                <a:latin typeface="Corbel"/>
                <a:cs typeface="Corbel"/>
              </a:rPr>
              <a:t>they</a:t>
            </a:r>
            <a:r>
              <a:rPr sz="2400" spc="-5" dirty="0">
                <a:latin typeface="Corbel"/>
                <a:cs typeface="Corbel"/>
              </a:rPr>
              <a:t> </a:t>
            </a:r>
            <a:r>
              <a:rPr sz="2400" dirty="0">
                <a:latin typeface="Corbel"/>
                <a:cs typeface="Corbel"/>
              </a:rPr>
              <a:t>will</a:t>
            </a:r>
            <a:r>
              <a:rPr sz="2400" spc="15" dirty="0">
                <a:latin typeface="Corbel"/>
                <a:cs typeface="Corbel"/>
              </a:rPr>
              <a:t> </a:t>
            </a:r>
            <a:r>
              <a:rPr sz="2400" dirty="0">
                <a:latin typeface="Corbel"/>
                <a:cs typeface="Corbel"/>
              </a:rPr>
              <a:t>receive</a:t>
            </a:r>
            <a:r>
              <a:rPr sz="2400" spc="-5" dirty="0">
                <a:latin typeface="Corbel"/>
                <a:cs typeface="Corbel"/>
              </a:rPr>
              <a:t> </a:t>
            </a:r>
            <a:r>
              <a:rPr sz="2400" dirty="0">
                <a:latin typeface="Corbel"/>
                <a:cs typeface="Corbel"/>
              </a:rPr>
              <a:t>an</a:t>
            </a:r>
            <a:r>
              <a:rPr sz="2400" spc="-5" dirty="0">
                <a:latin typeface="Corbel"/>
                <a:cs typeface="Corbel"/>
              </a:rPr>
              <a:t> </a:t>
            </a:r>
            <a:r>
              <a:rPr sz="2400" dirty="0">
                <a:latin typeface="Corbel"/>
                <a:cs typeface="Corbel"/>
              </a:rPr>
              <a:t>exclusion</a:t>
            </a:r>
            <a:r>
              <a:rPr sz="2400" spc="-30" dirty="0">
                <a:latin typeface="Corbel"/>
                <a:cs typeface="Corbel"/>
              </a:rPr>
              <a:t> </a:t>
            </a:r>
            <a:r>
              <a:rPr sz="2400" dirty="0">
                <a:latin typeface="Corbel"/>
                <a:cs typeface="Corbel"/>
              </a:rPr>
              <a:t>letter</a:t>
            </a:r>
            <a:r>
              <a:rPr sz="2400" spc="20" dirty="0">
                <a:latin typeface="Corbel"/>
                <a:cs typeface="Corbel"/>
              </a:rPr>
              <a:t> </a:t>
            </a:r>
            <a:r>
              <a:rPr sz="2400" dirty="0">
                <a:latin typeface="Corbel"/>
                <a:cs typeface="Corbel"/>
              </a:rPr>
              <a:t>in</a:t>
            </a:r>
            <a:r>
              <a:rPr sz="2400" spc="-15" dirty="0">
                <a:latin typeface="Corbel"/>
                <a:cs typeface="Corbel"/>
              </a:rPr>
              <a:t> </a:t>
            </a:r>
            <a:r>
              <a:rPr sz="2400" dirty="0">
                <a:latin typeface="Corbel"/>
                <a:cs typeface="Corbel"/>
              </a:rPr>
              <a:t>the</a:t>
            </a:r>
            <a:r>
              <a:rPr sz="2400" spc="10" dirty="0">
                <a:latin typeface="Corbel"/>
                <a:cs typeface="Corbel"/>
              </a:rPr>
              <a:t> </a:t>
            </a:r>
            <a:r>
              <a:rPr sz="2400" spc="-10" dirty="0">
                <a:latin typeface="Corbel"/>
                <a:cs typeface="Corbel"/>
              </a:rPr>
              <a:t>mail.</a:t>
            </a:r>
            <a:endParaRPr sz="2400">
              <a:latin typeface="Corbel"/>
              <a:cs typeface="Corbel"/>
            </a:endParaRPr>
          </a:p>
          <a:p>
            <a:pPr marL="299085" marR="5080" indent="-287020">
              <a:lnSpc>
                <a:spcPts val="2590"/>
              </a:lnSpc>
              <a:spcBef>
                <a:spcPts val="1215"/>
              </a:spcBef>
              <a:buClr>
                <a:srgbClr val="1286C3"/>
              </a:buClr>
              <a:buSzPct val="143750"/>
              <a:buFont typeface="Arial"/>
              <a:buChar char="•"/>
              <a:tabLst>
                <a:tab pos="299720" algn="l"/>
              </a:tabLst>
            </a:pPr>
            <a:r>
              <a:rPr sz="2400" dirty="0">
                <a:latin typeface="Corbel"/>
                <a:cs typeface="Corbel"/>
              </a:rPr>
              <a:t>If</a:t>
            </a:r>
            <a:r>
              <a:rPr sz="2400" spc="-25" dirty="0">
                <a:latin typeface="Corbel"/>
                <a:cs typeface="Corbel"/>
              </a:rPr>
              <a:t> </a:t>
            </a:r>
            <a:r>
              <a:rPr sz="2400" dirty="0">
                <a:latin typeface="Corbel"/>
                <a:cs typeface="Corbel"/>
              </a:rPr>
              <a:t>the</a:t>
            </a:r>
            <a:r>
              <a:rPr sz="2400" spc="5" dirty="0">
                <a:latin typeface="Corbel"/>
                <a:cs typeface="Corbel"/>
              </a:rPr>
              <a:t> </a:t>
            </a:r>
            <a:r>
              <a:rPr sz="2400" dirty="0">
                <a:latin typeface="Corbel"/>
                <a:cs typeface="Corbel"/>
              </a:rPr>
              <a:t>applicant can</a:t>
            </a:r>
            <a:r>
              <a:rPr sz="2400" spc="-25" dirty="0">
                <a:latin typeface="Corbel"/>
                <a:cs typeface="Corbel"/>
              </a:rPr>
              <a:t> </a:t>
            </a:r>
            <a:r>
              <a:rPr sz="2400" dirty="0">
                <a:latin typeface="Corbel"/>
                <a:cs typeface="Corbel"/>
              </a:rPr>
              <a:t>prove</a:t>
            </a:r>
            <a:r>
              <a:rPr sz="2400" spc="-15" dirty="0">
                <a:latin typeface="Corbel"/>
                <a:cs typeface="Corbel"/>
              </a:rPr>
              <a:t> </a:t>
            </a:r>
            <a:r>
              <a:rPr sz="2400" dirty="0">
                <a:latin typeface="Corbel"/>
                <a:cs typeface="Corbel"/>
              </a:rPr>
              <a:t>extenuating</a:t>
            </a:r>
            <a:r>
              <a:rPr sz="2400" spc="-10" dirty="0">
                <a:latin typeface="Corbel"/>
                <a:cs typeface="Corbel"/>
              </a:rPr>
              <a:t> </a:t>
            </a:r>
            <a:r>
              <a:rPr sz="2400" dirty="0">
                <a:latin typeface="Corbel"/>
                <a:cs typeface="Corbel"/>
              </a:rPr>
              <a:t>circumstances</a:t>
            </a:r>
            <a:r>
              <a:rPr sz="2400" spc="-15" dirty="0">
                <a:latin typeface="Corbel"/>
                <a:cs typeface="Corbel"/>
              </a:rPr>
              <a:t> </a:t>
            </a:r>
            <a:r>
              <a:rPr sz="2400" dirty="0">
                <a:latin typeface="Corbel"/>
                <a:cs typeface="Corbel"/>
              </a:rPr>
              <a:t>that</a:t>
            </a:r>
            <a:r>
              <a:rPr sz="2400" spc="-15" dirty="0">
                <a:latin typeface="Corbel"/>
                <a:cs typeface="Corbel"/>
              </a:rPr>
              <a:t> </a:t>
            </a:r>
            <a:r>
              <a:rPr sz="2400" dirty="0">
                <a:latin typeface="Corbel"/>
                <a:cs typeface="Corbel"/>
              </a:rPr>
              <a:t>clearly</a:t>
            </a:r>
            <a:r>
              <a:rPr sz="2400" spc="-10" dirty="0">
                <a:latin typeface="Corbel"/>
                <a:cs typeface="Corbel"/>
              </a:rPr>
              <a:t> </a:t>
            </a:r>
            <a:r>
              <a:rPr sz="2400" dirty="0">
                <a:latin typeface="Corbel"/>
                <a:cs typeface="Corbel"/>
              </a:rPr>
              <a:t>warrant</a:t>
            </a:r>
            <a:r>
              <a:rPr sz="2400" spc="-10" dirty="0">
                <a:latin typeface="Corbel"/>
                <a:cs typeface="Corbel"/>
              </a:rPr>
              <a:t> </a:t>
            </a:r>
            <a:r>
              <a:rPr sz="2400" spc="-25" dirty="0">
                <a:latin typeface="Corbel"/>
                <a:cs typeface="Corbel"/>
              </a:rPr>
              <a:t>an </a:t>
            </a:r>
            <a:r>
              <a:rPr sz="2400" dirty="0">
                <a:latin typeface="Corbel"/>
                <a:cs typeface="Corbel"/>
              </a:rPr>
              <a:t>exception</a:t>
            </a:r>
            <a:r>
              <a:rPr sz="2400" spc="-15" dirty="0">
                <a:latin typeface="Corbel"/>
                <a:cs typeface="Corbel"/>
              </a:rPr>
              <a:t> </a:t>
            </a:r>
            <a:r>
              <a:rPr sz="2400" dirty="0">
                <a:latin typeface="Corbel"/>
                <a:cs typeface="Corbel"/>
              </a:rPr>
              <a:t>from</a:t>
            </a:r>
            <a:r>
              <a:rPr sz="2400" spc="-35" dirty="0">
                <a:latin typeface="Corbel"/>
                <a:cs typeface="Corbel"/>
              </a:rPr>
              <a:t> </a:t>
            </a:r>
            <a:r>
              <a:rPr sz="2400" dirty="0">
                <a:latin typeface="Corbel"/>
                <a:cs typeface="Corbel"/>
              </a:rPr>
              <a:t>the</a:t>
            </a:r>
            <a:r>
              <a:rPr sz="2400" spc="-10" dirty="0">
                <a:latin typeface="Corbel"/>
                <a:cs typeface="Corbel"/>
              </a:rPr>
              <a:t> </a:t>
            </a:r>
            <a:r>
              <a:rPr sz="2400" dirty="0">
                <a:latin typeface="Corbel"/>
                <a:cs typeface="Corbel"/>
              </a:rPr>
              <a:t>automatic</a:t>
            </a:r>
            <a:r>
              <a:rPr sz="2400" spc="-15" dirty="0">
                <a:latin typeface="Corbel"/>
                <a:cs typeface="Corbel"/>
              </a:rPr>
              <a:t> </a:t>
            </a:r>
            <a:r>
              <a:rPr sz="2400" dirty="0">
                <a:latin typeface="Corbel"/>
                <a:cs typeface="Corbel"/>
              </a:rPr>
              <a:t>exclusion</a:t>
            </a:r>
            <a:r>
              <a:rPr sz="2400" spc="-25" dirty="0">
                <a:latin typeface="Corbel"/>
                <a:cs typeface="Corbel"/>
              </a:rPr>
              <a:t> </a:t>
            </a:r>
            <a:r>
              <a:rPr sz="2400" dirty="0">
                <a:latin typeface="Corbel"/>
                <a:cs typeface="Corbel"/>
              </a:rPr>
              <a:t>and</a:t>
            </a:r>
            <a:r>
              <a:rPr sz="2400" spc="-20" dirty="0">
                <a:latin typeface="Corbel"/>
                <a:cs typeface="Corbel"/>
              </a:rPr>
              <a:t> </a:t>
            </a:r>
            <a:r>
              <a:rPr sz="2400" dirty="0">
                <a:latin typeface="Corbel"/>
                <a:cs typeface="Corbel"/>
              </a:rPr>
              <a:t>is</a:t>
            </a:r>
            <a:r>
              <a:rPr sz="2400" spc="-5" dirty="0">
                <a:latin typeface="Corbel"/>
                <a:cs typeface="Corbel"/>
              </a:rPr>
              <a:t> </a:t>
            </a:r>
            <a:r>
              <a:rPr sz="2400" dirty="0">
                <a:latin typeface="Corbel"/>
                <a:cs typeface="Corbel"/>
              </a:rPr>
              <a:t>legitimate,</a:t>
            </a:r>
            <a:r>
              <a:rPr sz="2400" spc="25" dirty="0">
                <a:latin typeface="Corbel"/>
                <a:cs typeface="Corbel"/>
              </a:rPr>
              <a:t> </a:t>
            </a:r>
            <a:r>
              <a:rPr sz="2400" dirty="0">
                <a:latin typeface="Corbel"/>
                <a:cs typeface="Corbel"/>
              </a:rPr>
              <a:t>they</a:t>
            </a:r>
            <a:r>
              <a:rPr sz="2400" spc="-10" dirty="0">
                <a:latin typeface="Corbel"/>
                <a:cs typeface="Corbel"/>
              </a:rPr>
              <a:t> </a:t>
            </a:r>
            <a:r>
              <a:rPr sz="2400" dirty="0">
                <a:latin typeface="Corbel"/>
                <a:cs typeface="Corbel"/>
              </a:rPr>
              <a:t>may</a:t>
            </a:r>
            <a:r>
              <a:rPr sz="2400" spc="-20" dirty="0">
                <a:latin typeface="Corbel"/>
                <a:cs typeface="Corbel"/>
              </a:rPr>
              <a:t> </a:t>
            </a:r>
            <a:r>
              <a:rPr sz="2400" spc="-10" dirty="0">
                <a:latin typeface="Corbel"/>
                <a:cs typeface="Corbel"/>
              </a:rPr>
              <a:t>apply </a:t>
            </a:r>
            <a:r>
              <a:rPr sz="2400" dirty="0">
                <a:latin typeface="Corbel"/>
                <a:cs typeface="Corbel"/>
              </a:rPr>
              <a:t>for</a:t>
            </a:r>
            <a:r>
              <a:rPr sz="2400" spc="-25" dirty="0">
                <a:latin typeface="Corbel"/>
                <a:cs typeface="Corbel"/>
              </a:rPr>
              <a:t> </a:t>
            </a:r>
            <a:r>
              <a:rPr sz="2400" dirty="0">
                <a:latin typeface="Corbel"/>
                <a:cs typeface="Corbel"/>
              </a:rPr>
              <a:t>a</a:t>
            </a:r>
            <a:r>
              <a:rPr sz="2400" spc="5" dirty="0">
                <a:latin typeface="Corbel"/>
                <a:cs typeface="Corbel"/>
              </a:rPr>
              <a:t> </a:t>
            </a:r>
            <a:r>
              <a:rPr sz="2400" spc="-10" dirty="0">
                <a:latin typeface="Corbel"/>
                <a:cs typeface="Corbel"/>
              </a:rPr>
              <a:t>waiver.</a:t>
            </a:r>
            <a:endParaRPr sz="2400">
              <a:latin typeface="Corbel"/>
              <a:cs typeface="Corbel"/>
            </a:endParaRPr>
          </a:p>
          <a:p>
            <a:pPr marL="756285" marR="335280" lvl="1" indent="-287020">
              <a:lnSpc>
                <a:spcPct val="90000"/>
              </a:lnSpc>
              <a:spcBef>
                <a:spcPts val="1145"/>
              </a:spcBef>
              <a:buClr>
                <a:srgbClr val="1286C3"/>
              </a:buClr>
              <a:buSzPct val="143750"/>
              <a:buFont typeface="Arial"/>
              <a:buChar char="•"/>
              <a:tabLst>
                <a:tab pos="756920" algn="l"/>
              </a:tabLst>
            </a:pPr>
            <a:r>
              <a:rPr sz="2400" spc="-10" dirty="0">
                <a:latin typeface="Corbel"/>
                <a:cs typeface="Corbel"/>
              </a:rPr>
              <a:t>However,</a:t>
            </a:r>
            <a:r>
              <a:rPr sz="2400" spc="-25" dirty="0">
                <a:latin typeface="Corbel"/>
                <a:cs typeface="Corbel"/>
              </a:rPr>
              <a:t> </a:t>
            </a:r>
            <a:r>
              <a:rPr sz="2400" spc="-10" dirty="0">
                <a:latin typeface="Corbel"/>
                <a:cs typeface="Corbel"/>
              </a:rPr>
              <a:t>*</a:t>
            </a:r>
            <a:r>
              <a:rPr sz="2400" b="1" u="sng" spc="-10" dirty="0">
                <a:uFill>
                  <a:solidFill>
                    <a:srgbClr val="000000"/>
                  </a:solidFill>
                </a:uFill>
                <a:latin typeface="Corbel"/>
                <a:cs typeface="Corbel"/>
              </a:rPr>
              <a:t>Pending</a:t>
            </a:r>
            <a:r>
              <a:rPr sz="2400" b="1" u="sng" spc="-105" dirty="0">
                <a:uFill>
                  <a:solidFill>
                    <a:srgbClr val="000000"/>
                  </a:solidFill>
                </a:uFill>
                <a:latin typeface="Corbel"/>
                <a:cs typeface="Corbel"/>
              </a:rPr>
              <a:t> </a:t>
            </a:r>
            <a:r>
              <a:rPr sz="2400" b="1" u="sng" dirty="0">
                <a:uFill>
                  <a:solidFill>
                    <a:srgbClr val="000000"/>
                  </a:solidFill>
                </a:uFill>
                <a:latin typeface="Corbel"/>
                <a:cs typeface="Corbel"/>
              </a:rPr>
              <a:t>Crimes</a:t>
            </a:r>
            <a:r>
              <a:rPr sz="2400" b="1" dirty="0">
                <a:latin typeface="Corbel"/>
                <a:cs typeface="Corbel"/>
              </a:rPr>
              <a:t>:</a:t>
            </a:r>
            <a:r>
              <a:rPr sz="2400" b="1" spc="409" dirty="0">
                <a:latin typeface="Corbel"/>
                <a:cs typeface="Corbel"/>
              </a:rPr>
              <a:t> </a:t>
            </a:r>
            <a:r>
              <a:rPr sz="2400" dirty="0">
                <a:latin typeface="Corbel"/>
                <a:cs typeface="Corbel"/>
              </a:rPr>
              <a:t>DHS</a:t>
            </a:r>
            <a:r>
              <a:rPr sz="2400" spc="-10" dirty="0">
                <a:latin typeface="Corbel"/>
                <a:cs typeface="Corbel"/>
              </a:rPr>
              <a:t> </a:t>
            </a:r>
            <a:r>
              <a:rPr sz="2400" dirty="0">
                <a:latin typeface="Corbel"/>
                <a:cs typeface="Corbel"/>
              </a:rPr>
              <a:t>will</a:t>
            </a:r>
            <a:r>
              <a:rPr sz="2400" spc="10" dirty="0">
                <a:latin typeface="Corbel"/>
                <a:cs typeface="Corbel"/>
              </a:rPr>
              <a:t> </a:t>
            </a:r>
            <a:r>
              <a:rPr sz="2400" i="1" u="sng" dirty="0">
                <a:uFill>
                  <a:solidFill>
                    <a:srgbClr val="000000"/>
                  </a:solidFill>
                </a:uFill>
                <a:latin typeface="Corbel"/>
                <a:cs typeface="Corbel"/>
              </a:rPr>
              <a:t>not,</a:t>
            </a:r>
            <a:r>
              <a:rPr sz="2400" i="1" u="sng" spc="-25" dirty="0">
                <a:uFill>
                  <a:solidFill>
                    <a:srgbClr val="000000"/>
                  </a:solidFill>
                </a:uFill>
                <a:latin typeface="Corbel"/>
                <a:cs typeface="Corbel"/>
              </a:rPr>
              <a:t> </a:t>
            </a:r>
            <a:r>
              <a:rPr sz="2400" i="1" u="sng" dirty="0">
                <a:uFill>
                  <a:solidFill>
                    <a:srgbClr val="000000"/>
                  </a:solidFill>
                </a:uFill>
                <a:latin typeface="Corbel"/>
                <a:cs typeface="Corbel"/>
              </a:rPr>
              <a:t>under</a:t>
            </a:r>
            <a:r>
              <a:rPr sz="2400" i="1" u="sng" spc="-30" dirty="0">
                <a:uFill>
                  <a:solidFill>
                    <a:srgbClr val="000000"/>
                  </a:solidFill>
                </a:uFill>
                <a:latin typeface="Corbel"/>
                <a:cs typeface="Corbel"/>
              </a:rPr>
              <a:t> </a:t>
            </a:r>
            <a:r>
              <a:rPr sz="2400" i="1" u="sng" dirty="0">
                <a:uFill>
                  <a:solidFill>
                    <a:srgbClr val="000000"/>
                  </a:solidFill>
                </a:uFill>
                <a:latin typeface="Corbel"/>
                <a:cs typeface="Corbel"/>
              </a:rPr>
              <a:t>any</a:t>
            </a:r>
            <a:r>
              <a:rPr sz="2400" i="1" u="sng" spc="-20" dirty="0">
                <a:uFill>
                  <a:solidFill>
                    <a:srgbClr val="000000"/>
                  </a:solidFill>
                </a:uFill>
                <a:latin typeface="Corbel"/>
                <a:cs typeface="Corbel"/>
              </a:rPr>
              <a:t> </a:t>
            </a:r>
            <a:r>
              <a:rPr sz="2400" i="1" u="sng" spc="-10" dirty="0">
                <a:uFill>
                  <a:solidFill>
                    <a:srgbClr val="000000"/>
                  </a:solidFill>
                </a:uFill>
                <a:latin typeface="Corbel"/>
                <a:cs typeface="Corbel"/>
              </a:rPr>
              <a:t>circumstances</a:t>
            </a:r>
            <a:r>
              <a:rPr sz="2400" i="1" spc="-10" dirty="0">
                <a:latin typeface="Corbel"/>
                <a:cs typeface="Corbel"/>
              </a:rPr>
              <a:t>, </a:t>
            </a:r>
            <a:r>
              <a:rPr sz="2400" dirty="0">
                <a:latin typeface="Corbel"/>
                <a:cs typeface="Corbel"/>
              </a:rPr>
              <a:t>grant</a:t>
            </a:r>
            <a:r>
              <a:rPr sz="2400" spc="-25" dirty="0">
                <a:latin typeface="Corbel"/>
                <a:cs typeface="Corbel"/>
              </a:rPr>
              <a:t> </a:t>
            </a:r>
            <a:r>
              <a:rPr sz="2400" dirty="0">
                <a:latin typeface="Corbel"/>
                <a:cs typeface="Corbel"/>
              </a:rPr>
              <a:t>a</a:t>
            </a:r>
            <a:r>
              <a:rPr sz="2400" spc="-10" dirty="0">
                <a:latin typeface="Corbel"/>
                <a:cs typeface="Corbel"/>
              </a:rPr>
              <a:t> </a:t>
            </a:r>
            <a:r>
              <a:rPr sz="2400" dirty="0">
                <a:latin typeface="Corbel"/>
                <a:cs typeface="Corbel"/>
              </a:rPr>
              <a:t>waiver</a:t>
            </a:r>
            <a:r>
              <a:rPr sz="2400" spc="5" dirty="0">
                <a:latin typeface="Corbel"/>
                <a:cs typeface="Corbel"/>
              </a:rPr>
              <a:t> </a:t>
            </a:r>
            <a:r>
              <a:rPr sz="2400" dirty="0">
                <a:latin typeface="Corbel"/>
                <a:cs typeface="Corbel"/>
              </a:rPr>
              <a:t>while</a:t>
            </a:r>
            <a:r>
              <a:rPr sz="2400" spc="20" dirty="0">
                <a:latin typeface="Corbel"/>
                <a:cs typeface="Corbel"/>
              </a:rPr>
              <a:t> </a:t>
            </a:r>
            <a:r>
              <a:rPr sz="2400" dirty="0">
                <a:latin typeface="Corbel"/>
                <a:cs typeface="Corbel"/>
              </a:rPr>
              <a:t>a</a:t>
            </a:r>
            <a:r>
              <a:rPr sz="2400" spc="-25" dirty="0">
                <a:latin typeface="Corbel"/>
                <a:cs typeface="Corbel"/>
              </a:rPr>
              <a:t> </a:t>
            </a:r>
            <a:r>
              <a:rPr sz="2400" dirty="0">
                <a:latin typeface="Corbel"/>
                <a:cs typeface="Corbel"/>
              </a:rPr>
              <a:t>criminal</a:t>
            </a:r>
            <a:r>
              <a:rPr sz="2400" spc="-15" dirty="0">
                <a:latin typeface="Corbel"/>
                <a:cs typeface="Corbel"/>
              </a:rPr>
              <a:t> </a:t>
            </a:r>
            <a:r>
              <a:rPr sz="2400" dirty="0">
                <a:latin typeface="Corbel"/>
                <a:cs typeface="Corbel"/>
              </a:rPr>
              <a:t>charge,</a:t>
            </a:r>
            <a:r>
              <a:rPr sz="2400" spc="-5" dirty="0">
                <a:latin typeface="Corbel"/>
                <a:cs typeface="Corbel"/>
              </a:rPr>
              <a:t> </a:t>
            </a:r>
            <a:r>
              <a:rPr sz="2400" dirty="0">
                <a:latin typeface="Corbel"/>
                <a:cs typeface="Corbel"/>
              </a:rPr>
              <a:t>juvenile</a:t>
            </a:r>
            <a:r>
              <a:rPr sz="2400" spc="-10" dirty="0">
                <a:latin typeface="Corbel"/>
                <a:cs typeface="Corbel"/>
              </a:rPr>
              <a:t> </a:t>
            </a:r>
            <a:r>
              <a:rPr sz="2400" dirty="0">
                <a:latin typeface="Corbel"/>
                <a:cs typeface="Corbel"/>
              </a:rPr>
              <a:t>proceeding,</a:t>
            </a:r>
            <a:r>
              <a:rPr sz="2400" spc="-5" dirty="0">
                <a:latin typeface="Corbel"/>
                <a:cs typeface="Corbel"/>
              </a:rPr>
              <a:t> </a:t>
            </a:r>
            <a:r>
              <a:rPr sz="2400" spc="-25" dirty="0">
                <a:latin typeface="Corbel"/>
                <a:cs typeface="Corbel"/>
              </a:rPr>
              <a:t>or </a:t>
            </a:r>
            <a:r>
              <a:rPr sz="2400" dirty="0">
                <a:latin typeface="Corbel"/>
                <a:cs typeface="Corbel"/>
              </a:rPr>
              <a:t>perpetrator</a:t>
            </a:r>
            <a:r>
              <a:rPr sz="2400" spc="-25" dirty="0">
                <a:latin typeface="Corbel"/>
                <a:cs typeface="Corbel"/>
              </a:rPr>
              <a:t> </a:t>
            </a:r>
            <a:r>
              <a:rPr sz="2400" dirty="0">
                <a:latin typeface="Corbel"/>
                <a:cs typeface="Corbel"/>
              </a:rPr>
              <a:t>indication is</a:t>
            </a:r>
            <a:r>
              <a:rPr sz="2400" spc="-10" dirty="0">
                <a:latin typeface="Corbel"/>
                <a:cs typeface="Corbel"/>
              </a:rPr>
              <a:t> </a:t>
            </a:r>
            <a:r>
              <a:rPr sz="2400" dirty="0">
                <a:latin typeface="Corbel"/>
                <a:cs typeface="Corbel"/>
              </a:rPr>
              <a:t>pending.</a:t>
            </a:r>
            <a:r>
              <a:rPr sz="2400" spc="465" dirty="0">
                <a:latin typeface="Corbel"/>
                <a:cs typeface="Corbel"/>
              </a:rPr>
              <a:t> </a:t>
            </a:r>
            <a:r>
              <a:rPr sz="2400" dirty="0">
                <a:latin typeface="Corbel"/>
                <a:cs typeface="Corbel"/>
              </a:rPr>
              <a:t>Individuals</a:t>
            </a:r>
            <a:r>
              <a:rPr sz="2400" spc="15" dirty="0">
                <a:latin typeface="Corbel"/>
                <a:cs typeface="Corbel"/>
              </a:rPr>
              <a:t> </a:t>
            </a:r>
            <a:r>
              <a:rPr sz="2400" dirty="0">
                <a:latin typeface="Corbel"/>
                <a:cs typeface="Corbel"/>
              </a:rPr>
              <a:t>with</a:t>
            </a:r>
            <a:r>
              <a:rPr sz="2400" spc="-5" dirty="0">
                <a:latin typeface="Corbel"/>
                <a:cs typeface="Corbel"/>
              </a:rPr>
              <a:t> </a:t>
            </a:r>
            <a:r>
              <a:rPr sz="2400" dirty="0">
                <a:latin typeface="Corbel"/>
                <a:cs typeface="Corbel"/>
              </a:rPr>
              <a:t>a</a:t>
            </a:r>
            <a:r>
              <a:rPr sz="2400" spc="-10" dirty="0">
                <a:latin typeface="Corbel"/>
                <a:cs typeface="Corbel"/>
              </a:rPr>
              <a:t> </a:t>
            </a:r>
            <a:r>
              <a:rPr sz="2400" dirty="0">
                <a:latin typeface="Corbel"/>
                <a:cs typeface="Corbel"/>
              </a:rPr>
              <a:t>record</a:t>
            </a:r>
            <a:r>
              <a:rPr sz="2400" spc="-40" dirty="0">
                <a:latin typeface="Corbel"/>
                <a:cs typeface="Corbel"/>
              </a:rPr>
              <a:t> </a:t>
            </a:r>
            <a:r>
              <a:rPr sz="2400" dirty="0">
                <a:latin typeface="Corbel"/>
                <a:cs typeface="Corbel"/>
              </a:rPr>
              <a:t>showing</a:t>
            </a:r>
            <a:r>
              <a:rPr sz="2400" spc="-10" dirty="0">
                <a:latin typeface="Corbel"/>
                <a:cs typeface="Corbel"/>
              </a:rPr>
              <a:t> </a:t>
            </a:r>
            <a:r>
              <a:rPr sz="2400" spc="-50" dirty="0">
                <a:latin typeface="Corbel"/>
                <a:cs typeface="Corbel"/>
              </a:rPr>
              <a:t>a </a:t>
            </a:r>
            <a:r>
              <a:rPr sz="2400" dirty="0">
                <a:latin typeface="Corbel"/>
                <a:cs typeface="Corbel"/>
              </a:rPr>
              <a:t>“pending” status</a:t>
            </a:r>
            <a:r>
              <a:rPr sz="2400" spc="-5" dirty="0">
                <a:latin typeface="Corbel"/>
                <a:cs typeface="Corbel"/>
              </a:rPr>
              <a:t> </a:t>
            </a:r>
            <a:r>
              <a:rPr sz="2400" dirty="0">
                <a:latin typeface="Corbel"/>
                <a:cs typeface="Corbel"/>
              </a:rPr>
              <a:t>of</a:t>
            </a:r>
            <a:r>
              <a:rPr sz="2400" spc="-30" dirty="0">
                <a:latin typeface="Corbel"/>
                <a:cs typeface="Corbel"/>
              </a:rPr>
              <a:t> </a:t>
            </a:r>
            <a:r>
              <a:rPr sz="2400" dirty="0">
                <a:latin typeface="Corbel"/>
                <a:cs typeface="Corbel"/>
              </a:rPr>
              <a:t>any</a:t>
            </a:r>
            <a:r>
              <a:rPr sz="2400" spc="-15" dirty="0">
                <a:latin typeface="Corbel"/>
                <a:cs typeface="Corbel"/>
              </a:rPr>
              <a:t> </a:t>
            </a:r>
            <a:r>
              <a:rPr sz="2400" dirty="0">
                <a:latin typeface="Corbel"/>
                <a:cs typeface="Corbel"/>
              </a:rPr>
              <a:t>type</a:t>
            </a:r>
            <a:r>
              <a:rPr sz="2400" spc="-10" dirty="0">
                <a:latin typeface="Corbel"/>
                <a:cs typeface="Corbel"/>
              </a:rPr>
              <a:t> </a:t>
            </a:r>
            <a:r>
              <a:rPr sz="2400" dirty="0">
                <a:latin typeface="Corbel"/>
                <a:cs typeface="Corbel"/>
              </a:rPr>
              <a:t>will</a:t>
            </a:r>
            <a:r>
              <a:rPr sz="2400" spc="10" dirty="0">
                <a:latin typeface="Corbel"/>
                <a:cs typeface="Corbel"/>
              </a:rPr>
              <a:t> </a:t>
            </a:r>
            <a:r>
              <a:rPr sz="2400" dirty="0">
                <a:latin typeface="Corbel"/>
                <a:cs typeface="Corbel"/>
              </a:rPr>
              <a:t>not</a:t>
            </a:r>
            <a:r>
              <a:rPr sz="2400" spc="-25" dirty="0">
                <a:latin typeface="Corbel"/>
                <a:cs typeface="Corbel"/>
              </a:rPr>
              <a:t> </a:t>
            </a:r>
            <a:r>
              <a:rPr sz="2400" dirty="0">
                <a:latin typeface="Corbel"/>
                <a:cs typeface="Corbel"/>
              </a:rPr>
              <a:t>be</a:t>
            </a:r>
            <a:r>
              <a:rPr sz="2400" spc="-10" dirty="0">
                <a:latin typeface="Corbel"/>
                <a:cs typeface="Corbel"/>
              </a:rPr>
              <a:t> </a:t>
            </a:r>
            <a:r>
              <a:rPr sz="2400" dirty="0">
                <a:latin typeface="Corbel"/>
                <a:cs typeface="Corbel"/>
              </a:rPr>
              <a:t>granted</a:t>
            </a:r>
            <a:r>
              <a:rPr sz="2400" spc="-15" dirty="0">
                <a:latin typeface="Corbel"/>
                <a:cs typeface="Corbel"/>
              </a:rPr>
              <a:t> </a:t>
            </a:r>
            <a:r>
              <a:rPr sz="2400" dirty="0">
                <a:latin typeface="Corbel"/>
                <a:cs typeface="Corbel"/>
              </a:rPr>
              <a:t>a</a:t>
            </a:r>
            <a:r>
              <a:rPr sz="2400" spc="-20" dirty="0">
                <a:latin typeface="Corbel"/>
                <a:cs typeface="Corbel"/>
              </a:rPr>
              <a:t> </a:t>
            </a:r>
            <a:r>
              <a:rPr sz="2400" dirty="0">
                <a:latin typeface="Corbel"/>
                <a:cs typeface="Corbel"/>
              </a:rPr>
              <a:t>hearing</a:t>
            </a:r>
            <a:r>
              <a:rPr sz="2400" spc="-20" dirty="0">
                <a:latin typeface="Corbel"/>
                <a:cs typeface="Corbel"/>
              </a:rPr>
              <a:t> </a:t>
            </a:r>
            <a:r>
              <a:rPr sz="2400" dirty="0">
                <a:latin typeface="Corbel"/>
                <a:cs typeface="Corbel"/>
              </a:rPr>
              <a:t>before</a:t>
            </a:r>
            <a:r>
              <a:rPr sz="2400" spc="-35" dirty="0">
                <a:latin typeface="Corbel"/>
                <a:cs typeface="Corbel"/>
              </a:rPr>
              <a:t> </a:t>
            </a:r>
            <a:r>
              <a:rPr sz="2400" spc="-25" dirty="0">
                <a:latin typeface="Corbel"/>
                <a:cs typeface="Corbel"/>
              </a:rPr>
              <a:t>the </a:t>
            </a:r>
            <a:r>
              <a:rPr sz="2400" spc="-10" dirty="0">
                <a:latin typeface="Corbel"/>
                <a:cs typeface="Corbel"/>
              </a:rPr>
              <a:t>Committee.*</a:t>
            </a:r>
            <a:endParaRPr sz="2400">
              <a:latin typeface="Corbel"/>
              <a:cs typeface="Corbel"/>
            </a:endParaRPr>
          </a:p>
          <a:p>
            <a:pPr marL="299085" marR="405130" indent="-287020">
              <a:lnSpc>
                <a:spcPts val="2590"/>
              </a:lnSpc>
              <a:spcBef>
                <a:spcPts val="1215"/>
              </a:spcBef>
              <a:buClr>
                <a:srgbClr val="1286C3"/>
              </a:buClr>
              <a:buSzPct val="143750"/>
              <a:buFont typeface="Arial"/>
              <a:buChar char="•"/>
              <a:tabLst>
                <a:tab pos="299720" algn="l"/>
              </a:tabLst>
            </a:pPr>
            <a:r>
              <a:rPr sz="2400" b="1" dirty="0">
                <a:latin typeface="Corbel"/>
                <a:cs typeface="Corbel"/>
              </a:rPr>
              <a:t>Burden</a:t>
            </a:r>
            <a:r>
              <a:rPr sz="2400" b="1" spc="-20" dirty="0">
                <a:latin typeface="Corbel"/>
                <a:cs typeface="Corbel"/>
              </a:rPr>
              <a:t> </a:t>
            </a:r>
            <a:r>
              <a:rPr sz="2400" b="1" dirty="0">
                <a:latin typeface="Corbel"/>
                <a:cs typeface="Corbel"/>
              </a:rPr>
              <a:t>of Proof:</a:t>
            </a:r>
            <a:r>
              <a:rPr sz="2400" b="1" spc="-25" dirty="0">
                <a:latin typeface="Corbel"/>
                <a:cs typeface="Corbel"/>
              </a:rPr>
              <a:t> </a:t>
            </a:r>
            <a:r>
              <a:rPr sz="2400" dirty="0">
                <a:latin typeface="Corbel"/>
                <a:cs typeface="Corbel"/>
              </a:rPr>
              <a:t>the</a:t>
            </a:r>
            <a:r>
              <a:rPr sz="2400" spc="-5" dirty="0">
                <a:latin typeface="Corbel"/>
                <a:cs typeface="Corbel"/>
              </a:rPr>
              <a:t> </a:t>
            </a:r>
            <a:r>
              <a:rPr sz="2400" dirty="0">
                <a:latin typeface="Corbel"/>
                <a:cs typeface="Corbel"/>
              </a:rPr>
              <a:t>burden</a:t>
            </a:r>
            <a:r>
              <a:rPr sz="2400" spc="-20" dirty="0">
                <a:latin typeface="Corbel"/>
                <a:cs typeface="Corbel"/>
              </a:rPr>
              <a:t> </a:t>
            </a:r>
            <a:r>
              <a:rPr sz="2400" dirty="0">
                <a:latin typeface="Corbel"/>
                <a:cs typeface="Corbel"/>
              </a:rPr>
              <a:t>is</a:t>
            </a:r>
            <a:r>
              <a:rPr sz="2400" spc="-5" dirty="0">
                <a:latin typeface="Corbel"/>
                <a:cs typeface="Corbel"/>
              </a:rPr>
              <a:t> </a:t>
            </a:r>
            <a:r>
              <a:rPr sz="2400" i="1" u="sng" dirty="0">
                <a:uFill>
                  <a:solidFill>
                    <a:srgbClr val="000000"/>
                  </a:solidFill>
                </a:uFill>
                <a:latin typeface="Corbel"/>
                <a:cs typeface="Corbel"/>
              </a:rPr>
              <a:t>on</a:t>
            </a:r>
            <a:r>
              <a:rPr sz="2400" i="1" u="sng" spc="-15" dirty="0">
                <a:uFill>
                  <a:solidFill>
                    <a:srgbClr val="000000"/>
                  </a:solidFill>
                </a:uFill>
                <a:latin typeface="Corbel"/>
                <a:cs typeface="Corbel"/>
              </a:rPr>
              <a:t> </a:t>
            </a:r>
            <a:r>
              <a:rPr sz="2400" i="1" u="sng" dirty="0">
                <a:uFill>
                  <a:solidFill>
                    <a:srgbClr val="000000"/>
                  </a:solidFill>
                </a:uFill>
                <a:latin typeface="Corbel"/>
                <a:cs typeface="Corbel"/>
              </a:rPr>
              <a:t>the</a:t>
            </a:r>
            <a:r>
              <a:rPr sz="2400" i="1" u="sng" spc="-10" dirty="0">
                <a:uFill>
                  <a:solidFill>
                    <a:srgbClr val="000000"/>
                  </a:solidFill>
                </a:uFill>
                <a:latin typeface="Corbel"/>
                <a:cs typeface="Corbel"/>
              </a:rPr>
              <a:t> </a:t>
            </a:r>
            <a:r>
              <a:rPr sz="2400" i="1" u="sng" dirty="0">
                <a:uFill>
                  <a:solidFill>
                    <a:srgbClr val="000000"/>
                  </a:solidFill>
                </a:uFill>
                <a:latin typeface="Corbel"/>
                <a:cs typeface="Corbel"/>
              </a:rPr>
              <a:t>appellant</a:t>
            </a:r>
            <a:r>
              <a:rPr sz="2400" i="1" u="sng" spc="-15" dirty="0">
                <a:uFill>
                  <a:solidFill>
                    <a:srgbClr val="000000"/>
                  </a:solidFill>
                </a:uFill>
                <a:latin typeface="Corbel"/>
                <a:cs typeface="Corbel"/>
              </a:rPr>
              <a:t> </a:t>
            </a:r>
            <a:r>
              <a:rPr sz="2400" dirty="0">
                <a:latin typeface="Corbel"/>
                <a:cs typeface="Corbel"/>
              </a:rPr>
              <a:t>to</a:t>
            </a:r>
            <a:r>
              <a:rPr sz="2400" spc="-15" dirty="0">
                <a:latin typeface="Corbel"/>
                <a:cs typeface="Corbel"/>
              </a:rPr>
              <a:t> </a:t>
            </a:r>
            <a:r>
              <a:rPr sz="2400" dirty="0">
                <a:latin typeface="Corbel"/>
                <a:cs typeface="Corbel"/>
              </a:rPr>
              <a:t>prove</a:t>
            </a:r>
            <a:r>
              <a:rPr sz="2400" spc="-15" dirty="0">
                <a:latin typeface="Corbel"/>
                <a:cs typeface="Corbel"/>
              </a:rPr>
              <a:t> </a:t>
            </a:r>
            <a:r>
              <a:rPr sz="2400" dirty="0">
                <a:latin typeface="Corbel"/>
                <a:cs typeface="Corbel"/>
              </a:rPr>
              <a:t>the</a:t>
            </a:r>
            <a:r>
              <a:rPr sz="2400" spc="10" dirty="0">
                <a:latin typeface="Corbel"/>
                <a:cs typeface="Corbel"/>
              </a:rPr>
              <a:t> </a:t>
            </a:r>
            <a:r>
              <a:rPr sz="2400" spc="-10" dirty="0">
                <a:latin typeface="Corbel"/>
                <a:cs typeface="Corbel"/>
              </a:rPr>
              <a:t>extenuating </a:t>
            </a:r>
            <a:r>
              <a:rPr sz="2400" dirty="0">
                <a:latin typeface="Corbel"/>
                <a:cs typeface="Corbel"/>
              </a:rPr>
              <a:t>circumstances</a:t>
            </a:r>
            <a:r>
              <a:rPr sz="2400" spc="-30" dirty="0">
                <a:latin typeface="Corbel"/>
                <a:cs typeface="Corbel"/>
              </a:rPr>
              <a:t> </a:t>
            </a:r>
            <a:r>
              <a:rPr sz="2400" dirty="0">
                <a:latin typeface="Corbel"/>
                <a:cs typeface="Corbel"/>
              </a:rPr>
              <a:t>which</a:t>
            </a:r>
            <a:r>
              <a:rPr sz="2400" spc="-5" dirty="0">
                <a:latin typeface="Corbel"/>
                <a:cs typeface="Corbel"/>
              </a:rPr>
              <a:t> </a:t>
            </a:r>
            <a:r>
              <a:rPr sz="2400" dirty="0">
                <a:latin typeface="Corbel"/>
                <a:cs typeface="Corbel"/>
              </a:rPr>
              <a:t>clearly</a:t>
            </a:r>
            <a:r>
              <a:rPr sz="2400" spc="-15" dirty="0">
                <a:latin typeface="Corbel"/>
                <a:cs typeface="Corbel"/>
              </a:rPr>
              <a:t> </a:t>
            </a:r>
            <a:r>
              <a:rPr sz="2400" dirty="0">
                <a:latin typeface="Corbel"/>
                <a:cs typeface="Corbel"/>
              </a:rPr>
              <a:t>warrant</a:t>
            </a:r>
            <a:r>
              <a:rPr sz="2400" spc="-10" dirty="0">
                <a:latin typeface="Corbel"/>
                <a:cs typeface="Corbel"/>
              </a:rPr>
              <a:t> </a:t>
            </a:r>
            <a:r>
              <a:rPr sz="2400" dirty="0">
                <a:latin typeface="Corbel"/>
                <a:cs typeface="Corbel"/>
              </a:rPr>
              <a:t>an</a:t>
            </a:r>
            <a:r>
              <a:rPr sz="2400" spc="-30" dirty="0">
                <a:latin typeface="Corbel"/>
                <a:cs typeface="Corbel"/>
              </a:rPr>
              <a:t> </a:t>
            </a:r>
            <a:r>
              <a:rPr sz="2400" spc="-10" dirty="0">
                <a:latin typeface="Corbel"/>
                <a:cs typeface="Corbel"/>
              </a:rPr>
              <a:t>exception.</a:t>
            </a:r>
            <a:endParaRPr sz="2400">
              <a:latin typeface="Corbel"/>
              <a:cs typeface="Corbe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75097" y="169621"/>
            <a:ext cx="3038475" cy="635000"/>
          </a:xfrm>
          <a:prstGeom prst="rect">
            <a:avLst/>
          </a:prstGeom>
        </p:spPr>
        <p:txBody>
          <a:bodyPr vert="horz" wrap="square" lIns="0" tIns="12065" rIns="0" bIns="0" rtlCol="0">
            <a:spAutoFit/>
          </a:bodyPr>
          <a:lstStyle/>
          <a:p>
            <a:pPr marL="12700">
              <a:lnSpc>
                <a:spcPct val="100000"/>
              </a:lnSpc>
              <a:spcBef>
                <a:spcPts val="95"/>
              </a:spcBef>
            </a:pPr>
            <a:r>
              <a:rPr dirty="0"/>
              <a:t>Waivers</a:t>
            </a:r>
            <a:r>
              <a:rPr spc="-140" dirty="0"/>
              <a:t> </a:t>
            </a:r>
            <a:r>
              <a:rPr spc="-10" dirty="0"/>
              <a:t>(cont)</a:t>
            </a:r>
          </a:p>
        </p:txBody>
      </p:sp>
      <p:sp>
        <p:nvSpPr>
          <p:cNvPr id="3" name="object 3"/>
          <p:cNvSpPr txBox="1"/>
          <p:nvPr/>
        </p:nvSpPr>
        <p:spPr>
          <a:xfrm>
            <a:off x="1563116" y="1140078"/>
            <a:ext cx="9719945" cy="4811395"/>
          </a:xfrm>
          <a:prstGeom prst="rect">
            <a:avLst/>
          </a:prstGeom>
        </p:spPr>
        <p:txBody>
          <a:bodyPr vert="horz" wrap="square" lIns="0" tIns="12700" rIns="0" bIns="0" rtlCol="0">
            <a:spAutoFit/>
          </a:bodyPr>
          <a:lstStyle/>
          <a:p>
            <a:pPr marL="299085" indent="-287020">
              <a:lnSpc>
                <a:spcPct val="100000"/>
              </a:lnSpc>
              <a:spcBef>
                <a:spcPts val="100"/>
              </a:spcBef>
              <a:buClr>
                <a:srgbClr val="1286C3"/>
              </a:buClr>
              <a:buSzPct val="143750"/>
              <a:buFont typeface="Arial"/>
              <a:buChar char="•"/>
              <a:tabLst>
                <a:tab pos="299720" algn="l"/>
              </a:tabLst>
            </a:pPr>
            <a:r>
              <a:rPr sz="2400" spc="-10" dirty="0">
                <a:latin typeface="Corbel"/>
                <a:cs typeface="Corbel"/>
              </a:rPr>
              <a:t>Types</a:t>
            </a:r>
            <a:r>
              <a:rPr sz="2400" spc="-20" dirty="0">
                <a:latin typeface="Corbel"/>
                <a:cs typeface="Corbel"/>
              </a:rPr>
              <a:t> </a:t>
            </a:r>
            <a:r>
              <a:rPr sz="2400" dirty="0">
                <a:latin typeface="Corbel"/>
                <a:cs typeface="Corbel"/>
              </a:rPr>
              <a:t>of</a:t>
            </a:r>
            <a:r>
              <a:rPr sz="2400" spc="-35" dirty="0">
                <a:latin typeface="Corbel"/>
                <a:cs typeface="Corbel"/>
              </a:rPr>
              <a:t> </a:t>
            </a:r>
            <a:r>
              <a:rPr sz="2400" dirty="0">
                <a:latin typeface="Corbel"/>
                <a:cs typeface="Corbel"/>
              </a:rPr>
              <a:t>information</a:t>
            </a:r>
            <a:r>
              <a:rPr sz="2400" spc="-20" dirty="0">
                <a:latin typeface="Corbel"/>
                <a:cs typeface="Corbel"/>
              </a:rPr>
              <a:t> </a:t>
            </a:r>
            <a:r>
              <a:rPr sz="2400" dirty="0">
                <a:latin typeface="Corbel"/>
                <a:cs typeface="Corbel"/>
              </a:rPr>
              <a:t>that</a:t>
            </a:r>
            <a:r>
              <a:rPr sz="2400" spc="-20" dirty="0">
                <a:latin typeface="Corbel"/>
                <a:cs typeface="Corbel"/>
              </a:rPr>
              <a:t> </a:t>
            </a:r>
            <a:r>
              <a:rPr sz="2400" dirty="0">
                <a:latin typeface="Corbel"/>
                <a:cs typeface="Corbel"/>
              </a:rPr>
              <a:t>may</a:t>
            </a:r>
            <a:r>
              <a:rPr sz="2400" spc="-25" dirty="0">
                <a:latin typeface="Corbel"/>
                <a:cs typeface="Corbel"/>
              </a:rPr>
              <a:t> </a:t>
            </a:r>
            <a:r>
              <a:rPr sz="2400" dirty="0">
                <a:latin typeface="Corbel"/>
                <a:cs typeface="Corbel"/>
              </a:rPr>
              <a:t>be</a:t>
            </a:r>
            <a:r>
              <a:rPr sz="2400" spc="-15" dirty="0">
                <a:latin typeface="Corbel"/>
                <a:cs typeface="Corbel"/>
              </a:rPr>
              <a:t> </a:t>
            </a:r>
            <a:r>
              <a:rPr sz="2400" dirty="0">
                <a:latin typeface="Corbel"/>
                <a:cs typeface="Corbel"/>
              </a:rPr>
              <a:t>provided</a:t>
            </a:r>
            <a:r>
              <a:rPr sz="2400" spc="-5" dirty="0">
                <a:latin typeface="Corbel"/>
                <a:cs typeface="Corbel"/>
              </a:rPr>
              <a:t> </a:t>
            </a:r>
            <a:r>
              <a:rPr sz="2400" dirty="0">
                <a:latin typeface="Corbel"/>
                <a:cs typeface="Corbel"/>
              </a:rPr>
              <a:t>for</a:t>
            </a:r>
            <a:r>
              <a:rPr sz="2400" spc="-40" dirty="0">
                <a:latin typeface="Corbel"/>
                <a:cs typeface="Corbel"/>
              </a:rPr>
              <a:t> </a:t>
            </a:r>
            <a:r>
              <a:rPr sz="2400" dirty="0">
                <a:latin typeface="Corbel"/>
                <a:cs typeface="Corbel"/>
              </a:rPr>
              <a:t>Burden</a:t>
            </a:r>
            <a:r>
              <a:rPr sz="2400" spc="-30" dirty="0">
                <a:latin typeface="Corbel"/>
                <a:cs typeface="Corbel"/>
              </a:rPr>
              <a:t> </a:t>
            </a:r>
            <a:r>
              <a:rPr sz="2400" dirty="0">
                <a:latin typeface="Corbel"/>
                <a:cs typeface="Corbel"/>
              </a:rPr>
              <a:t>of</a:t>
            </a:r>
            <a:r>
              <a:rPr sz="2400" spc="-35" dirty="0">
                <a:latin typeface="Corbel"/>
                <a:cs typeface="Corbel"/>
              </a:rPr>
              <a:t> </a:t>
            </a:r>
            <a:r>
              <a:rPr sz="2400" dirty="0">
                <a:latin typeface="Corbel"/>
                <a:cs typeface="Corbel"/>
              </a:rPr>
              <a:t>Proof</a:t>
            </a:r>
            <a:r>
              <a:rPr sz="2400" spc="-30" dirty="0">
                <a:latin typeface="Corbel"/>
                <a:cs typeface="Corbel"/>
              </a:rPr>
              <a:t> </a:t>
            </a:r>
            <a:r>
              <a:rPr sz="2400" spc="-10" dirty="0">
                <a:latin typeface="Corbel"/>
                <a:cs typeface="Corbel"/>
              </a:rPr>
              <a:t>include:</a:t>
            </a:r>
            <a:endParaRPr sz="2400">
              <a:latin typeface="Corbel"/>
              <a:cs typeface="Corbel"/>
            </a:endParaRPr>
          </a:p>
          <a:p>
            <a:pPr marL="756285" lvl="1" indent="-287020">
              <a:lnSpc>
                <a:spcPct val="100000"/>
              </a:lnSpc>
              <a:spcBef>
                <a:spcPts val="865"/>
              </a:spcBef>
              <a:buClr>
                <a:srgbClr val="1286C3"/>
              </a:buClr>
              <a:buSzPct val="145000"/>
              <a:buFont typeface="Arial"/>
              <a:buChar char="•"/>
              <a:tabLst>
                <a:tab pos="756285" algn="l"/>
                <a:tab pos="756920" algn="l"/>
              </a:tabLst>
            </a:pPr>
            <a:r>
              <a:rPr sz="2000" dirty="0">
                <a:latin typeface="Corbel"/>
                <a:cs typeface="Corbel"/>
              </a:rPr>
              <a:t>Statements</a:t>
            </a:r>
            <a:r>
              <a:rPr sz="2000" spc="-5" dirty="0">
                <a:latin typeface="Corbel"/>
                <a:cs typeface="Corbel"/>
              </a:rPr>
              <a:t> </a:t>
            </a:r>
            <a:r>
              <a:rPr sz="2000" dirty="0">
                <a:latin typeface="Corbel"/>
                <a:cs typeface="Corbel"/>
              </a:rPr>
              <a:t>by</a:t>
            </a:r>
            <a:r>
              <a:rPr sz="2000" spc="-5" dirty="0">
                <a:latin typeface="Corbel"/>
                <a:cs typeface="Corbel"/>
              </a:rPr>
              <a:t> </a:t>
            </a:r>
            <a:r>
              <a:rPr sz="2000" dirty="0">
                <a:latin typeface="Corbel"/>
                <a:cs typeface="Corbel"/>
              </a:rPr>
              <a:t>the</a:t>
            </a:r>
            <a:r>
              <a:rPr sz="2000" spc="-10" dirty="0">
                <a:latin typeface="Corbel"/>
                <a:cs typeface="Corbel"/>
              </a:rPr>
              <a:t> </a:t>
            </a:r>
            <a:r>
              <a:rPr sz="2000" dirty="0">
                <a:latin typeface="Corbel"/>
                <a:cs typeface="Corbel"/>
              </a:rPr>
              <a:t>appellant</a:t>
            </a:r>
            <a:r>
              <a:rPr sz="2000" spc="-30" dirty="0">
                <a:latin typeface="Corbel"/>
                <a:cs typeface="Corbel"/>
              </a:rPr>
              <a:t> </a:t>
            </a:r>
            <a:r>
              <a:rPr sz="2000" dirty="0">
                <a:latin typeface="Corbel"/>
                <a:cs typeface="Corbel"/>
              </a:rPr>
              <a:t>and/or</a:t>
            </a:r>
            <a:r>
              <a:rPr sz="2000" spc="-25" dirty="0">
                <a:latin typeface="Corbel"/>
                <a:cs typeface="Corbel"/>
              </a:rPr>
              <a:t> </a:t>
            </a:r>
            <a:r>
              <a:rPr sz="2000" dirty="0">
                <a:latin typeface="Corbel"/>
                <a:cs typeface="Corbel"/>
              </a:rPr>
              <a:t>a</a:t>
            </a:r>
            <a:r>
              <a:rPr sz="2000" spc="-15" dirty="0">
                <a:latin typeface="Corbel"/>
                <a:cs typeface="Corbel"/>
              </a:rPr>
              <a:t> </a:t>
            </a:r>
            <a:r>
              <a:rPr sz="2000" dirty="0">
                <a:latin typeface="Corbel"/>
                <a:cs typeface="Corbel"/>
              </a:rPr>
              <a:t>representative of</a:t>
            </a:r>
            <a:r>
              <a:rPr sz="2000" spc="-15" dirty="0">
                <a:latin typeface="Corbel"/>
                <a:cs typeface="Corbel"/>
              </a:rPr>
              <a:t> </a:t>
            </a:r>
            <a:r>
              <a:rPr sz="2000" dirty="0">
                <a:latin typeface="Corbel"/>
                <a:cs typeface="Corbel"/>
              </a:rPr>
              <a:t>the</a:t>
            </a:r>
            <a:r>
              <a:rPr sz="2000" spc="-5" dirty="0">
                <a:latin typeface="Corbel"/>
                <a:cs typeface="Corbel"/>
              </a:rPr>
              <a:t> </a:t>
            </a:r>
            <a:r>
              <a:rPr sz="2000" spc="-10" dirty="0">
                <a:latin typeface="Corbel"/>
                <a:cs typeface="Corbel"/>
              </a:rPr>
              <a:t>appellant;</a:t>
            </a:r>
            <a:endParaRPr sz="2000">
              <a:latin typeface="Corbel"/>
              <a:cs typeface="Corbel"/>
            </a:endParaRPr>
          </a:p>
          <a:p>
            <a:pPr marL="756285" lvl="1" indent="-287020">
              <a:lnSpc>
                <a:spcPts val="2280"/>
              </a:lnSpc>
              <a:spcBef>
                <a:spcPts val="844"/>
              </a:spcBef>
              <a:buClr>
                <a:srgbClr val="1286C3"/>
              </a:buClr>
              <a:buSzPct val="145000"/>
              <a:buFont typeface="Arial"/>
              <a:buChar char="•"/>
              <a:tabLst>
                <a:tab pos="756285" algn="l"/>
                <a:tab pos="756920" algn="l"/>
              </a:tabLst>
            </a:pPr>
            <a:r>
              <a:rPr sz="2000" dirty="0">
                <a:latin typeface="Corbel"/>
                <a:cs typeface="Corbel"/>
              </a:rPr>
              <a:t>Statements from</a:t>
            </a:r>
            <a:r>
              <a:rPr sz="2000" spc="-15" dirty="0">
                <a:latin typeface="Corbel"/>
                <a:cs typeface="Corbel"/>
              </a:rPr>
              <a:t> </a:t>
            </a:r>
            <a:r>
              <a:rPr sz="2000" dirty="0">
                <a:latin typeface="Corbel"/>
                <a:cs typeface="Corbel"/>
              </a:rPr>
              <a:t>witnesses,</a:t>
            </a:r>
            <a:r>
              <a:rPr sz="2000" spc="-20" dirty="0">
                <a:latin typeface="Corbel"/>
                <a:cs typeface="Corbel"/>
              </a:rPr>
              <a:t> </a:t>
            </a:r>
            <a:r>
              <a:rPr sz="2000" dirty="0">
                <a:latin typeface="Corbel"/>
                <a:cs typeface="Corbel"/>
              </a:rPr>
              <a:t>e.g.,</a:t>
            </a:r>
            <a:r>
              <a:rPr sz="2000" spc="-15" dirty="0">
                <a:latin typeface="Corbel"/>
                <a:cs typeface="Corbel"/>
              </a:rPr>
              <a:t> </a:t>
            </a:r>
            <a:r>
              <a:rPr sz="2000" dirty="0">
                <a:latin typeface="Corbel"/>
                <a:cs typeface="Corbel"/>
              </a:rPr>
              <a:t>a</a:t>
            </a:r>
            <a:r>
              <a:rPr sz="2000" spc="-5" dirty="0">
                <a:latin typeface="Corbel"/>
                <a:cs typeface="Corbel"/>
              </a:rPr>
              <a:t> </a:t>
            </a:r>
            <a:r>
              <a:rPr sz="2000" dirty="0">
                <a:latin typeface="Corbel"/>
                <a:cs typeface="Corbel"/>
              </a:rPr>
              <a:t>character</a:t>
            </a:r>
            <a:r>
              <a:rPr sz="2000" spc="-25" dirty="0">
                <a:latin typeface="Corbel"/>
                <a:cs typeface="Corbel"/>
              </a:rPr>
              <a:t> </a:t>
            </a:r>
            <a:r>
              <a:rPr sz="2000" dirty="0">
                <a:latin typeface="Corbel"/>
                <a:cs typeface="Corbel"/>
              </a:rPr>
              <a:t>witness</a:t>
            </a:r>
            <a:r>
              <a:rPr sz="2000" spc="-20" dirty="0">
                <a:latin typeface="Corbel"/>
                <a:cs typeface="Corbel"/>
              </a:rPr>
              <a:t> </a:t>
            </a:r>
            <a:r>
              <a:rPr sz="2000" dirty="0">
                <a:latin typeface="Corbel"/>
                <a:cs typeface="Corbel"/>
              </a:rPr>
              <a:t>who</a:t>
            </a:r>
            <a:r>
              <a:rPr sz="2000" spc="-25" dirty="0">
                <a:latin typeface="Corbel"/>
                <a:cs typeface="Corbel"/>
              </a:rPr>
              <a:t> </a:t>
            </a:r>
            <a:r>
              <a:rPr sz="2000" dirty="0">
                <a:latin typeface="Corbel"/>
                <a:cs typeface="Corbel"/>
              </a:rPr>
              <a:t>can</a:t>
            </a:r>
            <a:r>
              <a:rPr sz="2000" spc="-25" dirty="0">
                <a:latin typeface="Corbel"/>
                <a:cs typeface="Corbel"/>
              </a:rPr>
              <a:t> </a:t>
            </a:r>
            <a:r>
              <a:rPr sz="2000" dirty="0">
                <a:latin typeface="Corbel"/>
                <a:cs typeface="Corbel"/>
              </a:rPr>
              <a:t>speak</a:t>
            </a:r>
            <a:r>
              <a:rPr sz="2000" spc="-5" dirty="0">
                <a:latin typeface="Corbel"/>
                <a:cs typeface="Corbel"/>
              </a:rPr>
              <a:t> </a:t>
            </a:r>
            <a:r>
              <a:rPr sz="2000" dirty="0">
                <a:latin typeface="Corbel"/>
                <a:cs typeface="Corbel"/>
              </a:rPr>
              <a:t>regarding</a:t>
            </a:r>
            <a:r>
              <a:rPr sz="2000" spc="-20" dirty="0">
                <a:latin typeface="Corbel"/>
                <a:cs typeface="Corbel"/>
              </a:rPr>
              <a:t> </a:t>
            </a:r>
            <a:r>
              <a:rPr sz="2000" spc="-25" dirty="0">
                <a:latin typeface="Corbel"/>
                <a:cs typeface="Corbel"/>
              </a:rPr>
              <a:t>the</a:t>
            </a:r>
            <a:endParaRPr sz="2000">
              <a:latin typeface="Corbel"/>
              <a:cs typeface="Corbel"/>
            </a:endParaRPr>
          </a:p>
          <a:p>
            <a:pPr marL="756285">
              <a:lnSpc>
                <a:spcPts val="2280"/>
              </a:lnSpc>
            </a:pPr>
            <a:r>
              <a:rPr sz="2000" spc="-10" dirty="0">
                <a:latin typeface="Corbel"/>
                <a:cs typeface="Corbel"/>
              </a:rPr>
              <a:t>appellant’s</a:t>
            </a:r>
            <a:r>
              <a:rPr sz="2000" spc="-40" dirty="0">
                <a:latin typeface="Corbel"/>
                <a:cs typeface="Corbel"/>
              </a:rPr>
              <a:t> </a:t>
            </a:r>
            <a:r>
              <a:rPr sz="2000" dirty="0">
                <a:latin typeface="Corbel"/>
                <a:cs typeface="Corbel"/>
              </a:rPr>
              <a:t>activities</a:t>
            </a:r>
            <a:r>
              <a:rPr sz="2000" spc="-10" dirty="0">
                <a:latin typeface="Corbel"/>
                <a:cs typeface="Corbel"/>
              </a:rPr>
              <a:t> </a:t>
            </a:r>
            <a:r>
              <a:rPr sz="2000" dirty="0">
                <a:latin typeface="Corbel"/>
                <a:cs typeface="Corbel"/>
              </a:rPr>
              <a:t>since</a:t>
            </a:r>
            <a:r>
              <a:rPr sz="2000" spc="5" dirty="0">
                <a:latin typeface="Corbel"/>
                <a:cs typeface="Corbel"/>
              </a:rPr>
              <a:t> </a:t>
            </a:r>
            <a:r>
              <a:rPr sz="2000" dirty="0">
                <a:latin typeface="Corbel"/>
                <a:cs typeface="Corbel"/>
              </a:rPr>
              <a:t>the</a:t>
            </a:r>
            <a:r>
              <a:rPr sz="2000" spc="-15" dirty="0">
                <a:latin typeface="Corbel"/>
                <a:cs typeface="Corbel"/>
              </a:rPr>
              <a:t> </a:t>
            </a:r>
            <a:r>
              <a:rPr sz="2000" dirty="0">
                <a:latin typeface="Corbel"/>
                <a:cs typeface="Corbel"/>
              </a:rPr>
              <a:t>last</a:t>
            </a:r>
            <a:r>
              <a:rPr sz="2000" spc="-20" dirty="0">
                <a:latin typeface="Corbel"/>
                <a:cs typeface="Corbel"/>
              </a:rPr>
              <a:t> </a:t>
            </a:r>
            <a:r>
              <a:rPr sz="2000" dirty="0">
                <a:latin typeface="Corbel"/>
                <a:cs typeface="Corbel"/>
              </a:rPr>
              <a:t>criminal</a:t>
            </a:r>
            <a:r>
              <a:rPr sz="2000" spc="-10" dirty="0">
                <a:latin typeface="Corbel"/>
                <a:cs typeface="Corbel"/>
              </a:rPr>
              <a:t> violation;</a:t>
            </a:r>
            <a:endParaRPr sz="2000">
              <a:latin typeface="Corbel"/>
              <a:cs typeface="Corbel"/>
            </a:endParaRPr>
          </a:p>
          <a:p>
            <a:pPr marL="756285" marR="644525" lvl="1" indent="-287020">
              <a:lnSpc>
                <a:spcPts val="2160"/>
              </a:lnSpc>
              <a:spcBef>
                <a:spcPts val="1110"/>
              </a:spcBef>
              <a:buClr>
                <a:srgbClr val="1286C3"/>
              </a:buClr>
              <a:buSzPct val="145000"/>
              <a:buFont typeface="Arial"/>
              <a:buChar char="•"/>
              <a:tabLst>
                <a:tab pos="756285" algn="l"/>
                <a:tab pos="756920" algn="l"/>
              </a:tabLst>
            </a:pPr>
            <a:r>
              <a:rPr sz="2000" dirty="0">
                <a:latin typeface="Corbel"/>
                <a:cs typeface="Corbel"/>
              </a:rPr>
              <a:t>Documentary</a:t>
            </a:r>
            <a:r>
              <a:rPr sz="2000" spc="-35" dirty="0">
                <a:latin typeface="Corbel"/>
                <a:cs typeface="Corbel"/>
              </a:rPr>
              <a:t> </a:t>
            </a:r>
            <a:r>
              <a:rPr sz="2000" dirty="0">
                <a:latin typeface="Corbel"/>
                <a:cs typeface="Corbel"/>
              </a:rPr>
              <a:t>evidence,</a:t>
            </a:r>
            <a:r>
              <a:rPr sz="2000" spc="-25" dirty="0">
                <a:latin typeface="Corbel"/>
                <a:cs typeface="Corbel"/>
              </a:rPr>
              <a:t> </a:t>
            </a:r>
            <a:r>
              <a:rPr sz="2000" dirty="0">
                <a:latin typeface="Corbel"/>
                <a:cs typeface="Corbel"/>
              </a:rPr>
              <a:t>e.g.,</a:t>
            </a:r>
            <a:r>
              <a:rPr sz="2000" spc="-40" dirty="0">
                <a:latin typeface="Corbel"/>
                <a:cs typeface="Corbel"/>
              </a:rPr>
              <a:t> </a:t>
            </a:r>
            <a:r>
              <a:rPr sz="2000" dirty="0">
                <a:latin typeface="Corbel"/>
                <a:cs typeface="Corbel"/>
              </a:rPr>
              <a:t>certificate</a:t>
            </a:r>
            <a:r>
              <a:rPr sz="2000" spc="-20" dirty="0">
                <a:latin typeface="Corbel"/>
                <a:cs typeface="Corbel"/>
              </a:rPr>
              <a:t> </a:t>
            </a:r>
            <a:r>
              <a:rPr sz="2000" dirty="0">
                <a:latin typeface="Corbel"/>
                <a:cs typeface="Corbel"/>
              </a:rPr>
              <a:t>of</a:t>
            </a:r>
            <a:r>
              <a:rPr sz="2000" spc="-35" dirty="0">
                <a:latin typeface="Corbel"/>
                <a:cs typeface="Corbel"/>
              </a:rPr>
              <a:t> </a:t>
            </a:r>
            <a:r>
              <a:rPr sz="2000" dirty="0">
                <a:latin typeface="Corbel"/>
                <a:cs typeface="Corbel"/>
              </a:rPr>
              <a:t>completion</a:t>
            </a:r>
            <a:r>
              <a:rPr sz="2000" spc="-50" dirty="0">
                <a:latin typeface="Corbel"/>
                <a:cs typeface="Corbel"/>
              </a:rPr>
              <a:t> </a:t>
            </a:r>
            <a:r>
              <a:rPr sz="2000" dirty="0">
                <a:latin typeface="Corbel"/>
                <a:cs typeface="Corbel"/>
              </a:rPr>
              <a:t>for</a:t>
            </a:r>
            <a:r>
              <a:rPr sz="2000" spc="-20" dirty="0">
                <a:latin typeface="Corbel"/>
                <a:cs typeface="Corbel"/>
              </a:rPr>
              <a:t> </a:t>
            </a:r>
            <a:r>
              <a:rPr sz="2000" dirty="0">
                <a:latin typeface="Corbel"/>
                <a:cs typeface="Corbel"/>
              </a:rPr>
              <a:t>a</a:t>
            </a:r>
            <a:r>
              <a:rPr sz="2000" spc="-40" dirty="0">
                <a:latin typeface="Corbel"/>
                <a:cs typeface="Corbel"/>
              </a:rPr>
              <a:t> </a:t>
            </a:r>
            <a:r>
              <a:rPr sz="2000" dirty="0">
                <a:latin typeface="Corbel"/>
                <a:cs typeface="Corbel"/>
              </a:rPr>
              <a:t>treatment</a:t>
            </a:r>
            <a:r>
              <a:rPr sz="2000" spc="-10" dirty="0">
                <a:latin typeface="Corbel"/>
                <a:cs typeface="Corbel"/>
              </a:rPr>
              <a:t> program, </a:t>
            </a:r>
            <a:r>
              <a:rPr sz="2000" dirty="0">
                <a:latin typeface="Corbel"/>
                <a:cs typeface="Corbel"/>
              </a:rPr>
              <a:t>employer</a:t>
            </a:r>
            <a:r>
              <a:rPr sz="2000" spc="-15" dirty="0">
                <a:latin typeface="Corbel"/>
                <a:cs typeface="Corbel"/>
              </a:rPr>
              <a:t> </a:t>
            </a:r>
            <a:r>
              <a:rPr sz="2000" dirty="0">
                <a:latin typeface="Corbel"/>
                <a:cs typeface="Corbel"/>
              </a:rPr>
              <a:t>recommendations,</a:t>
            </a:r>
            <a:r>
              <a:rPr sz="2000" spc="-30" dirty="0">
                <a:latin typeface="Corbel"/>
                <a:cs typeface="Corbel"/>
              </a:rPr>
              <a:t> </a:t>
            </a:r>
            <a:r>
              <a:rPr sz="2000" spc="-20" dirty="0">
                <a:latin typeface="Corbel"/>
                <a:cs typeface="Corbel"/>
              </a:rPr>
              <a:t>etc.</a:t>
            </a:r>
            <a:endParaRPr sz="2000">
              <a:latin typeface="Corbel"/>
              <a:cs typeface="Corbel"/>
            </a:endParaRPr>
          </a:p>
          <a:p>
            <a:pPr marL="299085" marR="334645" indent="-287020">
              <a:lnSpc>
                <a:spcPct val="100000"/>
              </a:lnSpc>
              <a:spcBef>
                <a:spcPts val="1090"/>
              </a:spcBef>
              <a:buClr>
                <a:srgbClr val="1286C3"/>
              </a:buClr>
              <a:buSzPct val="145454"/>
              <a:buFont typeface="Arial"/>
              <a:buChar char="•"/>
              <a:tabLst>
                <a:tab pos="299720" algn="l"/>
              </a:tabLst>
            </a:pPr>
            <a:r>
              <a:rPr sz="2200" dirty="0">
                <a:latin typeface="Corbel"/>
                <a:cs typeface="Corbel"/>
              </a:rPr>
              <a:t>If</a:t>
            </a:r>
            <a:r>
              <a:rPr sz="2200" spc="-60" dirty="0">
                <a:latin typeface="Corbel"/>
                <a:cs typeface="Corbel"/>
              </a:rPr>
              <a:t> </a:t>
            </a:r>
            <a:r>
              <a:rPr sz="2200" spc="-10" dirty="0">
                <a:latin typeface="Corbel"/>
                <a:cs typeface="Corbel"/>
              </a:rPr>
              <a:t>there’s</a:t>
            </a:r>
            <a:r>
              <a:rPr sz="2200" spc="-45" dirty="0">
                <a:latin typeface="Corbel"/>
                <a:cs typeface="Corbel"/>
              </a:rPr>
              <a:t> </a:t>
            </a:r>
            <a:r>
              <a:rPr sz="2200" dirty="0">
                <a:latin typeface="Corbel"/>
                <a:cs typeface="Corbel"/>
              </a:rPr>
              <a:t>no</a:t>
            </a:r>
            <a:r>
              <a:rPr sz="2200" spc="-50" dirty="0">
                <a:latin typeface="Corbel"/>
                <a:cs typeface="Corbel"/>
              </a:rPr>
              <a:t> </a:t>
            </a:r>
            <a:r>
              <a:rPr sz="2200" dirty="0">
                <a:latin typeface="Corbel"/>
                <a:cs typeface="Corbel"/>
              </a:rPr>
              <a:t>pending</a:t>
            </a:r>
            <a:r>
              <a:rPr sz="2200" spc="-60" dirty="0">
                <a:latin typeface="Corbel"/>
                <a:cs typeface="Corbel"/>
              </a:rPr>
              <a:t> </a:t>
            </a:r>
            <a:r>
              <a:rPr sz="2200" dirty="0">
                <a:latin typeface="Corbel"/>
                <a:cs typeface="Corbel"/>
              </a:rPr>
              <a:t>charges,</a:t>
            </a:r>
            <a:r>
              <a:rPr sz="2200" spc="-55" dirty="0">
                <a:latin typeface="Corbel"/>
                <a:cs typeface="Corbel"/>
              </a:rPr>
              <a:t> </a:t>
            </a:r>
            <a:r>
              <a:rPr sz="2200" dirty="0">
                <a:latin typeface="Corbel"/>
                <a:cs typeface="Corbel"/>
              </a:rPr>
              <a:t>the</a:t>
            </a:r>
            <a:r>
              <a:rPr sz="2200" spc="-45" dirty="0">
                <a:latin typeface="Corbel"/>
                <a:cs typeface="Corbel"/>
              </a:rPr>
              <a:t> </a:t>
            </a:r>
            <a:r>
              <a:rPr sz="2200" dirty="0">
                <a:latin typeface="Corbel"/>
                <a:cs typeface="Corbel"/>
              </a:rPr>
              <a:t>applicant</a:t>
            </a:r>
            <a:r>
              <a:rPr sz="2200" spc="-60" dirty="0">
                <a:latin typeface="Corbel"/>
                <a:cs typeface="Corbel"/>
              </a:rPr>
              <a:t> </a:t>
            </a:r>
            <a:r>
              <a:rPr sz="2200" dirty="0">
                <a:latin typeface="Corbel"/>
                <a:cs typeface="Corbel"/>
              </a:rPr>
              <a:t>must</a:t>
            </a:r>
            <a:r>
              <a:rPr sz="2200" spc="-55" dirty="0">
                <a:latin typeface="Corbel"/>
                <a:cs typeface="Corbel"/>
              </a:rPr>
              <a:t> </a:t>
            </a:r>
            <a:r>
              <a:rPr sz="2200" dirty="0">
                <a:latin typeface="Corbel"/>
                <a:cs typeface="Corbel"/>
              </a:rPr>
              <a:t>write</a:t>
            </a:r>
            <a:r>
              <a:rPr sz="2200" spc="-50" dirty="0">
                <a:latin typeface="Corbel"/>
                <a:cs typeface="Corbel"/>
              </a:rPr>
              <a:t> </a:t>
            </a:r>
            <a:r>
              <a:rPr sz="2200" dirty="0">
                <a:latin typeface="Corbel"/>
                <a:cs typeface="Corbel"/>
              </a:rPr>
              <a:t>a</a:t>
            </a:r>
            <a:r>
              <a:rPr sz="2200" spc="-60" dirty="0">
                <a:latin typeface="Corbel"/>
                <a:cs typeface="Corbel"/>
              </a:rPr>
              <a:t> </a:t>
            </a:r>
            <a:r>
              <a:rPr sz="2200" dirty="0">
                <a:latin typeface="Corbel"/>
                <a:cs typeface="Corbel"/>
              </a:rPr>
              <a:t>letter</a:t>
            </a:r>
            <a:r>
              <a:rPr sz="2200" spc="-50" dirty="0">
                <a:latin typeface="Corbel"/>
                <a:cs typeface="Corbel"/>
              </a:rPr>
              <a:t> </a:t>
            </a:r>
            <a:r>
              <a:rPr sz="2200" dirty="0">
                <a:latin typeface="Corbel"/>
                <a:cs typeface="Corbel"/>
              </a:rPr>
              <a:t>regarding</a:t>
            </a:r>
            <a:r>
              <a:rPr sz="2200" spc="-50" dirty="0">
                <a:latin typeface="Corbel"/>
                <a:cs typeface="Corbel"/>
              </a:rPr>
              <a:t> </a:t>
            </a:r>
            <a:r>
              <a:rPr sz="2200" spc="-25" dirty="0">
                <a:latin typeface="Corbel"/>
                <a:cs typeface="Corbel"/>
              </a:rPr>
              <a:t>the </a:t>
            </a:r>
            <a:r>
              <a:rPr sz="2200" spc="-10" dirty="0">
                <a:latin typeface="Corbel"/>
                <a:cs typeface="Corbel"/>
              </a:rPr>
              <a:t>circumstances</a:t>
            </a:r>
            <a:r>
              <a:rPr sz="2200" spc="-40" dirty="0">
                <a:latin typeface="Corbel"/>
                <a:cs typeface="Corbel"/>
              </a:rPr>
              <a:t> </a:t>
            </a:r>
            <a:r>
              <a:rPr sz="2200" spc="-10" dirty="0">
                <a:latin typeface="Corbel"/>
                <a:cs typeface="Corbel"/>
              </a:rPr>
              <a:t>surrounding</a:t>
            </a:r>
            <a:r>
              <a:rPr sz="2200" spc="-50" dirty="0">
                <a:latin typeface="Corbel"/>
                <a:cs typeface="Corbel"/>
              </a:rPr>
              <a:t> </a:t>
            </a:r>
            <a:r>
              <a:rPr sz="2200" dirty="0">
                <a:latin typeface="Corbel"/>
                <a:cs typeface="Corbel"/>
              </a:rPr>
              <a:t>the</a:t>
            </a:r>
            <a:r>
              <a:rPr sz="2200" spc="-50" dirty="0">
                <a:latin typeface="Corbel"/>
                <a:cs typeface="Corbel"/>
              </a:rPr>
              <a:t> </a:t>
            </a:r>
            <a:r>
              <a:rPr sz="2200" dirty="0">
                <a:latin typeface="Corbel"/>
                <a:cs typeface="Corbel"/>
              </a:rPr>
              <a:t>charge,</a:t>
            </a:r>
            <a:r>
              <a:rPr sz="2200" spc="-45" dirty="0">
                <a:latin typeface="Corbel"/>
                <a:cs typeface="Corbel"/>
              </a:rPr>
              <a:t> </a:t>
            </a:r>
            <a:r>
              <a:rPr sz="2200" dirty="0">
                <a:latin typeface="Corbel"/>
                <a:cs typeface="Corbel"/>
              </a:rPr>
              <a:t>and</a:t>
            </a:r>
            <a:r>
              <a:rPr sz="2200" spc="-55" dirty="0">
                <a:latin typeface="Corbel"/>
                <a:cs typeface="Corbel"/>
              </a:rPr>
              <a:t> </a:t>
            </a:r>
            <a:r>
              <a:rPr sz="2200" dirty="0">
                <a:latin typeface="Corbel"/>
                <a:cs typeface="Corbel"/>
              </a:rPr>
              <a:t>why</a:t>
            </a:r>
            <a:r>
              <a:rPr sz="2200" spc="-50" dirty="0">
                <a:latin typeface="Corbel"/>
                <a:cs typeface="Corbel"/>
              </a:rPr>
              <a:t> </a:t>
            </a:r>
            <a:r>
              <a:rPr sz="2200" dirty="0">
                <a:latin typeface="Corbel"/>
                <a:cs typeface="Corbel"/>
              </a:rPr>
              <a:t>they</a:t>
            </a:r>
            <a:r>
              <a:rPr sz="2200" spc="-35" dirty="0">
                <a:latin typeface="Corbel"/>
                <a:cs typeface="Corbel"/>
              </a:rPr>
              <a:t> </a:t>
            </a:r>
            <a:r>
              <a:rPr sz="2200" dirty="0">
                <a:latin typeface="Corbel"/>
                <a:cs typeface="Corbel"/>
              </a:rPr>
              <a:t>would</a:t>
            </a:r>
            <a:r>
              <a:rPr sz="2200" spc="-50" dirty="0">
                <a:latin typeface="Corbel"/>
                <a:cs typeface="Corbel"/>
              </a:rPr>
              <a:t> </a:t>
            </a:r>
            <a:r>
              <a:rPr sz="2200" dirty="0">
                <a:latin typeface="Corbel"/>
                <a:cs typeface="Corbel"/>
              </a:rPr>
              <a:t>like</a:t>
            </a:r>
            <a:r>
              <a:rPr sz="2200" spc="-30" dirty="0">
                <a:latin typeface="Corbel"/>
                <a:cs typeface="Corbel"/>
              </a:rPr>
              <a:t> </a:t>
            </a:r>
            <a:r>
              <a:rPr sz="2200" dirty="0">
                <a:latin typeface="Corbel"/>
                <a:cs typeface="Corbel"/>
              </a:rPr>
              <a:t>to</a:t>
            </a:r>
            <a:r>
              <a:rPr sz="2200" spc="-50" dirty="0">
                <a:latin typeface="Corbel"/>
                <a:cs typeface="Corbel"/>
              </a:rPr>
              <a:t> </a:t>
            </a:r>
            <a:r>
              <a:rPr sz="2200" dirty="0">
                <a:latin typeface="Corbel"/>
                <a:cs typeface="Corbel"/>
              </a:rPr>
              <a:t>be</a:t>
            </a:r>
            <a:r>
              <a:rPr sz="2200" spc="-45" dirty="0">
                <a:latin typeface="Corbel"/>
                <a:cs typeface="Corbel"/>
              </a:rPr>
              <a:t> </a:t>
            </a:r>
            <a:r>
              <a:rPr sz="2200" dirty="0">
                <a:latin typeface="Corbel"/>
                <a:cs typeface="Corbel"/>
              </a:rPr>
              <a:t>granted</a:t>
            </a:r>
            <a:r>
              <a:rPr sz="2200" spc="-55" dirty="0">
                <a:latin typeface="Corbel"/>
                <a:cs typeface="Corbel"/>
              </a:rPr>
              <a:t> </a:t>
            </a:r>
            <a:r>
              <a:rPr sz="2200" spc="-50" dirty="0">
                <a:latin typeface="Corbel"/>
                <a:cs typeface="Corbel"/>
              </a:rPr>
              <a:t>a </a:t>
            </a:r>
            <a:r>
              <a:rPr sz="2200" spc="-20" dirty="0">
                <a:latin typeface="Corbel"/>
                <a:cs typeface="Corbel"/>
              </a:rPr>
              <a:t>waiver,</a:t>
            </a:r>
            <a:r>
              <a:rPr sz="2200" spc="-50" dirty="0">
                <a:latin typeface="Corbel"/>
                <a:cs typeface="Corbel"/>
              </a:rPr>
              <a:t> </a:t>
            </a:r>
            <a:r>
              <a:rPr sz="2200" dirty="0">
                <a:latin typeface="Corbel"/>
                <a:cs typeface="Corbel"/>
              </a:rPr>
              <a:t>and</a:t>
            </a:r>
            <a:r>
              <a:rPr sz="2200" spc="-60" dirty="0">
                <a:latin typeface="Corbel"/>
                <a:cs typeface="Corbel"/>
              </a:rPr>
              <a:t> </a:t>
            </a:r>
            <a:r>
              <a:rPr sz="2200" dirty="0">
                <a:latin typeface="Corbel"/>
                <a:cs typeface="Corbel"/>
              </a:rPr>
              <a:t>submit</a:t>
            </a:r>
            <a:r>
              <a:rPr sz="2200" spc="-45" dirty="0">
                <a:latin typeface="Corbel"/>
                <a:cs typeface="Corbel"/>
              </a:rPr>
              <a:t> </a:t>
            </a:r>
            <a:r>
              <a:rPr sz="2200" dirty="0">
                <a:latin typeface="Corbel"/>
                <a:cs typeface="Corbel"/>
              </a:rPr>
              <a:t>it</a:t>
            </a:r>
            <a:r>
              <a:rPr sz="2200" spc="-60" dirty="0">
                <a:latin typeface="Corbel"/>
                <a:cs typeface="Corbel"/>
              </a:rPr>
              <a:t> </a:t>
            </a:r>
            <a:r>
              <a:rPr sz="2200" dirty="0">
                <a:latin typeface="Corbel"/>
                <a:cs typeface="Corbel"/>
              </a:rPr>
              <a:t>to</a:t>
            </a:r>
            <a:r>
              <a:rPr sz="2200" spc="-50" dirty="0">
                <a:latin typeface="Corbel"/>
                <a:cs typeface="Corbel"/>
              </a:rPr>
              <a:t> </a:t>
            </a:r>
            <a:r>
              <a:rPr sz="2200" dirty="0">
                <a:latin typeface="Corbel"/>
                <a:cs typeface="Corbel"/>
              </a:rPr>
              <a:t>DHS</a:t>
            </a:r>
            <a:r>
              <a:rPr sz="2200" spc="-50" dirty="0">
                <a:latin typeface="Corbel"/>
                <a:cs typeface="Corbel"/>
              </a:rPr>
              <a:t> </a:t>
            </a:r>
            <a:r>
              <a:rPr sz="2200" dirty="0">
                <a:latin typeface="Corbel"/>
                <a:cs typeface="Corbel"/>
              </a:rPr>
              <a:t>along</a:t>
            </a:r>
            <a:r>
              <a:rPr sz="2200" spc="-60" dirty="0">
                <a:latin typeface="Corbel"/>
                <a:cs typeface="Corbel"/>
              </a:rPr>
              <a:t> </a:t>
            </a:r>
            <a:r>
              <a:rPr sz="2200" dirty="0">
                <a:latin typeface="Corbel"/>
                <a:cs typeface="Corbel"/>
              </a:rPr>
              <a:t>with</a:t>
            </a:r>
            <a:r>
              <a:rPr sz="2200" spc="-40" dirty="0">
                <a:latin typeface="Corbel"/>
                <a:cs typeface="Corbel"/>
              </a:rPr>
              <a:t> </a:t>
            </a:r>
            <a:r>
              <a:rPr sz="2200" dirty="0">
                <a:latin typeface="Corbel"/>
                <a:cs typeface="Corbel"/>
              </a:rPr>
              <a:t>proof</a:t>
            </a:r>
            <a:r>
              <a:rPr sz="2200" spc="-45" dirty="0">
                <a:latin typeface="Corbel"/>
                <a:cs typeface="Corbel"/>
              </a:rPr>
              <a:t> </a:t>
            </a:r>
            <a:r>
              <a:rPr sz="2200" dirty="0">
                <a:latin typeface="Corbel"/>
                <a:cs typeface="Corbel"/>
              </a:rPr>
              <a:t>extenuating</a:t>
            </a:r>
            <a:r>
              <a:rPr sz="2200" spc="-55" dirty="0">
                <a:latin typeface="Corbel"/>
                <a:cs typeface="Corbel"/>
              </a:rPr>
              <a:t> </a:t>
            </a:r>
            <a:r>
              <a:rPr sz="2200" spc="-10" dirty="0">
                <a:latin typeface="Corbel"/>
                <a:cs typeface="Corbel"/>
              </a:rPr>
              <a:t>circumstances.</a:t>
            </a:r>
            <a:endParaRPr sz="2200">
              <a:latin typeface="Corbel"/>
              <a:cs typeface="Corbel"/>
            </a:endParaRPr>
          </a:p>
          <a:p>
            <a:pPr marL="299085" marR="5080" indent="-287020">
              <a:lnSpc>
                <a:spcPct val="100000"/>
              </a:lnSpc>
              <a:spcBef>
                <a:spcPts val="1130"/>
              </a:spcBef>
              <a:buClr>
                <a:srgbClr val="1286C3"/>
              </a:buClr>
              <a:buSzPct val="145454"/>
              <a:buFont typeface="Arial"/>
              <a:buChar char="•"/>
              <a:tabLst>
                <a:tab pos="299720" algn="l"/>
              </a:tabLst>
            </a:pPr>
            <a:r>
              <a:rPr sz="2200" spc="-50" dirty="0">
                <a:latin typeface="Corbel"/>
                <a:cs typeface="Corbel"/>
              </a:rPr>
              <a:t>To</a:t>
            </a:r>
            <a:r>
              <a:rPr sz="2200" spc="-65" dirty="0">
                <a:latin typeface="Corbel"/>
                <a:cs typeface="Corbel"/>
              </a:rPr>
              <a:t> </a:t>
            </a:r>
            <a:r>
              <a:rPr sz="2200" dirty="0">
                <a:latin typeface="Corbel"/>
                <a:cs typeface="Corbel"/>
              </a:rPr>
              <a:t>assist</a:t>
            </a:r>
            <a:r>
              <a:rPr sz="2200" spc="-90" dirty="0">
                <a:latin typeface="Corbel"/>
                <a:cs typeface="Corbel"/>
              </a:rPr>
              <a:t> </a:t>
            </a:r>
            <a:r>
              <a:rPr sz="2200" dirty="0">
                <a:latin typeface="Corbel"/>
                <a:cs typeface="Corbel"/>
              </a:rPr>
              <a:t>DHS</a:t>
            </a:r>
            <a:r>
              <a:rPr sz="2200" spc="-45" dirty="0">
                <a:latin typeface="Corbel"/>
                <a:cs typeface="Corbel"/>
              </a:rPr>
              <a:t> </a:t>
            </a:r>
            <a:r>
              <a:rPr sz="2200" dirty="0">
                <a:latin typeface="Corbel"/>
                <a:cs typeface="Corbel"/>
              </a:rPr>
              <a:t>in</a:t>
            </a:r>
            <a:r>
              <a:rPr sz="2200" spc="-35" dirty="0">
                <a:latin typeface="Corbel"/>
                <a:cs typeface="Corbel"/>
              </a:rPr>
              <a:t> </a:t>
            </a:r>
            <a:r>
              <a:rPr sz="2200" dirty="0">
                <a:latin typeface="Corbel"/>
                <a:cs typeface="Corbel"/>
              </a:rPr>
              <a:t>the</a:t>
            </a:r>
            <a:r>
              <a:rPr sz="2200" spc="-35" dirty="0">
                <a:latin typeface="Corbel"/>
                <a:cs typeface="Corbel"/>
              </a:rPr>
              <a:t> </a:t>
            </a:r>
            <a:r>
              <a:rPr sz="2200" dirty="0">
                <a:latin typeface="Corbel"/>
                <a:cs typeface="Corbel"/>
              </a:rPr>
              <a:t>waiver</a:t>
            </a:r>
            <a:r>
              <a:rPr sz="2200" spc="-40" dirty="0">
                <a:latin typeface="Corbel"/>
                <a:cs typeface="Corbel"/>
              </a:rPr>
              <a:t> </a:t>
            </a:r>
            <a:r>
              <a:rPr sz="2200" dirty="0">
                <a:latin typeface="Corbel"/>
                <a:cs typeface="Corbel"/>
              </a:rPr>
              <a:t>decision,</a:t>
            </a:r>
            <a:r>
              <a:rPr sz="2200" spc="-20" dirty="0">
                <a:latin typeface="Corbel"/>
                <a:cs typeface="Corbel"/>
              </a:rPr>
              <a:t> </a:t>
            </a:r>
            <a:r>
              <a:rPr sz="2200" dirty="0">
                <a:latin typeface="Corbel"/>
                <a:cs typeface="Corbel"/>
              </a:rPr>
              <a:t>there</a:t>
            </a:r>
            <a:r>
              <a:rPr sz="2200" spc="-35" dirty="0">
                <a:latin typeface="Corbel"/>
                <a:cs typeface="Corbel"/>
              </a:rPr>
              <a:t> </a:t>
            </a:r>
            <a:r>
              <a:rPr sz="2200" dirty="0">
                <a:latin typeface="Corbel"/>
                <a:cs typeface="Corbel"/>
              </a:rPr>
              <a:t>is</a:t>
            </a:r>
            <a:r>
              <a:rPr sz="2200" spc="-30" dirty="0">
                <a:latin typeface="Corbel"/>
                <a:cs typeface="Corbel"/>
              </a:rPr>
              <a:t> </a:t>
            </a:r>
            <a:r>
              <a:rPr sz="2200" spc="-20" dirty="0">
                <a:latin typeface="Corbel"/>
                <a:cs typeface="Corbel"/>
              </a:rPr>
              <a:t>a</a:t>
            </a:r>
            <a:r>
              <a:rPr sz="2200" spc="-125" dirty="0">
                <a:latin typeface="Corbel"/>
                <a:cs typeface="Corbel"/>
              </a:rPr>
              <a:t> </a:t>
            </a:r>
            <a:r>
              <a:rPr sz="2200" spc="-20" dirty="0">
                <a:latin typeface="Corbel"/>
                <a:cs typeface="Corbel"/>
              </a:rPr>
              <a:t>Waiver</a:t>
            </a:r>
            <a:r>
              <a:rPr sz="2200" spc="-100" dirty="0">
                <a:latin typeface="Corbel"/>
                <a:cs typeface="Corbel"/>
              </a:rPr>
              <a:t> </a:t>
            </a:r>
            <a:r>
              <a:rPr sz="2200" spc="-20" dirty="0">
                <a:latin typeface="Corbel"/>
                <a:cs typeface="Corbel"/>
              </a:rPr>
              <a:t>Advisory</a:t>
            </a:r>
            <a:r>
              <a:rPr sz="2200" spc="-90" dirty="0">
                <a:latin typeface="Corbel"/>
                <a:cs typeface="Corbel"/>
              </a:rPr>
              <a:t> </a:t>
            </a:r>
            <a:r>
              <a:rPr sz="2200" dirty="0">
                <a:latin typeface="Corbel"/>
                <a:cs typeface="Corbel"/>
              </a:rPr>
              <a:t>Committee,</a:t>
            </a:r>
            <a:r>
              <a:rPr sz="2200" spc="10" dirty="0">
                <a:latin typeface="Corbel"/>
                <a:cs typeface="Corbel"/>
              </a:rPr>
              <a:t> </a:t>
            </a:r>
            <a:r>
              <a:rPr sz="2200" spc="-10" dirty="0">
                <a:latin typeface="Corbel"/>
                <a:cs typeface="Corbel"/>
              </a:rPr>
              <a:t>whose </a:t>
            </a:r>
            <a:r>
              <a:rPr sz="2200" dirty="0">
                <a:latin typeface="Corbel"/>
                <a:cs typeface="Corbel"/>
              </a:rPr>
              <a:t>membership</a:t>
            </a:r>
            <a:r>
              <a:rPr sz="2200" spc="-60" dirty="0">
                <a:latin typeface="Corbel"/>
                <a:cs typeface="Corbel"/>
              </a:rPr>
              <a:t> </a:t>
            </a:r>
            <a:r>
              <a:rPr sz="2200" dirty="0">
                <a:latin typeface="Corbel"/>
                <a:cs typeface="Corbel"/>
              </a:rPr>
              <a:t>includes</a:t>
            </a:r>
            <a:r>
              <a:rPr sz="2200" spc="-80" dirty="0">
                <a:latin typeface="Corbel"/>
                <a:cs typeface="Corbel"/>
              </a:rPr>
              <a:t> </a:t>
            </a:r>
            <a:r>
              <a:rPr sz="2200" dirty="0">
                <a:latin typeface="Corbel"/>
                <a:cs typeface="Corbel"/>
              </a:rPr>
              <a:t>law</a:t>
            </a:r>
            <a:r>
              <a:rPr sz="2200" spc="-90" dirty="0">
                <a:latin typeface="Corbel"/>
                <a:cs typeface="Corbel"/>
              </a:rPr>
              <a:t> </a:t>
            </a:r>
            <a:r>
              <a:rPr sz="2200" dirty="0">
                <a:latin typeface="Corbel"/>
                <a:cs typeface="Corbel"/>
              </a:rPr>
              <a:t>enforcement</a:t>
            </a:r>
            <a:r>
              <a:rPr sz="2200" spc="-60" dirty="0">
                <a:latin typeface="Corbel"/>
                <a:cs typeface="Corbel"/>
              </a:rPr>
              <a:t> </a:t>
            </a:r>
            <a:r>
              <a:rPr sz="2200" dirty="0">
                <a:latin typeface="Corbel"/>
                <a:cs typeface="Corbel"/>
              </a:rPr>
              <a:t>personnel,</a:t>
            </a:r>
            <a:r>
              <a:rPr sz="2200" spc="-75" dirty="0">
                <a:latin typeface="Corbel"/>
                <a:cs typeface="Corbel"/>
              </a:rPr>
              <a:t> </a:t>
            </a:r>
            <a:r>
              <a:rPr sz="2200" dirty="0">
                <a:latin typeface="Corbel"/>
                <a:cs typeface="Corbel"/>
              </a:rPr>
              <a:t>persons</a:t>
            </a:r>
            <a:r>
              <a:rPr sz="2200" spc="-90" dirty="0">
                <a:latin typeface="Corbel"/>
                <a:cs typeface="Corbel"/>
              </a:rPr>
              <a:t> </a:t>
            </a:r>
            <a:r>
              <a:rPr sz="2200" dirty="0">
                <a:latin typeface="Corbel"/>
                <a:cs typeface="Corbel"/>
              </a:rPr>
              <a:t>experienced</a:t>
            </a:r>
            <a:r>
              <a:rPr sz="2200" spc="-40" dirty="0">
                <a:latin typeface="Corbel"/>
                <a:cs typeface="Corbel"/>
              </a:rPr>
              <a:t> </a:t>
            </a:r>
            <a:r>
              <a:rPr sz="2200" dirty="0">
                <a:latin typeface="Corbel"/>
                <a:cs typeface="Corbel"/>
              </a:rPr>
              <a:t>in</a:t>
            </a:r>
            <a:r>
              <a:rPr sz="2200" spc="-90" dirty="0">
                <a:latin typeface="Corbel"/>
                <a:cs typeface="Corbel"/>
              </a:rPr>
              <a:t> </a:t>
            </a:r>
            <a:r>
              <a:rPr sz="2200" spc="-10" dirty="0">
                <a:latin typeface="Corbel"/>
                <a:cs typeface="Corbel"/>
              </a:rPr>
              <a:t>child </a:t>
            </a:r>
            <a:r>
              <a:rPr sz="2200" dirty="0">
                <a:latin typeface="Corbel"/>
                <a:cs typeface="Corbel"/>
              </a:rPr>
              <a:t>protective</a:t>
            </a:r>
            <a:r>
              <a:rPr sz="2200" spc="-75" dirty="0">
                <a:latin typeface="Corbel"/>
                <a:cs typeface="Corbel"/>
              </a:rPr>
              <a:t> </a:t>
            </a:r>
            <a:r>
              <a:rPr sz="2200" dirty="0">
                <a:latin typeface="Corbel"/>
                <a:cs typeface="Corbel"/>
              </a:rPr>
              <a:t>services,</a:t>
            </a:r>
            <a:r>
              <a:rPr sz="2200" spc="-60" dirty="0">
                <a:latin typeface="Corbel"/>
                <a:cs typeface="Corbel"/>
              </a:rPr>
              <a:t> </a:t>
            </a:r>
            <a:r>
              <a:rPr sz="2200" dirty="0">
                <a:latin typeface="Corbel"/>
                <a:cs typeface="Corbel"/>
              </a:rPr>
              <a:t>persons</a:t>
            </a:r>
            <a:r>
              <a:rPr sz="2200" spc="-75" dirty="0">
                <a:latin typeface="Corbel"/>
                <a:cs typeface="Corbel"/>
              </a:rPr>
              <a:t> </a:t>
            </a:r>
            <a:r>
              <a:rPr sz="2200" dirty="0">
                <a:latin typeface="Corbel"/>
                <a:cs typeface="Corbel"/>
              </a:rPr>
              <a:t>experienced</a:t>
            </a:r>
            <a:r>
              <a:rPr sz="2200" spc="-40" dirty="0">
                <a:latin typeface="Corbel"/>
                <a:cs typeface="Corbel"/>
              </a:rPr>
              <a:t> </a:t>
            </a:r>
            <a:r>
              <a:rPr sz="2200" dirty="0">
                <a:latin typeface="Corbel"/>
                <a:cs typeface="Corbel"/>
              </a:rPr>
              <a:t>in</a:t>
            </a:r>
            <a:r>
              <a:rPr sz="2200" spc="-60" dirty="0">
                <a:latin typeface="Corbel"/>
                <a:cs typeface="Corbel"/>
              </a:rPr>
              <a:t> </a:t>
            </a:r>
            <a:r>
              <a:rPr sz="2200" dirty="0">
                <a:latin typeface="Corbel"/>
                <a:cs typeface="Corbel"/>
              </a:rPr>
              <a:t>child</a:t>
            </a:r>
            <a:r>
              <a:rPr sz="2200" spc="-65" dirty="0">
                <a:latin typeface="Corbel"/>
                <a:cs typeface="Corbel"/>
              </a:rPr>
              <a:t> </a:t>
            </a:r>
            <a:r>
              <a:rPr sz="2200" spc="-10" dirty="0">
                <a:latin typeface="Corbel"/>
                <a:cs typeface="Corbel"/>
              </a:rPr>
              <a:t>development</a:t>
            </a:r>
            <a:r>
              <a:rPr sz="2200" spc="-60" dirty="0">
                <a:latin typeface="Corbel"/>
                <a:cs typeface="Corbel"/>
              </a:rPr>
              <a:t> </a:t>
            </a:r>
            <a:r>
              <a:rPr sz="2200" dirty="0">
                <a:latin typeface="Corbel"/>
                <a:cs typeface="Corbel"/>
              </a:rPr>
              <a:t>issues,</a:t>
            </a:r>
            <a:r>
              <a:rPr sz="2200" spc="-65" dirty="0">
                <a:latin typeface="Corbel"/>
                <a:cs typeface="Corbel"/>
              </a:rPr>
              <a:t> </a:t>
            </a:r>
            <a:r>
              <a:rPr sz="2200" dirty="0">
                <a:latin typeface="Corbel"/>
                <a:cs typeface="Corbel"/>
              </a:rPr>
              <a:t>child</a:t>
            </a:r>
            <a:r>
              <a:rPr sz="2200" spc="-60" dirty="0">
                <a:latin typeface="Corbel"/>
                <a:cs typeface="Corbel"/>
              </a:rPr>
              <a:t> </a:t>
            </a:r>
            <a:r>
              <a:rPr sz="2200" spc="-20" dirty="0">
                <a:latin typeface="Corbel"/>
                <a:cs typeface="Corbel"/>
              </a:rPr>
              <a:t>care </a:t>
            </a:r>
            <a:r>
              <a:rPr sz="2200" spc="-10" dirty="0">
                <a:latin typeface="Corbel"/>
                <a:cs typeface="Corbel"/>
              </a:rPr>
              <a:t>providers,</a:t>
            </a:r>
            <a:r>
              <a:rPr sz="2200" spc="-60" dirty="0">
                <a:latin typeface="Corbel"/>
                <a:cs typeface="Corbel"/>
              </a:rPr>
              <a:t> </a:t>
            </a:r>
            <a:r>
              <a:rPr sz="2200" dirty="0">
                <a:latin typeface="Corbel"/>
                <a:cs typeface="Corbel"/>
              </a:rPr>
              <a:t>and</a:t>
            </a:r>
            <a:r>
              <a:rPr sz="2200" spc="-75" dirty="0">
                <a:latin typeface="Corbel"/>
                <a:cs typeface="Corbel"/>
              </a:rPr>
              <a:t> </a:t>
            </a:r>
            <a:r>
              <a:rPr sz="2200" dirty="0">
                <a:latin typeface="Corbel"/>
                <a:cs typeface="Corbel"/>
              </a:rPr>
              <a:t>persons</a:t>
            </a:r>
            <a:r>
              <a:rPr sz="2200" spc="-70" dirty="0">
                <a:latin typeface="Corbel"/>
                <a:cs typeface="Corbel"/>
              </a:rPr>
              <a:t> </a:t>
            </a:r>
            <a:r>
              <a:rPr sz="2200" dirty="0">
                <a:latin typeface="Corbel"/>
                <a:cs typeface="Corbel"/>
              </a:rPr>
              <a:t>representing</a:t>
            </a:r>
            <a:r>
              <a:rPr sz="2200" spc="-40" dirty="0">
                <a:latin typeface="Corbel"/>
                <a:cs typeface="Corbel"/>
              </a:rPr>
              <a:t> </a:t>
            </a:r>
            <a:r>
              <a:rPr sz="2200" dirty="0">
                <a:latin typeface="Corbel"/>
                <a:cs typeface="Corbel"/>
              </a:rPr>
              <a:t>elder</a:t>
            </a:r>
            <a:r>
              <a:rPr sz="2200" spc="-50" dirty="0">
                <a:latin typeface="Corbel"/>
                <a:cs typeface="Corbel"/>
              </a:rPr>
              <a:t> </a:t>
            </a:r>
            <a:r>
              <a:rPr sz="2200" dirty="0">
                <a:latin typeface="Corbel"/>
                <a:cs typeface="Corbel"/>
              </a:rPr>
              <a:t>care</a:t>
            </a:r>
            <a:r>
              <a:rPr sz="2200" spc="-70" dirty="0">
                <a:latin typeface="Corbel"/>
                <a:cs typeface="Corbel"/>
              </a:rPr>
              <a:t> </a:t>
            </a:r>
            <a:r>
              <a:rPr sz="2200" spc="-10" dirty="0">
                <a:latin typeface="Corbel"/>
                <a:cs typeface="Corbel"/>
              </a:rPr>
              <a:t>issues.</a:t>
            </a:r>
            <a:endParaRPr sz="2200">
              <a:latin typeface="Corbel"/>
              <a:cs typeface="Corbe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33882" rIns="0" bIns="0" rtlCol="0">
            <a:spAutoFit/>
          </a:bodyPr>
          <a:lstStyle/>
          <a:p>
            <a:pPr marL="3516629">
              <a:lnSpc>
                <a:spcPct val="100000"/>
              </a:lnSpc>
              <a:spcBef>
                <a:spcPts val="95"/>
              </a:spcBef>
            </a:pPr>
            <a:r>
              <a:rPr dirty="0"/>
              <a:t>Waiver</a:t>
            </a:r>
            <a:r>
              <a:rPr spc="-125" dirty="0"/>
              <a:t> </a:t>
            </a:r>
            <a:r>
              <a:rPr spc="-10" dirty="0"/>
              <a:t>(cont)</a:t>
            </a:r>
          </a:p>
        </p:txBody>
      </p:sp>
      <p:sp>
        <p:nvSpPr>
          <p:cNvPr id="3" name="object 3"/>
          <p:cNvSpPr txBox="1"/>
          <p:nvPr/>
        </p:nvSpPr>
        <p:spPr>
          <a:xfrm>
            <a:off x="1563116" y="2745740"/>
            <a:ext cx="9369425" cy="2186940"/>
          </a:xfrm>
          <a:prstGeom prst="rect">
            <a:avLst/>
          </a:prstGeom>
        </p:spPr>
        <p:txBody>
          <a:bodyPr vert="horz" wrap="square" lIns="0" tIns="48895" rIns="0" bIns="0" rtlCol="0">
            <a:spAutoFit/>
          </a:bodyPr>
          <a:lstStyle/>
          <a:p>
            <a:pPr marL="299085" marR="5080" indent="-287020">
              <a:lnSpc>
                <a:spcPct val="90000"/>
              </a:lnSpc>
              <a:spcBef>
                <a:spcPts val="385"/>
              </a:spcBef>
              <a:buClr>
                <a:srgbClr val="1286C3"/>
              </a:buClr>
              <a:buSzPct val="143750"/>
              <a:buFont typeface="Arial"/>
              <a:buChar char="•"/>
              <a:tabLst>
                <a:tab pos="299720" algn="l"/>
              </a:tabLst>
            </a:pPr>
            <a:r>
              <a:rPr sz="2400" dirty="0">
                <a:latin typeface="Corbel"/>
                <a:cs typeface="Corbel"/>
              </a:rPr>
              <a:t>After</a:t>
            </a:r>
            <a:r>
              <a:rPr sz="2400" spc="-15" dirty="0">
                <a:latin typeface="Corbel"/>
                <a:cs typeface="Corbel"/>
              </a:rPr>
              <a:t> </a:t>
            </a:r>
            <a:r>
              <a:rPr sz="2400" dirty="0">
                <a:latin typeface="Corbel"/>
                <a:cs typeface="Corbel"/>
              </a:rPr>
              <a:t>the</a:t>
            </a:r>
            <a:r>
              <a:rPr sz="2400" spc="-15" dirty="0">
                <a:latin typeface="Corbel"/>
                <a:cs typeface="Corbel"/>
              </a:rPr>
              <a:t> </a:t>
            </a:r>
            <a:r>
              <a:rPr sz="2400" dirty="0">
                <a:latin typeface="Corbel"/>
                <a:cs typeface="Corbel"/>
              </a:rPr>
              <a:t>informal</a:t>
            </a:r>
            <a:r>
              <a:rPr sz="2400" spc="-15" dirty="0">
                <a:latin typeface="Corbel"/>
                <a:cs typeface="Corbel"/>
              </a:rPr>
              <a:t> </a:t>
            </a:r>
            <a:r>
              <a:rPr sz="2400" dirty="0">
                <a:latin typeface="Corbel"/>
                <a:cs typeface="Corbel"/>
              </a:rPr>
              <a:t>meeting,</a:t>
            </a:r>
            <a:r>
              <a:rPr sz="2400" spc="-5" dirty="0">
                <a:latin typeface="Corbel"/>
                <a:cs typeface="Corbel"/>
              </a:rPr>
              <a:t> </a:t>
            </a:r>
            <a:r>
              <a:rPr sz="2400" dirty="0">
                <a:latin typeface="Corbel"/>
                <a:cs typeface="Corbel"/>
              </a:rPr>
              <a:t>the</a:t>
            </a:r>
            <a:r>
              <a:rPr sz="2400" spc="-105" dirty="0">
                <a:latin typeface="Corbel"/>
                <a:cs typeface="Corbel"/>
              </a:rPr>
              <a:t> </a:t>
            </a:r>
            <a:r>
              <a:rPr sz="2400" spc="-10" dirty="0">
                <a:latin typeface="Corbel"/>
                <a:cs typeface="Corbel"/>
              </a:rPr>
              <a:t>Advisory</a:t>
            </a:r>
            <a:r>
              <a:rPr sz="2400" spc="-90" dirty="0">
                <a:latin typeface="Corbel"/>
                <a:cs typeface="Corbel"/>
              </a:rPr>
              <a:t> </a:t>
            </a:r>
            <a:r>
              <a:rPr sz="2400" dirty="0">
                <a:latin typeface="Corbel"/>
                <a:cs typeface="Corbel"/>
              </a:rPr>
              <a:t>Committee</a:t>
            </a:r>
            <a:r>
              <a:rPr sz="2400" spc="-5" dirty="0">
                <a:latin typeface="Corbel"/>
                <a:cs typeface="Corbel"/>
              </a:rPr>
              <a:t> </a:t>
            </a:r>
            <a:r>
              <a:rPr sz="2400" dirty="0">
                <a:latin typeface="Corbel"/>
                <a:cs typeface="Corbel"/>
              </a:rPr>
              <a:t>will</a:t>
            </a:r>
            <a:r>
              <a:rPr sz="2400" spc="5" dirty="0">
                <a:latin typeface="Corbel"/>
                <a:cs typeface="Corbel"/>
              </a:rPr>
              <a:t> </a:t>
            </a:r>
            <a:r>
              <a:rPr sz="2400" dirty="0">
                <a:latin typeface="Corbel"/>
                <a:cs typeface="Corbel"/>
              </a:rPr>
              <a:t>make</a:t>
            </a:r>
            <a:r>
              <a:rPr sz="2400" spc="-20" dirty="0">
                <a:latin typeface="Corbel"/>
                <a:cs typeface="Corbel"/>
              </a:rPr>
              <a:t> </a:t>
            </a:r>
            <a:r>
              <a:rPr sz="2400" spc="-10" dirty="0">
                <a:latin typeface="Corbel"/>
                <a:cs typeface="Corbel"/>
              </a:rPr>
              <a:t>their </a:t>
            </a:r>
            <a:r>
              <a:rPr sz="2400" dirty="0">
                <a:latin typeface="Corbel"/>
                <a:cs typeface="Corbel"/>
              </a:rPr>
              <a:t>recommendations</a:t>
            </a:r>
            <a:r>
              <a:rPr sz="2400" spc="-30" dirty="0">
                <a:latin typeface="Corbel"/>
                <a:cs typeface="Corbel"/>
              </a:rPr>
              <a:t> </a:t>
            </a:r>
            <a:r>
              <a:rPr sz="2400" dirty="0">
                <a:latin typeface="Corbel"/>
                <a:cs typeface="Corbel"/>
              </a:rPr>
              <a:t>to</a:t>
            </a:r>
            <a:r>
              <a:rPr sz="2400" spc="-5" dirty="0">
                <a:latin typeface="Corbel"/>
                <a:cs typeface="Corbel"/>
              </a:rPr>
              <a:t> </a:t>
            </a:r>
            <a:r>
              <a:rPr sz="2400" dirty="0">
                <a:latin typeface="Corbel"/>
                <a:cs typeface="Corbel"/>
              </a:rPr>
              <a:t>the DHS</a:t>
            </a:r>
            <a:r>
              <a:rPr sz="2400" spc="-5" dirty="0">
                <a:latin typeface="Corbel"/>
                <a:cs typeface="Corbel"/>
              </a:rPr>
              <a:t> </a:t>
            </a:r>
            <a:r>
              <a:rPr sz="2400" dirty="0">
                <a:latin typeface="Corbel"/>
                <a:cs typeface="Corbel"/>
              </a:rPr>
              <a:t>Licensing</a:t>
            </a:r>
            <a:r>
              <a:rPr sz="2400" spc="10" dirty="0">
                <a:latin typeface="Corbel"/>
                <a:cs typeface="Corbel"/>
              </a:rPr>
              <a:t> </a:t>
            </a:r>
            <a:r>
              <a:rPr sz="2400" spc="-25" dirty="0">
                <a:latin typeface="Corbel"/>
                <a:cs typeface="Corbel"/>
              </a:rPr>
              <a:t>Director.</a:t>
            </a:r>
            <a:r>
              <a:rPr sz="2400" spc="-170" dirty="0">
                <a:latin typeface="Corbel"/>
                <a:cs typeface="Corbel"/>
              </a:rPr>
              <a:t> </a:t>
            </a:r>
            <a:r>
              <a:rPr sz="2400" dirty="0">
                <a:latin typeface="Corbel"/>
                <a:cs typeface="Corbel"/>
              </a:rPr>
              <a:t>The</a:t>
            </a:r>
            <a:r>
              <a:rPr sz="2400" spc="10" dirty="0">
                <a:latin typeface="Corbel"/>
                <a:cs typeface="Corbel"/>
              </a:rPr>
              <a:t> </a:t>
            </a:r>
            <a:r>
              <a:rPr sz="2400" dirty="0">
                <a:latin typeface="Corbel"/>
                <a:cs typeface="Corbel"/>
              </a:rPr>
              <a:t>DHS</a:t>
            </a:r>
            <a:r>
              <a:rPr sz="2400" spc="-15" dirty="0">
                <a:latin typeface="Corbel"/>
                <a:cs typeface="Corbel"/>
              </a:rPr>
              <a:t> </a:t>
            </a:r>
            <a:r>
              <a:rPr sz="2400" spc="-10" dirty="0">
                <a:latin typeface="Corbel"/>
                <a:cs typeface="Corbel"/>
              </a:rPr>
              <a:t>Licensing </a:t>
            </a:r>
            <a:r>
              <a:rPr sz="2400" dirty="0">
                <a:latin typeface="Corbel"/>
                <a:cs typeface="Corbel"/>
              </a:rPr>
              <a:t>Director</a:t>
            </a:r>
            <a:r>
              <a:rPr sz="2400" spc="-40" dirty="0">
                <a:latin typeface="Corbel"/>
                <a:cs typeface="Corbel"/>
              </a:rPr>
              <a:t> </a:t>
            </a:r>
            <a:r>
              <a:rPr sz="2400" dirty="0">
                <a:latin typeface="Corbel"/>
                <a:cs typeface="Corbel"/>
              </a:rPr>
              <a:t>will</a:t>
            </a:r>
            <a:r>
              <a:rPr sz="2400" spc="5" dirty="0">
                <a:latin typeface="Corbel"/>
                <a:cs typeface="Corbel"/>
              </a:rPr>
              <a:t> </a:t>
            </a:r>
            <a:r>
              <a:rPr sz="2400" dirty="0">
                <a:latin typeface="Corbel"/>
                <a:cs typeface="Corbel"/>
              </a:rPr>
              <a:t>make</a:t>
            </a:r>
            <a:r>
              <a:rPr sz="2400" spc="-25" dirty="0">
                <a:latin typeface="Corbel"/>
                <a:cs typeface="Corbel"/>
              </a:rPr>
              <a:t> </a:t>
            </a:r>
            <a:r>
              <a:rPr sz="2400" dirty="0">
                <a:latin typeface="Corbel"/>
                <a:cs typeface="Corbel"/>
              </a:rPr>
              <a:t>the</a:t>
            </a:r>
            <a:r>
              <a:rPr sz="2400" spc="-15" dirty="0">
                <a:latin typeface="Corbel"/>
                <a:cs typeface="Corbel"/>
              </a:rPr>
              <a:t> </a:t>
            </a:r>
            <a:r>
              <a:rPr sz="2400" dirty="0">
                <a:latin typeface="Corbel"/>
                <a:cs typeface="Corbel"/>
              </a:rPr>
              <a:t>final</a:t>
            </a:r>
            <a:r>
              <a:rPr sz="2400" spc="-15" dirty="0">
                <a:latin typeface="Corbel"/>
                <a:cs typeface="Corbel"/>
              </a:rPr>
              <a:t> </a:t>
            </a:r>
            <a:r>
              <a:rPr sz="2400" dirty="0">
                <a:latin typeface="Corbel"/>
                <a:cs typeface="Corbel"/>
              </a:rPr>
              <a:t>decision</a:t>
            </a:r>
            <a:r>
              <a:rPr sz="2400" spc="-15" dirty="0">
                <a:latin typeface="Corbel"/>
                <a:cs typeface="Corbel"/>
              </a:rPr>
              <a:t> </a:t>
            </a:r>
            <a:r>
              <a:rPr sz="2400" dirty="0">
                <a:latin typeface="Corbel"/>
                <a:cs typeface="Corbel"/>
              </a:rPr>
              <a:t>of</a:t>
            </a:r>
            <a:r>
              <a:rPr sz="2400" spc="-25" dirty="0">
                <a:latin typeface="Corbel"/>
                <a:cs typeface="Corbel"/>
              </a:rPr>
              <a:t> </a:t>
            </a:r>
            <a:r>
              <a:rPr sz="2400" dirty="0">
                <a:latin typeface="Corbel"/>
                <a:cs typeface="Corbel"/>
              </a:rPr>
              <a:t>whether</a:t>
            </a:r>
            <a:r>
              <a:rPr sz="2400" spc="-5" dirty="0">
                <a:latin typeface="Corbel"/>
                <a:cs typeface="Corbel"/>
              </a:rPr>
              <a:t> </a:t>
            </a:r>
            <a:r>
              <a:rPr sz="2400" dirty="0">
                <a:latin typeface="Corbel"/>
                <a:cs typeface="Corbel"/>
              </a:rPr>
              <a:t>to</a:t>
            </a:r>
            <a:r>
              <a:rPr sz="2400" spc="-35" dirty="0">
                <a:latin typeface="Corbel"/>
                <a:cs typeface="Corbel"/>
              </a:rPr>
              <a:t> </a:t>
            </a:r>
            <a:r>
              <a:rPr sz="2400" dirty="0">
                <a:latin typeface="Corbel"/>
                <a:cs typeface="Corbel"/>
              </a:rPr>
              <a:t>approve</a:t>
            </a:r>
            <a:r>
              <a:rPr sz="2400" spc="-15" dirty="0">
                <a:latin typeface="Corbel"/>
                <a:cs typeface="Corbel"/>
              </a:rPr>
              <a:t> </a:t>
            </a:r>
            <a:r>
              <a:rPr sz="2400" spc="-10" dirty="0">
                <a:latin typeface="Corbel"/>
                <a:cs typeface="Corbel"/>
              </a:rPr>
              <a:t>the</a:t>
            </a:r>
            <a:r>
              <a:rPr sz="2400" spc="-120" dirty="0">
                <a:latin typeface="Corbel"/>
                <a:cs typeface="Corbel"/>
              </a:rPr>
              <a:t> </a:t>
            </a:r>
            <a:r>
              <a:rPr sz="2400" dirty="0">
                <a:latin typeface="Corbel"/>
                <a:cs typeface="Corbel"/>
              </a:rPr>
              <a:t>Waiver</a:t>
            </a:r>
            <a:r>
              <a:rPr sz="2400" spc="-5" dirty="0">
                <a:latin typeface="Corbel"/>
                <a:cs typeface="Corbel"/>
              </a:rPr>
              <a:t> </a:t>
            </a:r>
            <a:r>
              <a:rPr sz="2400" spc="-25" dirty="0">
                <a:latin typeface="Corbel"/>
                <a:cs typeface="Corbel"/>
              </a:rPr>
              <a:t>or </a:t>
            </a:r>
            <a:r>
              <a:rPr sz="2400" spc="-20" dirty="0">
                <a:latin typeface="Corbel"/>
                <a:cs typeface="Corbel"/>
              </a:rPr>
              <a:t>not.</a:t>
            </a:r>
            <a:endParaRPr sz="2400">
              <a:latin typeface="Corbel"/>
              <a:cs typeface="Corbel"/>
            </a:endParaRPr>
          </a:p>
          <a:p>
            <a:pPr marL="299085" marR="80010" indent="-287020">
              <a:lnSpc>
                <a:spcPts val="2590"/>
              </a:lnSpc>
              <a:spcBef>
                <a:spcPts val="1220"/>
              </a:spcBef>
              <a:buClr>
                <a:srgbClr val="1286C3"/>
              </a:buClr>
              <a:buSzPct val="143750"/>
              <a:buFont typeface="Arial"/>
              <a:buChar char="•"/>
              <a:tabLst>
                <a:tab pos="299720" algn="l"/>
              </a:tabLst>
            </a:pPr>
            <a:r>
              <a:rPr sz="2400" dirty="0">
                <a:latin typeface="Corbel"/>
                <a:cs typeface="Corbel"/>
              </a:rPr>
              <a:t>If</a:t>
            </a:r>
            <a:r>
              <a:rPr sz="2400" spc="-30" dirty="0">
                <a:latin typeface="Corbel"/>
                <a:cs typeface="Corbel"/>
              </a:rPr>
              <a:t> </a:t>
            </a:r>
            <a:r>
              <a:rPr sz="2400" dirty="0">
                <a:latin typeface="Corbel"/>
                <a:cs typeface="Corbel"/>
              </a:rPr>
              <a:t>the waiver</a:t>
            </a:r>
            <a:r>
              <a:rPr sz="2400" spc="-15" dirty="0">
                <a:latin typeface="Corbel"/>
                <a:cs typeface="Corbel"/>
              </a:rPr>
              <a:t> </a:t>
            </a:r>
            <a:r>
              <a:rPr sz="2400" dirty="0">
                <a:latin typeface="Corbel"/>
                <a:cs typeface="Corbel"/>
              </a:rPr>
              <a:t>is</a:t>
            </a:r>
            <a:r>
              <a:rPr sz="2400" spc="-10" dirty="0">
                <a:latin typeface="Corbel"/>
                <a:cs typeface="Corbel"/>
              </a:rPr>
              <a:t> </a:t>
            </a:r>
            <a:r>
              <a:rPr sz="2400" dirty="0">
                <a:latin typeface="Corbel"/>
                <a:cs typeface="Corbel"/>
              </a:rPr>
              <a:t>DENIED,</a:t>
            </a:r>
            <a:r>
              <a:rPr sz="2400" spc="5" dirty="0">
                <a:latin typeface="Corbel"/>
                <a:cs typeface="Corbel"/>
              </a:rPr>
              <a:t> </a:t>
            </a:r>
            <a:r>
              <a:rPr sz="2400" dirty="0">
                <a:latin typeface="Corbel"/>
                <a:cs typeface="Corbel"/>
              </a:rPr>
              <a:t>the</a:t>
            </a:r>
            <a:r>
              <a:rPr sz="2400" spc="-15" dirty="0">
                <a:latin typeface="Corbel"/>
                <a:cs typeface="Corbel"/>
              </a:rPr>
              <a:t> </a:t>
            </a:r>
            <a:r>
              <a:rPr sz="2400" dirty="0">
                <a:latin typeface="Corbel"/>
                <a:cs typeface="Corbel"/>
              </a:rPr>
              <a:t>applicant</a:t>
            </a:r>
            <a:r>
              <a:rPr sz="2400" spc="5" dirty="0">
                <a:latin typeface="Corbel"/>
                <a:cs typeface="Corbel"/>
              </a:rPr>
              <a:t> </a:t>
            </a:r>
            <a:r>
              <a:rPr sz="2400" dirty="0">
                <a:latin typeface="Corbel"/>
                <a:cs typeface="Corbel"/>
              </a:rPr>
              <a:t>will</a:t>
            </a:r>
            <a:r>
              <a:rPr sz="2400" spc="5" dirty="0">
                <a:latin typeface="Corbel"/>
                <a:cs typeface="Corbel"/>
              </a:rPr>
              <a:t> </a:t>
            </a:r>
            <a:r>
              <a:rPr sz="2400" dirty="0">
                <a:latin typeface="Corbel"/>
                <a:cs typeface="Corbel"/>
              </a:rPr>
              <a:t>receive</a:t>
            </a:r>
            <a:r>
              <a:rPr sz="2400" spc="-15" dirty="0">
                <a:latin typeface="Corbel"/>
                <a:cs typeface="Corbel"/>
              </a:rPr>
              <a:t> </a:t>
            </a:r>
            <a:r>
              <a:rPr sz="2400" dirty="0">
                <a:latin typeface="Corbel"/>
                <a:cs typeface="Corbel"/>
              </a:rPr>
              <a:t>instructions</a:t>
            </a:r>
            <a:r>
              <a:rPr sz="2400" spc="-10" dirty="0">
                <a:latin typeface="Corbel"/>
                <a:cs typeface="Corbel"/>
              </a:rPr>
              <a:t> </a:t>
            </a:r>
            <a:r>
              <a:rPr sz="2400" dirty="0">
                <a:latin typeface="Corbel"/>
                <a:cs typeface="Corbel"/>
              </a:rPr>
              <a:t>on</a:t>
            </a:r>
            <a:r>
              <a:rPr sz="2400" spc="-30" dirty="0">
                <a:latin typeface="Corbel"/>
                <a:cs typeface="Corbel"/>
              </a:rPr>
              <a:t> </a:t>
            </a:r>
            <a:r>
              <a:rPr sz="2400" dirty="0">
                <a:latin typeface="Corbel"/>
                <a:cs typeface="Corbel"/>
              </a:rPr>
              <a:t>how</a:t>
            </a:r>
            <a:r>
              <a:rPr sz="2400" spc="-20" dirty="0">
                <a:latin typeface="Corbel"/>
                <a:cs typeface="Corbel"/>
              </a:rPr>
              <a:t> </a:t>
            </a:r>
            <a:r>
              <a:rPr sz="2400" spc="-25" dirty="0">
                <a:latin typeface="Corbel"/>
                <a:cs typeface="Corbel"/>
              </a:rPr>
              <a:t>to </a:t>
            </a:r>
            <a:r>
              <a:rPr sz="2400" dirty="0">
                <a:latin typeface="Corbel"/>
                <a:cs typeface="Corbel"/>
              </a:rPr>
              <a:t>appeal</a:t>
            </a:r>
            <a:r>
              <a:rPr sz="2400" spc="-40" dirty="0">
                <a:latin typeface="Corbel"/>
                <a:cs typeface="Corbel"/>
              </a:rPr>
              <a:t> </a:t>
            </a:r>
            <a:r>
              <a:rPr sz="2400" dirty="0">
                <a:latin typeface="Corbel"/>
                <a:cs typeface="Corbel"/>
              </a:rPr>
              <a:t>the</a:t>
            </a:r>
            <a:r>
              <a:rPr sz="2400" spc="-20" dirty="0">
                <a:latin typeface="Corbel"/>
                <a:cs typeface="Corbel"/>
              </a:rPr>
              <a:t> </a:t>
            </a:r>
            <a:r>
              <a:rPr sz="2400" dirty="0">
                <a:latin typeface="Corbel"/>
                <a:cs typeface="Corbel"/>
              </a:rPr>
              <a:t>decision</a:t>
            </a:r>
            <a:r>
              <a:rPr sz="2400" spc="-20" dirty="0">
                <a:latin typeface="Corbel"/>
                <a:cs typeface="Corbel"/>
              </a:rPr>
              <a:t> </a:t>
            </a:r>
            <a:r>
              <a:rPr sz="2400" dirty="0">
                <a:latin typeface="Corbel"/>
                <a:cs typeface="Corbel"/>
              </a:rPr>
              <a:t>and</a:t>
            </a:r>
            <a:r>
              <a:rPr sz="2400" spc="-20" dirty="0">
                <a:latin typeface="Corbel"/>
                <a:cs typeface="Corbel"/>
              </a:rPr>
              <a:t> </a:t>
            </a:r>
            <a:r>
              <a:rPr sz="2400" dirty="0">
                <a:latin typeface="Corbel"/>
                <a:cs typeface="Corbel"/>
              </a:rPr>
              <a:t>receive</a:t>
            </a:r>
            <a:r>
              <a:rPr sz="2400" spc="-15" dirty="0">
                <a:latin typeface="Corbel"/>
                <a:cs typeface="Corbel"/>
              </a:rPr>
              <a:t> </a:t>
            </a:r>
            <a:r>
              <a:rPr sz="2400" dirty="0">
                <a:latin typeface="Corbel"/>
                <a:cs typeface="Corbel"/>
              </a:rPr>
              <a:t>an</a:t>
            </a:r>
            <a:r>
              <a:rPr sz="2400" spc="-120" dirty="0">
                <a:latin typeface="Corbel"/>
                <a:cs typeface="Corbel"/>
              </a:rPr>
              <a:t> </a:t>
            </a:r>
            <a:r>
              <a:rPr sz="2400" dirty="0">
                <a:latin typeface="Corbel"/>
                <a:cs typeface="Corbel"/>
              </a:rPr>
              <a:t>Administrative</a:t>
            </a:r>
            <a:r>
              <a:rPr sz="2400" spc="25" dirty="0">
                <a:latin typeface="Corbel"/>
                <a:cs typeface="Corbel"/>
              </a:rPr>
              <a:t> </a:t>
            </a:r>
            <a:r>
              <a:rPr sz="2400" spc="-10" dirty="0">
                <a:latin typeface="Corbel"/>
                <a:cs typeface="Corbel"/>
              </a:rPr>
              <a:t>Hearing.</a:t>
            </a:r>
            <a:endParaRPr sz="2400">
              <a:latin typeface="Corbel"/>
              <a:cs typeface="Corbe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3901" rIns="0" bIns="0" rtlCol="0">
            <a:spAutoFit/>
          </a:bodyPr>
          <a:lstStyle/>
          <a:p>
            <a:pPr marL="4037965">
              <a:lnSpc>
                <a:spcPct val="100000"/>
              </a:lnSpc>
              <a:spcBef>
                <a:spcPts val="95"/>
              </a:spcBef>
            </a:pPr>
            <a:r>
              <a:rPr spc="-10" dirty="0"/>
              <a:t>Appeals</a:t>
            </a:r>
          </a:p>
        </p:txBody>
      </p:sp>
      <p:sp>
        <p:nvSpPr>
          <p:cNvPr id="3" name="object 3"/>
          <p:cNvSpPr txBox="1"/>
          <p:nvPr/>
        </p:nvSpPr>
        <p:spPr>
          <a:xfrm>
            <a:off x="1563116" y="2065731"/>
            <a:ext cx="9624060" cy="3430904"/>
          </a:xfrm>
          <a:prstGeom prst="rect">
            <a:avLst/>
          </a:prstGeom>
        </p:spPr>
        <p:txBody>
          <a:bodyPr vert="horz" wrap="square" lIns="0" tIns="12700" rIns="0" bIns="0" rtlCol="0">
            <a:spAutoFit/>
          </a:bodyPr>
          <a:lstStyle/>
          <a:p>
            <a:pPr marL="299085" marR="5080" indent="-287020">
              <a:lnSpc>
                <a:spcPct val="100000"/>
              </a:lnSpc>
              <a:spcBef>
                <a:spcPts val="100"/>
              </a:spcBef>
              <a:buClr>
                <a:srgbClr val="1286C3"/>
              </a:buClr>
              <a:buSzPct val="143750"/>
              <a:buFont typeface="Arial"/>
              <a:buChar char="•"/>
              <a:tabLst>
                <a:tab pos="299720" algn="l"/>
              </a:tabLst>
            </a:pPr>
            <a:r>
              <a:rPr sz="2400" dirty="0">
                <a:latin typeface="Corbel"/>
                <a:cs typeface="Corbel"/>
              </a:rPr>
              <a:t>If</a:t>
            </a:r>
            <a:r>
              <a:rPr sz="2400" spc="-40" dirty="0">
                <a:latin typeface="Corbel"/>
                <a:cs typeface="Corbel"/>
              </a:rPr>
              <a:t> </a:t>
            </a:r>
            <a:r>
              <a:rPr sz="2400" dirty="0">
                <a:latin typeface="Corbel"/>
                <a:cs typeface="Corbel"/>
              </a:rPr>
              <a:t>the waiver request</a:t>
            </a:r>
            <a:r>
              <a:rPr sz="2400" spc="-20" dirty="0">
                <a:latin typeface="Corbel"/>
                <a:cs typeface="Corbel"/>
              </a:rPr>
              <a:t> </a:t>
            </a:r>
            <a:r>
              <a:rPr sz="2400" dirty="0">
                <a:latin typeface="Corbel"/>
                <a:cs typeface="Corbel"/>
              </a:rPr>
              <a:t>is</a:t>
            </a:r>
            <a:r>
              <a:rPr sz="2400" spc="-10" dirty="0">
                <a:latin typeface="Corbel"/>
                <a:cs typeface="Corbel"/>
              </a:rPr>
              <a:t> </a:t>
            </a:r>
            <a:r>
              <a:rPr sz="2400" dirty="0">
                <a:latin typeface="Corbel"/>
                <a:cs typeface="Corbel"/>
              </a:rPr>
              <a:t>denied,</a:t>
            </a:r>
            <a:r>
              <a:rPr sz="2400" spc="-5" dirty="0">
                <a:latin typeface="Corbel"/>
                <a:cs typeface="Corbel"/>
              </a:rPr>
              <a:t> </a:t>
            </a:r>
            <a:r>
              <a:rPr sz="2400" dirty="0">
                <a:latin typeface="Corbel"/>
                <a:cs typeface="Corbel"/>
              </a:rPr>
              <a:t>the appellant</a:t>
            </a:r>
            <a:r>
              <a:rPr sz="2400" spc="-10" dirty="0">
                <a:latin typeface="Corbel"/>
                <a:cs typeface="Corbel"/>
              </a:rPr>
              <a:t> </a:t>
            </a:r>
            <a:r>
              <a:rPr sz="2400" dirty="0">
                <a:latin typeface="Corbel"/>
                <a:cs typeface="Corbel"/>
              </a:rPr>
              <a:t>will</a:t>
            </a:r>
            <a:r>
              <a:rPr sz="2400" spc="10" dirty="0">
                <a:latin typeface="Corbel"/>
                <a:cs typeface="Corbel"/>
              </a:rPr>
              <a:t> </a:t>
            </a:r>
            <a:r>
              <a:rPr sz="2400" dirty="0">
                <a:latin typeface="Corbel"/>
                <a:cs typeface="Corbel"/>
              </a:rPr>
              <a:t>be</a:t>
            </a:r>
            <a:r>
              <a:rPr sz="2400" spc="-10" dirty="0">
                <a:latin typeface="Corbel"/>
                <a:cs typeface="Corbel"/>
              </a:rPr>
              <a:t> </a:t>
            </a:r>
            <a:r>
              <a:rPr sz="2400" dirty="0">
                <a:latin typeface="Corbel"/>
                <a:cs typeface="Corbel"/>
              </a:rPr>
              <a:t>sent</a:t>
            </a:r>
            <a:r>
              <a:rPr sz="2400" spc="-15" dirty="0">
                <a:latin typeface="Corbel"/>
                <a:cs typeface="Corbel"/>
              </a:rPr>
              <a:t> </a:t>
            </a:r>
            <a:r>
              <a:rPr sz="2400" dirty="0">
                <a:latin typeface="Corbel"/>
                <a:cs typeface="Corbel"/>
              </a:rPr>
              <a:t>a</a:t>
            </a:r>
            <a:r>
              <a:rPr sz="2400" spc="-25" dirty="0">
                <a:latin typeface="Corbel"/>
                <a:cs typeface="Corbel"/>
              </a:rPr>
              <a:t> </a:t>
            </a:r>
            <a:r>
              <a:rPr sz="2400" dirty="0">
                <a:latin typeface="Corbel"/>
                <a:cs typeface="Corbel"/>
              </a:rPr>
              <a:t>notice letter</a:t>
            </a:r>
            <a:r>
              <a:rPr sz="2400" spc="-5" dirty="0">
                <a:latin typeface="Corbel"/>
                <a:cs typeface="Corbel"/>
              </a:rPr>
              <a:t> </a:t>
            </a:r>
            <a:r>
              <a:rPr sz="2400" spc="-20" dirty="0">
                <a:latin typeface="Corbel"/>
                <a:cs typeface="Corbel"/>
              </a:rPr>
              <a:t>will </a:t>
            </a:r>
            <a:r>
              <a:rPr sz="2400" dirty="0">
                <a:latin typeface="Corbel"/>
                <a:cs typeface="Corbel"/>
              </a:rPr>
              <a:t>include</a:t>
            </a:r>
            <a:r>
              <a:rPr sz="2400" spc="-20" dirty="0">
                <a:latin typeface="Corbel"/>
                <a:cs typeface="Corbel"/>
              </a:rPr>
              <a:t> </a:t>
            </a:r>
            <a:r>
              <a:rPr sz="2400" dirty="0">
                <a:latin typeface="Corbel"/>
                <a:cs typeface="Corbel"/>
              </a:rPr>
              <a:t>instructions</a:t>
            </a:r>
            <a:r>
              <a:rPr sz="2400" spc="10" dirty="0">
                <a:latin typeface="Corbel"/>
                <a:cs typeface="Corbel"/>
              </a:rPr>
              <a:t> </a:t>
            </a:r>
            <a:r>
              <a:rPr sz="2400" dirty="0">
                <a:latin typeface="Corbel"/>
                <a:cs typeface="Corbel"/>
              </a:rPr>
              <a:t>on</a:t>
            </a:r>
            <a:r>
              <a:rPr sz="2400" spc="-25" dirty="0">
                <a:latin typeface="Corbel"/>
                <a:cs typeface="Corbel"/>
              </a:rPr>
              <a:t> </a:t>
            </a:r>
            <a:r>
              <a:rPr sz="2400" dirty="0">
                <a:latin typeface="Corbel"/>
                <a:cs typeface="Corbel"/>
              </a:rPr>
              <a:t>how</a:t>
            </a:r>
            <a:r>
              <a:rPr sz="2400" spc="-15" dirty="0">
                <a:latin typeface="Corbel"/>
                <a:cs typeface="Corbel"/>
              </a:rPr>
              <a:t> </a:t>
            </a:r>
            <a:r>
              <a:rPr sz="2400" dirty="0">
                <a:latin typeface="Corbel"/>
                <a:cs typeface="Corbel"/>
              </a:rPr>
              <a:t>to</a:t>
            </a:r>
            <a:r>
              <a:rPr sz="2400" spc="-20" dirty="0">
                <a:latin typeface="Corbel"/>
                <a:cs typeface="Corbel"/>
              </a:rPr>
              <a:t> </a:t>
            </a:r>
            <a:r>
              <a:rPr sz="2400" dirty="0">
                <a:latin typeface="Corbel"/>
                <a:cs typeface="Corbel"/>
              </a:rPr>
              <a:t>appeal</a:t>
            </a:r>
            <a:r>
              <a:rPr sz="2400" spc="-10" dirty="0">
                <a:latin typeface="Corbel"/>
                <a:cs typeface="Corbel"/>
              </a:rPr>
              <a:t> </a:t>
            </a:r>
            <a:r>
              <a:rPr sz="2400" dirty="0">
                <a:latin typeface="Corbel"/>
                <a:cs typeface="Corbel"/>
              </a:rPr>
              <a:t>the</a:t>
            </a:r>
            <a:r>
              <a:rPr sz="2400" spc="5" dirty="0">
                <a:latin typeface="Corbel"/>
                <a:cs typeface="Corbel"/>
              </a:rPr>
              <a:t> </a:t>
            </a:r>
            <a:r>
              <a:rPr sz="2400" dirty="0">
                <a:latin typeface="Corbel"/>
                <a:cs typeface="Corbel"/>
              </a:rPr>
              <a:t>denial</a:t>
            </a:r>
            <a:r>
              <a:rPr sz="2400" spc="-10" dirty="0">
                <a:latin typeface="Corbel"/>
                <a:cs typeface="Corbel"/>
              </a:rPr>
              <a:t> </a:t>
            </a:r>
            <a:r>
              <a:rPr sz="2400" dirty="0">
                <a:latin typeface="Corbel"/>
                <a:cs typeface="Corbel"/>
              </a:rPr>
              <a:t>and</a:t>
            </a:r>
            <a:r>
              <a:rPr sz="2400" spc="-20" dirty="0">
                <a:latin typeface="Corbel"/>
                <a:cs typeface="Corbel"/>
              </a:rPr>
              <a:t> </a:t>
            </a:r>
            <a:r>
              <a:rPr sz="2400" dirty="0">
                <a:latin typeface="Corbel"/>
                <a:cs typeface="Corbel"/>
              </a:rPr>
              <a:t>receive </a:t>
            </a:r>
            <a:r>
              <a:rPr sz="2400" spc="-25" dirty="0">
                <a:latin typeface="Corbel"/>
                <a:cs typeface="Corbel"/>
              </a:rPr>
              <a:t>an </a:t>
            </a:r>
            <a:r>
              <a:rPr sz="2400" dirty="0">
                <a:latin typeface="Corbel"/>
                <a:cs typeface="Corbel"/>
              </a:rPr>
              <a:t>Administrative </a:t>
            </a:r>
            <a:r>
              <a:rPr sz="2400" spc="-10" dirty="0">
                <a:latin typeface="Corbel"/>
                <a:cs typeface="Corbel"/>
              </a:rPr>
              <a:t>Hearing.</a:t>
            </a:r>
            <a:endParaRPr sz="2400">
              <a:latin typeface="Corbel"/>
              <a:cs typeface="Corbel"/>
            </a:endParaRPr>
          </a:p>
          <a:p>
            <a:pPr>
              <a:lnSpc>
                <a:spcPct val="100000"/>
              </a:lnSpc>
              <a:buClr>
                <a:srgbClr val="1286C3"/>
              </a:buClr>
              <a:buFont typeface="Arial"/>
              <a:buChar char="•"/>
            </a:pPr>
            <a:endParaRPr sz="2400">
              <a:latin typeface="Corbel"/>
              <a:cs typeface="Corbel"/>
            </a:endParaRPr>
          </a:p>
          <a:p>
            <a:pPr>
              <a:lnSpc>
                <a:spcPct val="100000"/>
              </a:lnSpc>
              <a:spcBef>
                <a:spcPts val="50"/>
              </a:spcBef>
              <a:buClr>
                <a:srgbClr val="1286C3"/>
              </a:buClr>
              <a:buFont typeface="Arial"/>
              <a:buChar char="•"/>
            </a:pPr>
            <a:endParaRPr sz="1850">
              <a:latin typeface="Corbel"/>
              <a:cs typeface="Corbel"/>
            </a:endParaRPr>
          </a:p>
          <a:p>
            <a:pPr marL="299085" marR="521970" indent="-287020">
              <a:lnSpc>
                <a:spcPct val="100000"/>
              </a:lnSpc>
              <a:buClr>
                <a:srgbClr val="1286C3"/>
              </a:buClr>
              <a:buSzPct val="143750"/>
              <a:buFont typeface="Arial"/>
              <a:buChar char="•"/>
              <a:tabLst>
                <a:tab pos="299720" algn="l"/>
              </a:tabLst>
            </a:pPr>
            <a:r>
              <a:rPr sz="2400" dirty="0">
                <a:latin typeface="Corbel"/>
                <a:cs typeface="Corbel"/>
              </a:rPr>
              <a:t>In</a:t>
            </a:r>
            <a:r>
              <a:rPr sz="2400" spc="-35" dirty="0">
                <a:latin typeface="Corbel"/>
                <a:cs typeface="Corbel"/>
              </a:rPr>
              <a:t> </a:t>
            </a:r>
            <a:r>
              <a:rPr sz="2400" dirty="0">
                <a:latin typeface="Corbel"/>
                <a:cs typeface="Corbel"/>
              </a:rPr>
              <a:t>the</a:t>
            </a:r>
            <a:r>
              <a:rPr sz="2400" spc="-10" dirty="0">
                <a:latin typeface="Corbel"/>
                <a:cs typeface="Corbel"/>
              </a:rPr>
              <a:t> </a:t>
            </a:r>
            <a:r>
              <a:rPr sz="2400" dirty="0">
                <a:latin typeface="Corbel"/>
                <a:cs typeface="Corbel"/>
              </a:rPr>
              <a:t>appeal, you</a:t>
            </a:r>
            <a:r>
              <a:rPr sz="2400" spc="-30" dirty="0">
                <a:latin typeface="Corbel"/>
                <a:cs typeface="Corbel"/>
              </a:rPr>
              <a:t> </a:t>
            </a:r>
            <a:r>
              <a:rPr sz="2400" dirty="0">
                <a:latin typeface="Corbel"/>
                <a:cs typeface="Corbel"/>
              </a:rPr>
              <a:t>may</a:t>
            </a:r>
            <a:r>
              <a:rPr sz="2400" spc="-25" dirty="0">
                <a:latin typeface="Corbel"/>
                <a:cs typeface="Corbel"/>
              </a:rPr>
              <a:t> </a:t>
            </a:r>
            <a:r>
              <a:rPr sz="2400" dirty="0">
                <a:latin typeface="Corbel"/>
                <a:cs typeface="Corbel"/>
              </a:rPr>
              <a:t>only</a:t>
            </a:r>
            <a:r>
              <a:rPr sz="2400" spc="-10" dirty="0">
                <a:latin typeface="Corbel"/>
                <a:cs typeface="Corbel"/>
              </a:rPr>
              <a:t> </a:t>
            </a:r>
            <a:r>
              <a:rPr sz="2400" dirty="0">
                <a:latin typeface="Corbel"/>
                <a:cs typeface="Corbel"/>
              </a:rPr>
              <a:t>challenge</a:t>
            </a:r>
            <a:r>
              <a:rPr sz="2400" spc="5" dirty="0">
                <a:latin typeface="Corbel"/>
                <a:cs typeface="Corbel"/>
              </a:rPr>
              <a:t> </a:t>
            </a:r>
            <a:r>
              <a:rPr sz="2400" dirty="0">
                <a:latin typeface="Corbel"/>
                <a:cs typeface="Corbel"/>
              </a:rPr>
              <a:t>the accuracy</a:t>
            </a:r>
            <a:r>
              <a:rPr sz="2400" spc="-45" dirty="0">
                <a:latin typeface="Corbel"/>
                <a:cs typeface="Corbel"/>
              </a:rPr>
              <a:t> </a:t>
            </a:r>
            <a:r>
              <a:rPr sz="2400" dirty="0">
                <a:latin typeface="Corbel"/>
                <a:cs typeface="Corbel"/>
              </a:rPr>
              <a:t>of</a:t>
            </a:r>
            <a:r>
              <a:rPr sz="2400" spc="-30" dirty="0">
                <a:latin typeface="Corbel"/>
                <a:cs typeface="Corbel"/>
              </a:rPr>
              <a:t> </a:t>
            </a:r>
            <a:r>
              <a:rPr sz="2400" dirty="0">
                <a:latin typeface="Corbel"/>
                <a:cs typeface="Corbel"/>
              </a:rPr>
              <a:t>the</a:t>
            </a:r>
            <a:r>
              <a:rPr sz="2400" spc="5" dirty="0">
                <a:latin typeface="Corbel"/>
                <a:cs typeface="Corbel"/>
              </a:rPr>
              <a:t> </a:t>
            </a:r>
            <a:r>
              <a:rPr sz="2400" dirty="0">
                <a:latin typeface="Corbel"/>
                <a:cs typeface="Corbel"/>
              </a:rPr>
              <a:t>report</a:t>
            </a:r>
            <a:r>
              <a:rPr sz="2400" spc="-20" dirty="0">
                <a:latin typeface="Corbel"/>
                <a:cs typeface="Corbel"/>
              </a:rPr>
              <a:t> </a:t>
            </a:r>
            <a:r>
              <a:rPr sz="2400" dirty="0">
                <a:latin typeface="Corbel"/>
                <a:cs typeface="Corbel"/>
              </a:rPr>
              <a:t>of</a:t>
            </a:r>
            <a:r>
              <a:rPr sz="2400" spc="-30" dirty="0">
                <a:latin typeface="Corbel"/>
                <a:cs typeface="Corbel"/>
              </a:rPr>
              <a:t> </a:t>
            </a:r>
            <a:r>
              <a:rPr sz="2400" spc="-25" dirty="0">
                <a:latin typeface="Corbel"/>
                <a:cs typeface="Corbel"/>
              </a:rPr>
              <a:t>the </a:t>
            </a:r>
            <a:r>
              <a:rPr sz="2400" dirty="0">
                <a:latin typeface="Corbel"/>
                <a:cs typeface="Corbel"/>
              </a:rPr>
              <a:t>Criminal</a:t>
            </a:r>
            <a:r>
              <a:rPr sz="2400" spc="-40" dirty="0">
                <a:latin typeface="Corbel"/>
                <a:cs typeface="Corbel"/>
              </a:rPr>
              <a:t> </a:t>
            </a:r>
            <a:r>
              <a:rPr sz="2400" dirty="0">
                <a:latin typeface="Corbel"/>
                <a:cs typeface="Corbel"/>
              </a:rPr>
              <a:t>Background</a:t>
            </a:r>
            <a:r>
              <a:rPr sz="2400" spc="-65" dirty="0">
                <a:latin typeface="Corbel"/>
                <a:cs typeface="Corbel"/>
              </a:rPr>
              <a:t> </a:t>
            </a:r>
            <a:r>
              <a:rPr sz="2400" dirty="0">
                <a:latin typeface="Corbel"/>
                <a:cs typeface="Corbel"/>
              </a:rPr>
              <a:t>Report</a:t>
            </a:r>
            <a:r>
              <a:rPr sz="2400" spc="-45" dirty="0">
                <a:latin typeface="Corbel"/>
                <a:cs typeface="Corbel"/>
              </a:rPr>
              <a:t> </a:t>
            </a:r>
            <a:r>
              <a:rPr sz="2400" dirty="0">
                <a:latin typeface="Corbel"/>
                <a:cs typeface="Corbel"/>
              </a:rPr>
              <a:t>by</a:t>
            </a:r>
            <a:r>
              <a:rPr sz="2400" spc="-35" dirty="0">
                <a:latin typeface="Corbel"/>
                <a:cs typeface="Corbel"/>
              </a:rPr>
              <a:t> </a:t>
            </a:r>
            <a:r>
              <a:rPr sz="2400" spc="-10" dirty="0">
                <a:latin typeface="Corbel"/>
                <a:cs typeface="Corbel"/>
              </a:rPr>
              <a:t>showing:</a:t>
            </a:r>
            <a:endParaRPr sz="2400">
              <a:latin typeface="Corbel"/>
              <a:cs typeface="Corbel"/>
            </a:endParaRPr>
          </a:p>
          <a:p>
            <a:pPr marL="756285" lvl="1" indent="-287020">
              <a:lnSpc>
                <a:spcPct val="100000"/>
              </a:lnSpc>
              <a:spcBef>
                <a:spcPts val="1110"/>
              </a:spcBef>
              <a:buClr>
                <a:srgbClr val="1286C3"/>
              </a:buClr>
              <a:buSzPct val="145000"/>
              <a:buFont typeface="Arial"/>
              <a:buChar char="•"/>
              <a:tabLst>
                <a:tab pos="756285" algn="l"/>
                <a:tab pos="756920" algn="l"/>
              </a:tabLst>
            </a:pPr>
            <a:r>
              <a:rPr sz="2000" dirty="0">
                <a:latin typeface="Corbel"/>
                <a:cs typeface="Corbel"/>
              </a:rPr>
              <a:t>The</a:t>
            </a:r>
            <a:r>
              <a:rPr sz="2000" spc="-15" dirty="0">
                <a:latin typeface="Corbel"/>
                <a:cs typeface="Corbel"/>
              </a:rPr>
              <a:t> </a:t>
            </a:r>
            <a:r>
              <a:rPr sz="2000" dirty="0">
                <a:latin typeface="Corbel"/>
                <a:cs typeface="Corbel"/>
              </a:rPr>
              <a:t>conviction</a:t>
            </a:r>
            <a:r>
              <a:rPr sz="2000" spc="-40" dirty="0">
                <a:latin typeface="Corbel"/>
                <a:cs typeface="Corbel"/>
              </a:rPr>
              <a:t> </a:t>
            </a:r>
            <a:r>
              <a:rPr sz="2000" dirty="0">
                <a:latin typeface="Corbel"/>
                <a:cs typeface="Corbel"/>
              </a:rPr>
              <a:t>is</a:t>
            </a:r>
            <a:r>
              <a:rPr sz="2000" spc="-20" dirty="0">
                <a:latin typeface="Corbel"/>
                <a:cs typeface="Corbel"/>
              </a:rPr>
              <a:t> </a:t>
            </a:r>
            <a:r>
              <a:rPr sz="2000" dirty="0">
                <a:latin typeface="Corbel"/>
                <a:cs typeface="Corbel"/>
              </a:rPr>
              <a:t>improperly</a:t>
            </a:r>
            <a:r>
              <a:rPr sz="2000" spc="-10" dirty="0">
                <a:latin typeface="Corbel"/>
                <a:cs typeface="Corbel"/>
              </a:rPr>
              <a:t> </a:t>
            </a:r>
            <a:r>
              <a:rPr sz="2000" dirty="0">
                <a:latin typeface="Corbel"/>
                <a:cs typeface="Corbel"/>
              </a:rPr>
              <a:t>classified</a:t>
            </a:r>
            <a:r>
              <a:rPr sz="2000" spc="-45" dirty="0">
                <a:latin typeface="Corbel"/>
                <a:cs typeface="Corbel"/>
              </a:rPr>
              <a:t> </a:t>
            </a:r>
            <a:r>
              <a:rPr sz="2000" dirty="0">
                <a:latin typeface="Corbel"/>
                <a:cs typeface="Corbel"/>
              </a:rPr>
              <a:t>as</a:t>
            </a:r>
            <a:r>
              <a:rPr sz="2000" spc="-5" dirty="0">
                <a:latin typeface="Corbel"/>
                <a:cs typeface="Corbel"/>
              </a:rPr>
              <a:t> </a:t>
            </a:r>
            <a:r>
              <a:rPr sz="2000" dirty="0">
                <a:latin typeface="Corbel"/>
                <a:cs typeface="Corbel"/>
              </a:rPr>
              <a:t>an</a:t>
            </a:r>
            <a:r>
              <a:rPr sz="2000" spc="-30" dirty="0">
                <a:latin typeface="Corbel"/>
                <a:cs typeface="Corbel"/>
              </a:rPr>
              <a:t> </a:t>
            </a:r>
            <a:r>
              <a:rPr sz="2000" dirty="0">
                <a:latin typeface="Corbel"/>
                <a:cs typeface="Corbel"/>
              </a:rPr>
              <a:t>excludable</a:t>
            </a:r>
            <a:r>
              <a:rPr sz="2000" spc="-5" dirty="0">
                <a:latin typeface="Corbel"/>
                <a:cs typeface="Corbel"/>
              </a:rPr>
              <a:t> </a:t>
            </a:r>
            <a:r>
              <a:rPr sz="2000" spc="-10" dirty="0">
                <a:latin typeface="Corbel"/>
                <a:cs typeface="Corbel"/>
              </a:rPr>
              <a:t>offense;</a:t>
            </a:r>
            <a:endParaRPr sz="2000">
              <a:latin typeface="Corbel"/>
              <a:cs typeface="Corbel"/>
            </a:endParaRPr>
          </a:p>
          <a:p>
            <a:pPr marL="756285" lvl="1" indent="-287020">
              <a:lnSpc>
                <a:spcPct val="100000"/>
              </a:lnSpc>
              <a:spcBef>
                <a:spcPts val="1080"/>
              </a:spcBef>
              <a:buClr>
                <a:srgbClr val="1286C3"/>
              </a:buClr>
              <a:buSzPct val="145000"/>
              <a:buFont typeface="Arial"/>
              <a:buChar char="•"/>
              <a:tabLst>
                <a:tab pos="756285" algn="l"/>
                <a:tab pos="756920" algn="l"/>
              </a:tabLst>
            </a:pPr>
            <a:r>
              <a:rPr sz="2000" dirty="0">
                <a:latin typeface="Corbel"/>
                <a:cs typeface="Corbel"/>
              </a:rPr>
              <a:t>Show</a:t>
            </a:r>
            <a:r>
              <a:rPr sz="2000" spc="-30" dirty="0">
                <a:latin typeface="Corbel"/>
                <a:cs typeface="Corbel"/>
              </a:rPr>
              <a:t> </a:t>
            </a:r>
            <a:r>
              <a:rPr sz="2000" dirty="0">
                <a:latin typeface="Corbel"/>
                <a:cs typeface="Corbel"/>
              </a:rPr>
              <a:t>that</a:t>
            </a:r>
            <a:r>
              <a:rPr sz="2000" spc="-10" dirty="0">
                <a:latin typeface="Corbel"/>
                <a:cs typeface="Corbel"/>
              </a:rPr>
              <a:t> </a:t>
            </a:r>
            <a:r>
              <a:rPr sz="2000" dirty="0">
                <a:latin typeface="Corbel"/>
                <a:cs typeface="Corbel"/>
              </a:rPr>
              <a:t>you</a:t>
            </a:r>
            <a:r>
              <a:rPr sz="2000" spc="-15" dirty="0">
                <a:latin typeface="Corbel"/>
                <a:cs typeface="Corbel"/>
              </a:rPr>
              <a:t> </a:t>
            </a:r>
            <a:r>
              <a:rPr sz="2000" dirty="0">
                <a:latin typeface="Corbel"/>
                <a:cs typeface="Corbel"/>
              </a:rPr>
              <a:t>are</a:t>
            </a:r>
            <a:r>
              <a:rPr sz="2000" spc="-15" dirty="0">
                <a:latin typeface="Corbel"/>
                <a:cs typeface="Corbel"/>
              </a:rPr>
              <a:t> </a:t>
            </a:r>
            <a:r>
              <a:rPr sz="2000" dirty="0">
                <a:latin typeface="Corbel"/>
                <a:cs typeface="Corbel"/>
              </a:rPr>
              <a:t>not</a:t>
            </a:r>
            <a:r>
              <a:rPr sz="2000" spc="-10" dirty="0">
                <a:latin typeface="Corbel"/>
                <a:cs typeface="Corbel"/>
              </a:rPr>
              <a:t> </a:t>
            </a:r>
            <a:r>
              <a:rPr sz="2000" dirty="0">
                <a:latin typeface="Corbel"/>
                <a:cs typeface="Corbel"/>
              </a:rPr>
              <a:t>the</a:t>
            </a:r>
            <a:r>
              <a:rPr sz="2000" spc="-15" dirty="0">
                <a:latin typeface="Corbel"/>
                <a:cs typeface="Corbel"/>
              </a:rPr>
              <a:t> </a:t>
            </a:r>
            <a:r>
              <a:rPr sz="2000" dirty="0">
                <a:latin typeface="Corbel"/>
                <a:cs typeface="Corbel"/>
              </a:rPr>
              <a:t>person</a:t>
            </a:r>
            <a:r>
              <a:rPr sz="2000" spc="-10" dirty="0">
                <a:latin typeface="Corbel"/>
                <a:cs typeface="Corbel"/>
              </a:rPr>
              <a:t> </a:t>
            </a:r>
            <a:r>
              <a:rPr sz="2000" dirty="0">
                <a:latin typeface="Corbel"/>
                <a:cs typeface="Corbel"/>
              </a:rPr>
              <a:t>identified</a:t>
            </a:r>
            <a:r>
              <a:rPr sz="2000" spc="-15" dirty="0">
                <a:latin typeface="Corbel"/>
                <a:cs typeface="Corbel"/>
              </a:rPr>
              <a:t> </a:t>
            </a:r>
            <a:r>
              <a:rPr sz="2000" dirty="0">
                <a:latin typeface="Corbel"/>
                <a:cs typeface="Corbel"/>
              </a:rPr>
              <a:t>on</a:t>
            </a:r>
            <a:r>
              <a:rPr sz="2000" spc="-20" dirty="0">
                <a:latin typeface="Corbel"/>
                <a:cs typeface="Corbel"/>
              </a:rPr>
              <a:t> </a:t>
            </a:r>
            <a:r>
              <a:rPr sz="2000" dirty="0">
                <a:latin typeface="Corbel"/>
                <a:cs typeface="Corbel"/>
              </a:rPr>
              <a:t>the</a:t>
            </a:r>
            <a:r>
              <a:rPr sz="2000" spc="-10" dirty="0">
                <a:latin typeface="Corbel"/>
                <a:cs typeface="Corbel"/>
              </a:rPr>
              <a:t> record.</a:t>
            </a:r>
            <a:endParaRPr sz="2000">
              <a:latin typeface="Corbel"/>
              <a:cs typeface="Corbe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63116" y="70484"/>
            <a:ext cx="9850120" cy="1123315"/>
          </a:xfrm>
          <a:prstGeom prst="rect">
            <a:avLst/>
          </a:prstGeom>
        </p:spPr>
        <p:txBody>
          <a:bodyPr vert="horz" wrap="square" lIns="0" tIns="12700" rIns="0" bIns="0" rtlCol="0">
            <a:spAutoFit/>
          </a:bodyPr>
          <a:lstStyle/>
          <a:p>
            <a:pPr marR="198120" algn="ctr">
              <a:lnSpc>
                <a:spcPct val="100000"/>
              </a:lnSpc>
              <a:spcBef>
                <a:spcPts val="100"/>
              </a:spcBef>
            </a:pPr>
            <a:r>
              <a:rPr sz="3600" dirty="0"/>
              <a:t>Waiver</a:t>
            </a:r>
            <a:r>
              <a:rPr sz="3600" spc="-20" dirty="0"/>
              <a:t> </a:t>
            </a:r>
            <a:r>
              <a:rPr sz="3600" dirty="0"/>
              <a:t>vs</a:t>
            </a:r>
            <a:r>
              <a:rPr sz="3600" spc="-155" dirty="0"/>
              <a:t> </a:t>
            </a:r>
            <a:r>
              <a:rPr sz="3600" spc="-10" dirty="0"/>
              <a:t>Appeal</a:t>
            </a:r>
            <a:endParaRPr sz="3600"/>
          </a:p>
          <a:p>
            <a:pPr algn="ctr">
              <a:lnSpc>
                <a:spcPct val="100000"/>
              </a:lnSpc>
            </a:pPr>
            <a:r>
              <a:rPr sz="3600" dirty="0"/>
              <a:t>*</a:t>
            </a:r>
            <a:r>
              <a:rPr sz="2200" dirty="0"/>
              <a:t>A</a:t>
            </a:r>
            <a:r>
              <a:rPr sz="2200" spc="-40" dirty="0"/>
              <a:t> </a:t>
            </a:r>
            <a:r>
              <a:rPr sz="2200" b="1" dirty="0">
                <a:latin typeface="Corbel"/>
                <a:cs typeface="Corbel"/>
              </a:rPr>
              <a:t>waiver</a:t>
            </a:r>
            <a:r>
              <a:rPr sz="2200" b="1" spc="-40" dirty="0">
                <a:latin typeface="Corbel"/>
                <a:cs typeface="Corbel"/>
              </a:rPr>
              <a:t> </a:t>
            </a:r>
            <a:r>
              <a:rPr sz="2200" dirty="0"/>
              <a:t>may</a:t>
            </a:r>
            <a:r>
              <a:rPr sz="2200" spc="-45" dirty="0"/>
              <a:t> </a:t>
            </a:r>
            <a:r>
              <a:rPr sz="2200" dirty="0"/>
              <a:t>be</a:t>
            </a:r>
            <a:r>
              <a:rPr sz="2200" spc="-55" dirty="0"/>
              <a:t> </a:t>
            </a:r>
            <a:r>
              <a:rPr sz="2200" dirty="0"/>
              <a:t>requested</a:t>
            </a:r>
            <a:r>
              <a:rPr sz="2200" spc="-35" dirty="0"/>
              <a:t> </a:t>
            </a:r>
            <a:r>
              <a:rPr sz="2200" dirty="0"/>
              <a:t>at</a:t>
            </a:r>
            <a:r>
              <a:rPr sz="2200" spc="-60" dirty="0"/>
              <a:t> </a:t>
            </a:r>
            <a:r>
              <a:rPr sz="2200" dirty="0"/>
              <a:t>any</a:t>
            </a:r>
            <a:r>
              <a:rPr sz="2200" spc="-45" dirty="0"/>
              <a:t> </a:t>
            </a:r>
            <a:r>
              <a:rPr sz="2200" dirty="0"/>
              <a:t>time,</a:t>
            </a:r>
            <a:r>
              <a:rPr sz="2200" spc="-55" dirty="0"/>
              <a:t> </a:t>
            </a:r>
            <a:r>
              <a:rPr sz="2200" dirty="0"/>
              <a:t>but</a:t>
            </a:r>
            <a:r>
              <a:rPr sz="2200" spc="-45" dirty="0"/>
              <a:t> </a:t>
            </a:r>
            <a:r>
              <a:rPr sz="2200" dirty="0"/>
              <a:t>an</a:t>
            </a:r>
            <a:r>
              <a:rPr sz="2200" spc="-30" dirty="0"/>
              <a:t> </a:t>
            </a:r>
            <a:r>
              <a:rPr sz="2200" b="1" dirty="0">
                <a:latin typeface="Corbel"/>
                <a:cs typeface="Corbel"/>
              </a:rPr>
              <a:t>appeal</a:t>
            </a:r>
            <a:r>
              <a:rPr sz="2200" b="1" spc="-60" dirty="0">
                <a:latin typeface="Corbel"/>
                <a:cs typeface="Corbel"/>
              </a:rPr>
              <a:t> </a:t>
            </a:r>
            <a:r>
              <a:rPr sz="2200" dirty="0"/>
              <a:t>can</a:t>
            </a:r>
            <a:r>
              <a:rPr sz="2200" spc="-40" dirty="0"/>
              <a:t> </a:t>
            </a:r>
            <a:r>
              <a:rPr sz="2200" dirty="0"/>
              <a:t>only</a:t>
            </a:r>
            <a:r>
              <a:rPr sz="2200" spc="-55" dirty="0"/>
              <a:t> </a:t>
            </a:r>
            <a:r>
              <a:rPr sz="2200" dirty="0"/>
              <a:t>be</a:t>
            </a:r>
            <a:r>
              <a:rPr sz="2200" spc="-45" dirty="0"/>
              <a:t> </a:t>
            </a:r>
            <a:r>
              <a:rPr sz="2200" dirty="0"/>
              <a:t>requested</a:t>
            </a:r>
            <a:r>
              <a:rPr sz="2200" spc="-35" dirty="0"/>
              <a:t> </a:t>
            </a:r>
            <a:r>
              <a:rPr sz="2200" spc="-10" dirty="0"/>
              <a:t>within</a:t>
            </a:r>
            <a:endParaRPr sz="2200">
              <a:latin typeface="Corbel"/>
              <a:cs typeface="Corbel"/>
            </a:endParaRPr>
          </a:p>
        </p:txBody>
      </p:sp>
      <p:sp>
        <p:nvSpPr>
          <p:cNvPr id="3" name="object 3"/>
          <p:cNvSpPr txBox="1"/>
          <p:nvPr/>
        </p:nvSpPr>
        <p:spPr>
          <a:xfrm>
            <a:off x="1563116" y="1180337"/>
            <a:ext cx="9737725" cy="1337310"/>
          </a:xfrm>
          <a:prstGeom prst="rect">
            <a:avLst/>
          </a:prstGeom>
        </p:spPr>
        <p:txBody>
          <a:bodyPr vert="horz" wrap="square" lIns="0" tIns="12065" rIns="0" bIns="0" rtlCol="0">
            <a:spAutoFit/>
          </a:bodyPr>
          <a:lstStyle/>
          <a:p>
            <a:pPr marL="12700">
              <a:lnSpc>
                <a:spcPct val="100000"/>
              </a:lnSpc>
              <a:spcBef>
                <a:spcPts val="95"/>
              </a:spcBef>
            </a:pPr>
            <a:r>
              <a:rPr sz="2200" b="1" dirty="0">
                <a:latin typeface="Corbel"/>
                <a:cs typeface="Corbel"/>
              </a:rPr>
              <a:t>TEN</a:t>
            </a:r>
            <a:r>
              <a:rPr sz="2200" b="1" spc="-60" dirty="0">
                <a:latin typeface="Corbel"/>
                <a:cs typeface="Corbel"/>
              </a:rPr>
              <a:t> </a:t>
            </a:r>
            <a:r>
              <a:rPr sz="2200" dirty="0">
                <a:latin typeface="Corbel"/>
                <a:cs typeface="Corbel"/>
              </a:rPr>
              <a:t>days</a:t>
            </a:r>
            <a:r>
              <a:rPr sz="2200" spc="-40" dirty="0">
                <a:latin typeface="Corbel"/>
                <a:cs typeface="Corbel"/>
              </a:rPr>
              <a:t> </a:t>
            </a:r>
            <a:r>
              <a:rPr sz="2200" dirty="0">
                <a:latin typeface="Corbel"/>
                <a:cs typeface="Corbel"/>
              </a:rPr>
              <a:t>of</a:t>
            </a:r>
            <a:r>
              <a:rPr sz="2200" spc="-50" dirty="0">
                <a:latin typeface="Corbel"/>
                <a:cs typeface="Corbel"/>
              </a:rPr>
              <a:t> </a:t>
            </a:r>
            <a:r>
              <a:rPr sz="2200" dirty="0">
                <a:latin typeface="Corbel"/>
                <a:cs typeface="Corbel"/>
              </a:rPr>
              <a:t>the</a:t>
            </a:r>
            <a:r>
              <a:rPr sz="2200" spc="-35" dirty="0">
                <a:latin typeface="Corbel"/>
                <a:cs typeface="Corbel"/>
              </a:rPr>
              <a:t> </a:t>
            </a:r>
            <a:r>
              <a:rPr sz="2200" dirty="0">
                <a:latin typeface="Corbel"/>
                <a:cs typeface="Corbel"/>
              </a:rPr>
              <a:t>mailing</a:t>
            </a:r>
            <a:r>
              <a:rPr sz="2200" spc="-35" dirty="0">
                <a:latin typeface="Corbel"/>
                <a:cs typeface="Corbel"/>
              </a:rPr>
              <a:t> </a:t>
            </a:r>
            <a:r>
              <a:rPr sz="2200" dirty="0">
                <a:latin typeface="Corbel"/>
                <a:cs typeface="Corbel"/>
              </a:rPr>
              <a:t>date</a:t>
            </a:r>
            <a:r>
              <a:rPr sz="2200" spc="-50" dirty="0">
                <a:latin typeface="Corbel"/>
                <a:cs typeface="Corbel"/>
              </a:rPr>
              <a:t> </a:t>
            </a:r>
            <a:r>
              <a:rPr sz="2200" dirty="0">
                <a:latin typeface="Corbel"/>
                <a:cs typeface="Corbel"/>
              </a:rPr>
              <a:t>of</a:t>
            </a:r>
            <a:r>
              <a:rPr sz="2200" spc="-40" dirty="0">
                <a:latin typeface="Corbel"/>
                <a:cs typeface="Corbel"/>
              </a:rPr>
              <a:t> </a:t>
            </a:r>
            <a:r>
              <a:rPr sz="2200" dirty="0">
                <a:latin typeface="Corbel"/>
                <a:cs typeface="Corbel"/>
              </a:rPr>
              <a:t>the</a:t>
            </a:r>
            <a:r>
              <a:rPr sz="2200" spc="-45" dirty="0">
                <a:latin typeface="Corbel"/>
                <a:cs typeface="Corbel"/>
              </a:rPr>
              <a:t> </a:t>
            </a:r>
            <a:r>
              <a:rPr sz="2200" spc="-10" dirty="0">
                <a:latin typeface="Corbel"/>
                <a:cs typeface="Corbel"/>
              </a:rPr>
              <a:t>letter.</a:t>
            </a:r>
            <a:endParaRPr sz="2200">
              <a:latin typeface="Corbel"/>
              <a:cs typeface="Corbel"/>
            </a:endParaRPr>
          </a:p>
          <a:p>
            <a:pPr>
              <a:lnSpc>
                <a:spcPct val="100000"/>
              </a:lnSpc>
              <a:spcBef>
                <a:spcPts val="15"/>
              </a:spcBef>
            </a:pPr>
            <a:endParaRPr sz="2150">
              <a:latin typeface="Corbel"/>
              <a:cs typeface="Corbel"/>
            </a:endParaRPr>
          </a:p>
          <a:p>
            <a:pPr marL="12700">
              <a:lnSpc>
                <a:spcPct val="100000"/>
              </a:lnSpc>
            </a:pPr>
            <a:r>
              <a:rPr sz="2200" dirty="0">
                <a:latin typeface="Corbel"/>
                <a:cs typeface="Corbel"/>
              </a:rPr>
              <a:t>*</a:t>
            </a:r>
            <a:r>
              <a:rPr sz="2000" b="1" dirty="0">
                <a:latin typeface="Corbel"/>
                <a:cs typeface="Corbel"/>
              </a:rPr>
              <a:t>NO</a:t>
            </a:r>
            <a:r>
              <a:rPr sz="2000" b="1" spc="-95" dirty="0">
                <a:latin typeface="Corbel"/>
                <a:cs typeface="Corbel"/>
              </a:rPr>
              <a:t> </a:t>
            </a:r>
            <a:r>
              <a:rPr sz="2000" b="1" dirty="0">
                <a:latin typeface="Corbel"/>
                <a:cs typeface="Corbel"/>
              </a:rPr>
              <a:t>OPTION</a:t>
            </a:r>
            <a:r>
              <a:rPr sz="2000" b="1" spc="-40" dirty="0">
                <a:latin typeface="Corbel"/>
                <a:cs typeface="Corbel"/>
              </a:rPr>
              <a:t> </a:t>
            </a:r>
            <a:r>
              <a:rPr sz="2000" b="1" dirty="0">
                <a:latin typeface="Corbel"/>
                <a:cs typeface="Corbel"/>
              </a:rPr>
              <a:t>FOR</a:t>
            </a:r>
            <a:r>
              <a:rPr sz="2000" b="1" spc="-125" dirty="0">
                <a:latin typeface="Corbel"/>
                <a:cs typeface="Corbel"/>
              </a:rPr>
              <a:t> </a:t>
            </a:r>
            <a:r>
              <a:rPr sz="2000" b="1" spc="-10" dirty="0">
                <a:latin typeface="Corbel"/>
                <a:cs typeface="Corbel"/>
              </a:rPr>
              <a:t>WAIVER</a:t>
            </a:r>
            <a:r>
              <a:rPr sz="2000" b="1" spc="-35" dirty="0">
                <a:latin typeface="Corbel"/>
                <a:cs typeface="Corbel"/>
              </a:rPr>
              <a:t> </a:t>
            </a:r>
            <a:r>
              <a:rPr sz="2000" b="1" spc="-25" dirty="0">
                <a:latin typeface="Corbel"/>
                <a:cs typeface="Corbel"/>
              </a:rPr>
              <a:t>IF</a:t>
            </a:r>
            <a:r>
              <a:rPr sz="2000" spc="-25" dirty="0">
                <a:latin typeface="Corbel"/>
                <a:cs typeface="Corbel"/>
              </a:rPr>
              <a:t>:</a:t>
            </a:r>
            <a:endParaRPr sz="2000">
              <a:latin typeface="Corbel"/>
              <a:cs typeface="Corbel"/>
            </a:endParaRPr>
          </a:p>
          <a:p>
            <a:pPr marL="12700">
              <a:lnSpc>
                <a:spcPct val="100000"/>
              </a:lnSpc>
              <a:spcBef>
                <a:spcPts val="10"/>
              </a:spcBef>
            </a:pPr>
            <a:r>
              <a:rPr sz="2000" b="1" dirty="0">
                <a:latin typeface="Corbel"/>
                <a:cs typeface="Corbel"/>
              </a:rPr>
              <a:t>1</a:t>
            </a:r>
            <a:r>
              <a:rPr sz="2000" dirty="0">
                <a:latin typeface="Corbel"/>
                <a:cs typeface="Corbel"/>
              </a:rPr>
              <a:t>.</a:t>
            </a:r>
            <a:r>
              <a:rPr sz="2000" spc="-245" dirty="0">
                <a:latin typeface="Corbel"/>
                <a:cs typeface="Corbel"/>
              </a:rPr>
              <a:t> </a:t>
            </a:r>
            <a:r>
              <a:rPr sz="2000" spc="-45" dirty="0">
                <a:latin typeface="Corbel"/>
                <a:cs typeface="Corbel"/>
              </a:rPr>
              <a:t>You</a:t>
            </a:r>
            <a:r>
              <a:rPr sz="2000" spc="-25" dirty="0">
                <a:latin typeface="Corbel"/>
                <a:cs typeface="Corbel"/>
              </a:rPr>
              <a:t> </a:t>
            </a:r>
            <a:r>
              <a:rPr sz="2000" dirty="0">
                <a:latin typeface="Corbel"/>
                <a:cs typeface="Corbel"/>
              </a:rPr>
              <a:t>have</a:t>
            </a:r>
            <a:r>
              <a:rPr sz="2000" spc="-20" dirty="0">
                <a:latin typeface="Corbel"/>
                <a:cs typeface="Corbel"/>
              </a:rPr>
              <a:t> </a:t>
            </a:r>
            <a:r>
              <a:rPr sz="2000" dirty="0">
                <a:latin typeface="Corbel"/>
                <a:cs typeface="Corbel"/>
              </a:rPr>
              <a:t>pled</a:t>
            </a:r>
            <a:r>
              <a:rPr sz="2000" spc="-20" dirty="0">
                <a:latin typeface="Corbel"/>
                <a:cs typeface="Corbel"/>
              </a:rPr>
              <a:t> </a:t>
            </a:r>
            <a:r>
              <a:rPr sz="2000" dirty="0">
                <a:latin typeface="Corbel"/>
                <a:cs typeface="Corbel"/>
              </a:rPr>
              <a:t>no</a:t>
            </a:r>
            <a:r>
              <a:rPr sz="2000" spc="-20" dirty="0">
                <a:latin typeface="Corbel"/>
                <a:cs typeface="Corbel"/>
              </a:rPr>
              <a:t> </a:t>
            </a:r>
            <a:r>
              <a:rPr sz="2000" dirty="0">
                <a:latin typeface="Corbel"/>
                <a:cs typeface="Corbel"/>
              </a:rPr>
              <a:t>contest,</a:t>
            </a:r>
            <a:r>
              <a:rPr sz="2000" spc="-25" dirty="0">
                <a:latin typeface="Corbel"/>
                <a:cs typeface="Corbel"/>
              </a:rPr>
              <a:t> </a:t>
            </a:r>
            <a:r>
              <a:rPr sz="2000" dirty="0">
                <a:latin typeface="Corbel"/>
                <a:cs typeface="Corbel"/>
              </a:rPr>
              <a:t>pled</a:t>
            </a:r>
            <a:r>
              <a:rPr sz="2000" spc="-10" dirty="0">
                <a:latin typeface="Corbel"/>
                <a:cs typeface="Corbel"/>
              </a:rPr>
              <a:t> </a:t>
            </a:r>
            <a:r>
              <a:rPr sz="2000" dirty="0">
                <a:latin typeface="Corbel"/>
                <a:cs typeface="Corbel"/>
              </a:rPr>
              <a:t>guilty</a:t>
            </a:r>
            <a:r>
              <a:rPr sz="2000" spc="-20" dirty="0">
                <a:latin typeface="Corbel"/>
                <a:cs typeface="Corbel"/>
              </a:rPr>
              <a:t> </a:t>
            </a:r>
            <a:r>
              <a:rPr sz="2000" dirty="0">
                <a:latin typeface="Corbel"/>
                <a:cs typeface="Corbel"/>
              </a:rPr>
              <a:t>to,</a:t>
            </a:r>
            <a:r>
              <a:rPr sz="2000" spc="-20" dirty="0">
                <a:latin typeface="Corbel"/>
                <a:cs typeface="Corbel"/>
              </a:rPr>
              <a:t> </a:t>
            </a:r>
            <a:r>
              <a:rPr sz="2000" dirty="0">
                <a:latin typeface="Corbel"/>
                <a:cs typeface="Corbel"/>
              </a:rPr>
              <a:t>or</a:t>
            </a:r>
            <a:r>
              <a:rPr sz="2000" spc="-20" dirty="0">
                <a:latin typeface="Corbel"/>
                <a:cs typeface="Corbel"/>
              </a:rPr>
              <a:t> </a:t>
            </a:r>
            <a:r>
              <a:rPr sz="2000" dirty="0">
                <a:latin typeface="Corbel"/>
                <a:cs typeface="Corbel"/>
              </a:rPr>
              <a:t>were</a:t>
            </a:r>
            <a:r>
              <a:rPr sz="2000" spc="-10" dirty="0">
                <a:latin typeface="Corbel"/>
                <a:cs typeface="Corbel"/>
              </a:rPr>
              <a:t> </a:t>
            </a:r>
            <a:r>
              <a:rPr sz="2000" dirty="0">
                <a:latin typeface="Corbel"/>
                <a:cs typeface="Corbel"/>
              </a:rPr>
              <a:t>convicted</a:t>
            </a:r>
            <a:r>
              <a:rPr sz="2000" spc="-25" dirty="0">
                <a:latin typeface="Corbel"/>
                <a:cs typeface="Corbel"/>
              </a:rPr>
              <a:t> </a:t>
            </a:r>
            <a:r>
              <a:rPr sz="2000" dirty="0">
                <a:latin typeface="Corbel"/>
                <a:cs typeface="Corbel"/>
              </a:rPr>
              <a:t>of</a:t>
            </a:r>
            <a:r>
              <a:rPr sz="2000" spc="-20" dirty="0">
                <a:latin typeface="Corbel"/>
                <a:cs typeface="Corbel"/>
              </a:rPr>
              <a:t> </a:t>
            </a:r>
            <a:r>
              <a:rPr sz="2000" dirty="0">
                <a:latin typeface="Corbel"/>
                <a:cs typeface="Corbel"/>
              </a:rPr>
              <a:t>any</a:t>
            </a:r>
            <a:r>
              <a:rPr sz="2000" spc="-30" dirty="0">
                <a:latin typeface="Corbel"/>
                <a:cs typeface="Corbel"/>
              </a:rPr>
              <a:t> </a:t>
            </a:r>
            <a:r>
              <a:rPr sz="2000" dirty="0">
                <a:latin typeface="Corbel"/>
                <a:cs typeface="Corbel"/>
              </a:rPr>
              <a:t>of</a:t>
            </a:r>
            <a:r>
              <a:rPr sz="2000" spc="-20" dirty="0">
                <a:latin typeface="Corbel"/>
                <a:cs typeface="Corbel"/>
              </a:rPr>
              <a:t> </a:t>
            </a:r>
            <a:r>
              <a:rPr sz="2000" dirty="0">
                <a:latin typeface="Corbel"/>
                <a:cs typeface="Corbel"/>
              </a:rPr>
              <a:t>the</a:t>
            </a:r>
            <a:r>
              <a:rPr sz="2000" spc="-10" dirty="0">
                <a:latin typeface="Corbel"/>
                <a:cs typeface="Corbel"/>
              </a:rPr>
              <a:t> </a:t>
            </a:r>
            <a:r>
              <a:rPr sz="2000" dirty="0">
                <a:latin typeface="Corbel"/>
                <a:cs typeface="Corbel"/>
              </a:rPr>
              <a:t>following</a:t>
            </a:r>
            <a:r>
              <a:rPr sz="2000" spc="-20" dirty="0">
                <a:latin typeface="Corbel"/>
                <a:cs typeface="Corbel"/>
              </a:rPr>
              <a:t> </a:t>
            </a:r>
            <a:r>
              <a:rPr sz="2000" spc="-10" dirty="0">
                <a:latin typeface="Corbel"/>
                <a:cs typeface="Corbel"/>
              </a:rPr>
              <a:t>offenses:</a:t>
            </a:r>
            <a:endParaRPr sz="2000">
              <a:latin typeface="Corbel"/>
              <a:cs typeface="Corbel"/>
            </a:endParaRPr>
          </a:p>
        </p:txBody>
      </p:sp>
      <p:sp>
        <p:nvSpPr>
          <p:cNvPr id="4" name="object 4"/>
          <p:cNvSpPr txBox="1"/>
          <p:nvPr/>
        </p:nvSpPr>
        <p:spPr>
          <a:xfrm>
            <a:off x="1563116" y="2917901"/>
            <a:ext cx="1244600" cy="671830"/>
          </a:xfrm>
          <a:prstGeom prst="rect">
            <a:avLst/>
          </a:prstGeom>
        </p:spPr>
        <p:txBody>
          <a:bodyPr vert="horz" wrap="square" lIns="0" tIns="12700" rIns="0" bIns="0" rtlCol="0">
            <a:spAutoFit/>
          </a:bodyPr>
          <a:lstStyle/>
          <a:p>
            <a:pPr marL="12700">
              <a:lnSpc>
                <a:spcPct val="100000"/>
              </a:lnSpc>
              <a:spcBef>
                <a:spcPts val="100"/>
              </a:spcBef>
            </a:pPr>
            <a:r>
              <a:rPr sz="1400" b="1" i="1" u="heavy" dirty="0">
                <a:uFill>
                  <a:solidFill>
                    <a:srgbClr val="000000"/>
                  </a:solidFill>
                </a:uFill>
                <a:latin typeface="Corbel"/>
                <a:cs typeface="Corbel"/>
              </a:rPr>
              <a:t>*</a:t>
            </a:r>
            <a:r>
              <a:rPr sz="1800" b="1" i="1" u="heavy" dirty="0">
                <a:uFill>
                  <a:solidFill>
                    <a:srgbClr val="000000"/>
                  </a:solidFill>
                </a:uFill>
                <a:latin typeface="Corbel"/>
                <a:cs typeface="Corbel"/>
              </a:rPr>
              <a:t>A)</a:t>
            </a:r>
            <a:r>
              <a:rPr sz="1800" b="1" i="1" u="heavy" spc="-20" dirty="0">
                <a:uFill>
                  <a:solidFill>
                    <a:srgbClr val="000000"/>
                  </a:solidFill>
                </a:uFill>
                <a:latin typeface="Corbel"/>
                <a:cs typeface="Corbel"/>
              </a:rPr>
              <a:t> </a:t>
            </a:r>
            <a:r>
              <a:rPr sz="1800" b="1" i="1" u="heavy" spc="-10" dirty="0">
                <a:uFill>
                  <a:solidFill>
                    <a:srgbClr val="000000"/>
                  </a:solidFill>
                </a:uFill>
                <a:latin typeface="Corbel"/>
                <a:cs typeface="Corbel"/>
              </a:rPr>
              <a:t>Felonies:</a:t>
            </a:r>
            <a:endParaRPr sz="1800">
              <a:latin typeface="Corbel"/>
              <a:cs typeface="Corbel"/>
            </a:endParaRPr>
          </a:p>
          <a:p>
            <a:pPr marL="299085" indent="-287020">
              <a:lnSpc>
                <a:spcPct val="100000"/>
              </a:lnSpc>
              <a:spcBef>
                <a:spcPts val="605"/>
              </a:spcBef>
              <a:buClr>
                <a:srgbClr val="1286C3"/>
              </a:buClr>
              <a:buSzPct val="144444"/>
              <a:buFont typeface="Arial"/>
              <a:buChar char="•"/>
              <a:tabLst>
                <a:tab pos="299085" algn="l"/>
                <a:tab pos="299720" algn="l"/>
              </a:tabLst>
            </a:pPr>
            <a:r>
              <a:rPr sz="1800" spc="-10" dirty="0">
                <a:latin typeface="Corbel"/>
                <a:cs typeface="Corbel"/>
              </a:rPr>
              <a:t>Murder</a:t>
            </a:r>
            <a:endParaRPr sz="1800">
              <a:latin typeface="Corbel"/>
              <a:cs typeface="Corbel"/>
            </a:endParaRPr>
          </a:p>
        </p:txBody>
      </p:sp>
      <p:sp>
        <p:nvSpPr>
          <p:cNvPr id="5" name="object 5"/>
          <p:cNvSpPr txBox="1"/>
          <p:nvPr/>
        </p:nvSpPr>
        <p:spPr>
          <a:xfrm>
            <a:off x="1563116" y="3619627"/>
            <a:ext cx="5187315" cy="2774950"/>
          </a:xfrm>
          <a:prstGeom prst="rect">
            <a:avLst/>
          </a:prstGeom>
        </p:spPr>
        <p:txBody>
          <a:bodyPr vert="horz" wrap="square" lIns="0" tIns="12700" rIns="0" bIns="0" rtlCol="0">
            <a:spAutoFit/>
          </a:bodyPr>
          <a:lstStyle/>
          <a:p>
            <a:pPr marL="299085" indent="-287020">
              <a:lnSpc>
                <a:spcPct val="100000"/>
              </a:lnSpc>
              <a:spcBef>
                <a:spcPts val="100"/>
              </a:spcBef>
              <a:buClr>
                <a:srgbClr val="1286C3"/>
              </a:buClr>
              <a:buSzPct val="144444"/>
              <a:buFont typeface="Arial"/>
              <a:buChar char="•"/>
              <a:tabLst>
                <a:tab pos="299085" algn="l"/>
                <a:tab pos="299720" algn="l"/>
              </a:tabLst>
            </a:pPr>
            <a:r>
              <a:rPr sz="1800" dirty="0">
                <a:latin typeface="Corbel"/>
                <a:cs typeface="Corbel"/>
              </a:rPr>
              <a:t>Child</a:t>
            </a:r>
            <a:r>
              <a:rPr sz="1800" spc="-20" dirty="0">
                <a:latin typeface="Corbel"/>
                <a:cs typeface="Corbel"/>
              </a:rPr>
              <a:t> </a:t>
            </a:r>
            <a:r>
              <a:rPr sz="1800" dirty="0">
                <a:latin typeface="Corbel"/>
                <a:cs typeface="Corbel"/>
              </a:rPr>
              <a:t>abuse</a:t>
            </a:r>
            <a:r>
              <a:rPr sz="1800" spc="5" dirty="0">
                <a:latin typeface="Corbel"/>
                <a:cs typeface="Corbel"/>
              </a:rPr>
              <a:t> </a:t>
            </a:r>
            <a:r>
              <a:rPr sz="1800" dirty="0">
                <a:latin typeface="Corbel"/>
                <a:cs typeface="Corbel"/>
              </a:rPr>
              <a:t>or</a:t>
            </a:r>
            <a:r>
              <a:rPr sz="1800" spc="-15" dirty="0">
                <a:latin typeface="Corbel"/>
                <a:cs typeface="Corbel"/>
              </a:rPr>
              <a:t> </a:t>
            </a:r>
            <a:r>
              <a:rPr sz="1800" spc="-10" dirty="0">
                <a:latin typeface="Corbel"/>
                <a:cs typeface="Corbel"/>
              </a:rPr>
              <a:t>neglect</a:t>
            </a:r>
            <a:endParaRPr sz="1800">
              <a:latin typeface="Corbel"/>
              <a:cs typeface="Corbel"/>
            </a:endParaRPr>
          </a:p>
          <a:p>
            <a:pPr marL="299085" indent="-287020">
              <a:lnSpc>
                <a:spcPct val="100000"/>
              </a:lnSpc>
              <a:spcBef>
                <a:spcPts val="600"/>
              </a:spcBef>
              <a:buClr>
                <a:srgbClr val="1286C3"/>
              </a:buClr>
              <a:buSzPct val="144444"/>
              <a:buFont typeface="Arial"/>
              <a:buChar char="•"/>
              <a:tabLst>
                <a:tab pos="299085" algn="l"/>
                <a:tab pos="299720" algn="l"/>
              </a:tabLst>
            </a:pPr>
            <a:r>
              <a:rPr sz="1800" dirty="0">
                <a:latin typeface="Corbel"/>
                <a:cs typeface="Corbel"/>
              </a:rPr>
              <a:t>Crimes</a:t>
            </a:r>
            <a:r>
              <a:rPr sz="1800" spc="-30" dirty="0">
                <a:latin typeface="Corbel"/>
                <a:cs typeface="Corbel"/>
              </a:rPr>
              <a:t> </a:t>
            </a:r>
            <a:r>
              <a:rPr sz="1800" dirty="0">
                <a:latin typeface="Corbel"/>
                <a:cs typeface="Corbel"/>
              </a:rPr>
              <a:t>against</a:t>
            </a:r>
            <a:r>
              <a:rPr sz="1800" spc="5" dirty="0">
                <a:latin typeface="Corbel"/>
                <a:cs typeface="Corbel"/>
              </a:rPr>
              <a:t> </a:t>
            </a:r>
            <a:r>
              <a:rPr sz="1800" dirty="0">
                <a:latin typeface="Corbel"/>
                <a:cs typeface="Corbel"/>
              </a:rPr>
              <a:t>children</a:t>
            </a:r>
            <a:r>
              <a:rPr sz="1800" spc="-20" dirty="0">
                <a:latin typeface="Corbel"/>
                <a:cs typeface="Corbel"/>
              </a:rPr>
              <a:t> </a:t>
            </a:r>
            <a:r>
              <a:rPr sz="1800" dirty="0">
                <a:latin typeface="Corbel"/>
                <a:cs typeface="Corbel"/>
              </a:rPr>
              <a:t>including</a:t>
            </a:r>
            <a:r>
              <a:rPr sz="1800" spc="-30" dirty="0">
                <a:latin typeface="Corbel"/>
                <a:cs typeface="Corbel"/>
              </a:rPr>
              <a:t> </a:t>
            </a:r>
            <a:r>
              <a:rPr sz="1800" dirty="0">
                <a:latin typeface="Corbel"/>
                <a:cs typeface="Corbel"/>
              </a:rPr>
              <a:t>child</a:t>
            </a:r>
            <a:r>
              <a:rPr sz="1800" spc="-20" dirty="0">
                <a:latin typeface="Corbel"/>
                <a:cs typeface="Corbel"/>
              </a:rPr>
              <a:t> </a:t>
            </a:r>
            <a:r>
              <a:rPr sz="1800" spc="-10" dirty="0">
                <a:latin typeface="Corbel"/>
                <a:cs typeface="Corbel"/>
              </a:rPr>
              <a:t>pornography</a:t>
            </a:r>
            <a:endParaRPr sz="1800">
              <a:latin typeface="Corbel"/>
              <a:cs typeface="Corbel"/>
            </a:endParaRPr>
          </a:p>
          <a:p>
            <a:pPr marL="299085" indent="-287020">
              <a:lnSpc>
                <a:spcPct val="100000"/>
              </a:lnSpc>
              <a:spcBef>
                <a:spcPts val="600"/>
              </a:spcBef>
              <a:buClr>
                <a:srgbClr val="1286C3"/>
              </a:buClr>
              <a:buSzPct val="144444"/>
              <a:buFont typeface="Arial"/>
              <a:buChar char="•"/>
              <a:tabLst>
                <a:tab pos="299085" algn="l"/>
                <a:tab pos="299720" algn="l"/>
              </a:tabLst>
            </a:pPr>
            <a:r>
              <a:rPr sz="1800" dirty="0">
                <a:latin typeface="Corbel"/>
                <a:cs typeface="Corbel"/>
              </a:rPr>
              <a:t>Spousal</a:t>
            </a:r>
            <a:r>
              <a:rPr sz="1800" spc="-15" dirty="0">
                <a:latin typeface="Corbel"/>
                <a:cs typeface="Corbel"/>
              </a:rPr>
              <a:t> </a:t>
            </a:r>
            <a:r>
              <a:rPr sz="1800" spc="-10" dirty="0">
                <a:latin typeface="Corbel"/>
                <a:cs typeface="Corbel"/>
              </a:rPr>
              <a:t>abuse</a:t>
            </a:r>
            <a:endParaRPr sz="1800">
              <a:latin typeface="Corbel"/>
              <a:cs typeface="Corbel"/>
            </a:endParaRPr>
          </a:p>
          <a:p>
            <a:pPr marL="299085" indent="-287020">
              <a:lnSpc>
                <a:spcPct val="100000"/>
              </a:lnSpc>
              <a:spcBef>
                <a:spcPts val="600"/>
              </a:spcBef>
              <a:buClr>
                <a:srgbClr val="1286C3"/>
              </a:buClr>
              <a:buSzPct val="144444"/>
              <a:buFont typeface="Arial"/>
              <a:buChar char="•"/>
              <a:tabLst>
                <a:tab pos="299085" algn="l"/>
                <a:tab pos="299720" algn="l"/>
              </a:tabLst>
            </a:pPr>
            <a:r>
              <a:rPr sz="1800" dirty="0">
                <a:latin typeface="Corbel"/>
                <a:cs typeface="Corbel"/>
              </a:rPr>
              <a:t>Crime</a:t>
            </a:r>
            <a:r>
              <a:rPr sz="1800" spc="-10" dirty="0">
                <a:latin typeface="Corbel"/>
                <a:cs typeface="Corbel"/>
              </a:rPr>
              <a:t> </a:t>
            </a:r>
            <a:r>
              <a:rPr sz="1800" dirty="0">
                <a:latin typeface="Corbel"/>
                <a:cs typeface="Corbel"/>
              </a:rPr>
              <a:t>involving</a:t>
            </a:r>
            <a:r>
              <a:rPr sz="1800" spc="-10" dirty="0">
                <a:latin typeface="Corbel"/>
                <a:cs typeface="Corbel"/>
              </a:rPr>
              <a:t> </a:t>
            </a:r>
            <a:r>
              <a:rPr sz="1800" dirty="0">
                <a:latin typeface="Corbel"/>
                <a:cs typeface="Corbel"/>
              </a:rPr>
              <a:t>rape</a:t>
            </a:r>
            <a:r>
              <a:rPr sz="1800" spc="-10" dirty="0">
                <a:latin typeface="Corbel"/>
                <a:cs typeface="Corbel"/>
              </a:rPr>
              <a:t> </a:t>
            </a:r>
            <a:r>
              <a:rPr sz="1800" dirty="0">
                <a:latin typeface="Corbel"/>
                <a:cs typeface="Corbel"/>
              </a:rPr>
              <a:t>or</a:t>
            </a:r>
            <a:r>
              <a:rPr sz="1800" spc="-10" dirty="0">
                <a:latin typeface="Corbel"/>
                <a:cs typeface="Corbel"/>
              </a:rPr>
              <a:t> </a:t>
            </a:r>
            <a:r>
              <a:rPr sz="1800" dirty="0">
                <a:latin typeface="Corbel"/>
                <a:cs typeface="Corbel"/>
              </a:rPr>
              <a:t>sexual</a:t>
            </a:r>
            <a:r>
              <a:rPr sz="1800" spc="10" dirty="0">
                <a:latin typeface="Corbel"/>
                <a:cs typeface="Corbel"/>
              </a:rPr>
              <a:t> </a:t>
            </a:r>
            <a:r>
              <a:rPr sz="1800" spc="-10" dirty="0">
                <a:latin typeface="Corbel"/>
                <a:cs typeface="Corbel"/>
              </a:rPr>
              <a:t>assault</a:t>
            </a:r>
            <a:endParaRPr sz="1800">
              <a:latin typeface="Corbel"/>
              <a:cs typeface="Corbel"/>
            </a:endParaRPr>
          </a:p>
          <a:p>
            <a:pPr marL="299085" indent="-287020">
              <a:lnSpc>
                <a:spcPct val="100000"/>
              </a:lnSpc>
              <a:spcBef>
                <a:spcPts val="600"/>
              </a:spcBef>
              <a:buClr>
                <a:srgbClr val="1286C3"/>
              </a:buClr>
              <a:buSzPct val="144444"/>
              <a:buFont typeface="Arial"/>
              <a:buChar char="•"/>
              <a:tabLst>
                <a:tab pos="299085" algn="l"/>
                <a:tab pos="299720" algn="l"/>
              </a:tabLst>
            </a:pPr>
            <a:r>
              <a:rPr sz="1800" spc="-10" dirty="0">
                <a:latin typeface="Corbel"/>
                <a:cs typeface="Corbel"/>
              </a:rPr>
              <a:t>Arson</a:t>
            </a:r>
            <a:endParaRPr sz="1800">
              <a:latin typeface="Corbel"/>
              <a:cs typeface="Corbel"/>
            </a:endParaRPr>
          </a:p>
          <a:p>
            <a:pPr marL="299085" indent="-287020">
              <a:lnSpc>
                <a:spcPct val="100000"/>
              </a:lnSpc>
              <a:spcBef>
                <a:spcPts val="600"/>
              </a:spcBef>
              <a:buClr>
                <a:srgbClr val="1286C3"/>
              </a:buClr>
              <a:buSzPct val="144444"/>
              <a:buFont typeface="Arial"/>
              <a:buChar char="•"/>
              <a:tabLst>
                <a:tab pos="299085" algn="l"/>
                <a:tab pos="299720" algn="l"/>
              </a:tabLst>
            </a:pPr>
            <a:r>
              <a:rPr sz="1800" spc="-10" dirty="0">
                <a:latin typeface="Corbel"/>
                <a:cs typeface="Corbel"/>
              </a:rPr>
              <a:t>Kidnapping</a:t>
            </a:r>
            <a:endParaRPr sz="1800">
              <a:latin typeface="Corbel"/>
              <a:cs typeface="Corbel"/>
            </a:endParaRPr>
          </a:p>
          <a:p>
            <a:pPr marL="299085" indent="-287020">
              <a:lnSpc>
                <a:spcPct val="100000"/>
              </a:lnSpc>
              <a:spcBef>
                <a:spcPts val="605"/>
              </a:spcBef>
              <a:buClr>
                <a:srgbClr val="1286C3"/>
              </a:buClr>
              <a:buSzPct val="144444"/>
              <a:buFont typeface="Arial"/>
              <a:buChar char="•"/>
              <a:tabLst>
                <a:tab pos="299085" algn="l"/>
                <a:tab pos="299720" algn="l"/>
              </a:tabLst>
            </a:pPr>
            <a:r>
              <a:rPr sz="1800" spc="-10" dirty="0">
                <a:latin typeface="Corbel"/>
                <a:cs typeface="Corbel"/>
              </a:rPr>
              <a:t>Physical</a:t>
            </a:r>
            <a:r>
              <a:rPr sz="1800" spc="-25" dirty="0">
                <a:latin typeface="Corbel"/>
                <a:cs typeface="Corbel"/>
              </a:rPr>
              <a:t> </a:t>
            </a:r>
            <a:r>
              <a:rPr sz="1800" spc="-10" dirty="0">
                <a:latin typeface="Corbel"/>
                <a:cs typeface="Corbel"/>
              </a:rPr>
              <a:t>Assault/Battery</a:t>
            </a:r>
            <a:endParaRPr sz="1800">
              <a:latin typeface="Corbel"/>
              <a:cs typeface="Corbel"/>
            </a:endParaRPr>
          </a:p>
          <a:p>
            <a:pPr marL="299085" indent="-287020">
              <a:lnSpc>
                <a:spcPct val="100000"/>
              </a:lnSpc>
              <a:spcBef>
                <a:spcPts val="600"/>
              </a:spcBef>
              <a:buClr>
                <a:srgbClr val="1286C3"/>
              </a:buClr>
              <a:buSzPct val="144444"/>
              <a:buFont typeface="Arial"/>
              <a:buChar char="•"/>
              <a:tabLst>
                <a:tab pos="299085" algn="l"/>
                <a:tab pos="299720" algn="l"/>
              </a:tabLst>
            </a:pPr>
            <a:r>
              <a:rPr sz="1800" dirty="0">
                <a:latin typeface="Corbel"/>
                <a:cs typeface="Corbel"/>
              </a:rPr>
              <a:t>Drug crime</a:t>
            </a:r>
            <a:r>
              <a:rPr sz="1800" spc="-20" dirty="0">
                <a:latin typeface="Corbel"/>
                <a:cs typeface="Corbel"/>
              </a:rPr>
              <a:t> </a:t>
            </a:r>
            <a:r>
              <a:rPr sz="1800" dirty="0">
                <a:latin typeface="Corbel"/>
                <a:cs typeface="Corbel"/>
              </a:rPr>
              <a:t>within</a:t>
            </a:r>
            <a:r>
              <a:rPr sz="1800" spc="-15" dirty="0">
                <a:latin typeface="Corbel"/>
                <a:cs typeface="Corbel"/>
              </a:rPr>
              <a:t> </a:t>
            </a:r>
            <a:r>
              <a:rPr sz="1800" dirty="0">
                <a:latin typeface="Corbel"/>
                <a:cs typeface="Corbel"/>
              </a:rPr>
              <a:t>past</a:t>
            </a:r>
            <a:r>
              <a:rPr sz="1800" spc="-5" dirty="0">
                <a:latin typeface="Corbel"/>
                <a:cs typeface="Corbel"/>
              </a:rPr>
              <a:t> </a:t>
            </a:r>
            <a:r>
              <a:rPr sz="1800" dirty="0">
                <a:latin typeface="Corbel"/>
                <a:cs typeface="Corbel"/>
              </a:rPr>
              <a:t>5</a:t>
            </a:r>
            <a:r>
              <a:rPr sz="1800" spc="-5" dirty="0">
                <a:latin typeface="Corbel"/>
                <a:cs typeface="Corbel"/>
              </a:rPr>
              <a:t> </a:t>
            </a:r>
            <a:r>
              <a:rPr sz="1800" spc="-20" dirty="0">
                <a:latin typeface="Corbel"/>
                <a:cs typeface="Corbel"/>
              </a:rPr>
              <a:t>years</a:t>
            </a:r>
            <a:endParaRPr sz="1800">
              <a:latin typeface="Corbel"/>
              <a:cs typeface="Corbel"/>
            </a:endParaRPr>
          </a:p>
        </p:txBody>
      </p:sp>
      <p:sp>
        <p:nvSpPr>
          <p:cNvPr id="6" name="object 6"/>
          <p:cNvSpPr txBox="1"/>
          <p:nvPr/>
        </p:nvSpPr>
        <p:spPr>
          <a:xfrm>
            <a:off x="7354951" y="2917901"/>
            <a:ext cx="1958339" cy="671830"/>
          </a:xfrm>
          <a:prstGeom prst="rect">
            <a:avLst/>
          </a:prstGeom>
        </p:spPr>
        <p:txBody>
          <a:bodyPr vert="horz" wrap="square" lIns="0" tIns="12700" rIns="0" bIns="0" rtlCol="0">
            <a:spAutoFit/>
          </a:bodyPr>
          <a:lstStyle/>
          <a:p>
            <a:pPr marL="12700">
              <a:lnSpc>
                <a:spcPct val="100000"/>
              </a:lnSpc>
              <a:spcBef>
                <a:spcPts val="100"/>
              </a:spcBef>
            </a:pPr>
            <a:r>
              <a:rPr sz="1800" b="1" i="1" u="sng" dirty="0">
                <a:uFill>
                  <a:solidFill>
                    <a:srgbClr val="000000"/>
                  </a:solidFill>
                </a:uFill>
                <a:latin typeface="Corbel"/>
                <a:cs typeface="Corbel"/>
              </a:rPr>
              <a:t>*(B)</a:t>
            </a:r>
            <a:r>
              <a:rPr sz="1800" b="1" i="1" u="sng" spc="65" dirty="0">
                <a:uFill>
                  <a:solidFill>
                    <a:srgbClr val="000000"/>
                  </a:solidFill>
                </a:uFill>
                <a:latin typeface="Corbel"/>
                <a:cs typeface="Corbel"/>
              </a:rPr>
              <a:t> </a:t>
            </a:r>
            <a:r>
              <a:rPr sz="1800" b="1" i="1" u="sng" spc="-10" dirty="0">
                <a:uFill>
                  <a:solidFill>
                    <a:srgbClr val="000000"/>
                  </a:solidFill>
                </a:uFill>
                <a:latin typeface="Corbel"/>
                <a:cs typeface="Corbel"/>
              </a:rPr>
              <a:t>Misdemeanors:</a:t>
            </a:r>
            <a:endParaRPr sz="1800">
              <a:latin typeface="Corbel"/>
              <a:cs typeface="Corbel"/>
            </a:endParaRPr>
          </a:p>
          <a:p>
            <a:pPr marL="299085" indent="-287020">
              <a:lnSpc>
                <a:spcPct val="100000"/>
              </a:lnSpc>
              <a:spcBef>
                <a:spcPts val="605"/>
              </a:spcBef>
              <a:buClr>
                <a:srgbClr val="1286C3"/>
              </a:buClr>
              <a:buSzPct val="144444"/>
              <a:buFont typeface="Arial"/>
              <a:buChar char="•"/>
              <a:tabLst>
                <a:tab pos="299085" algn="l"/>
                <a:tab pos="299720" algn="l"/>
              </a:tabLst>
            </a:pPr>
            <a:r>
              <a:rPr sz="1800" dirty="0">
                <a:latin typeface="Corbel"/>
                <a:cs typeface="Corbel"/>
              </a:rPr>
              <a:t>Child</a:t>
            </a:r>
            <a:r>
              <a:rPr sz="1800" spc="-25" dirty="0">
                <a:latin typeface="Corbel"/>
                <a:cs typeface="Corbel"/>
              </a:rPr>
              <a:t> </a:t>
            </a:r>
            <a:r>
              <a:rPr sz="1800" spc="-10" dirty="0">
                <a:latin typeface="Corbel"/>
                <a:cs typeface="Corbel"/>
              </a:rPr>
              <a:t>abuse</a:t>
            </a:r>
            <a:endParaRPr sz="1800">
              <a:latin typeface="Corbel"/>
              <a:cs typeface="Corbel"/>
            </a:endParaRPr>
          </a:p>
        </p:txBody>
      </p:sp>
      <p:sp>
        <p:nvSpPr>
          <p:cNvPr id="7" name="object 7"/>
          <p:cNvSpPr txBox="1"/>
          <p:nvPr/>
        </p:nvSpPr>
        <p:spPr>
          <a:xfrm>
            <a:off x="7354951" y="3619627"/>
            <a:ext cx="3405504" cy="1022350"/>
          </a:xfrm>
          <a:prstGeom prst="rect">
            <a:avLst/>
          </a:prstGeom>
        </p:spPr>
        <p:txBody>
          <a:bodyPr vert="horz" wrap="square" lIns="0" tIns="12700" rIns="0" bIns="0" rtlCol="0">
            <a:spAutoFit/>
          </a:bodyPr>
          <a:lstStyle/>
          <a:p>
            <a:pPr marL="299085" indent="-287020">
              <a:lnSpc>
                <a:spcPct val="100000"/>
              </a:lnSpc>
              <a:spcBef>
                <a:spcPts val="100"/>
              </a:spcBef>
              <a:buClr>
                <a:srgbClr val="1286C3"/>
              </a:buClr>
              <a:buSzPct val="144444"/>
              <a:buFont typeface="Arial"/>
              <a:buChar char="•"/>
              <a:tabLst>
                <a:tab pos="299085" algn="l"/>
                <a:tab pos="299720" algn="l"/>
              </a:tabLst>
            </a:pPr>
            <a:r>
              <a:rPr sz="1800" dirty="0">
                <a:latin typeface="Corbel"/>
                <a:cs typeface="Corbel"/>
              </a:rPr>
              <a:t>Child</a:t>
            </a:r>
            <a:r>
              <a:rPr sz="1800" spc="-25" dirty="0">
                <a:latin typeface="Corbel"/>
                <a:cs typeface="Corbel"/>
              </a:rPr>
              <a:t> </a:t>
            </a:r>
            <a:r>
              <a:rPr sz="1800" spc="-10" dirty="0">
                <a:latin typeface="Corbel"/>
                <a:cs typeface="Corbel"/>
              </a:rPr>
              <a:t>endangerment</a:t>
            </a:r>
            <a:endParaRPr sz="1800">
              <a:latin typeface="Corbel"/>
              <a:cs typeface="Corbel"/>
            </a:endParaRPr>
          </a:p>
          <a:p>
            <a:pPr marL="299085" indent="-287020">
              <a:lnSpc>
                <a:spcPct val="100000"/>
              </a:lnSpc>
              <a:spcBef>
                <a:spcPts val="600"/>
              </a:spcBef>
              <a:buClr>
                <a:srgbClr val="1286C3"/>
              </a:buClr>
              <a:buSzPct val="144444"/>
              <a:buFont typeface="Arial"/>
              <a:buChar char="•"/>
              <a:tabLst>
                <a:tab pos="299085" algn="l"/>
                <a:tab pos="299720" algn="l"/>
              </a:tabLst>
            </a:pPr>
            <a:r>
              <a:rPr sz="1800" dirty="0">
                <a:latin typeface="Corbel"/>
                <a:cs typeface="Corbel"/>
              </a:rPr>
              <a:t>Sexual</a:t>
            </a:r>
            <a:r>
              <a:rPr sz="1800" spc="-10" dirty="0">
                <a:latin typeface="Corbel"/>
                <a:cs typeface="Corbel"/>
              </a:rPr>
              <a:t> assault</a:t>
            </a:r>
            <a:endParaRPr sz="1800">
              <a:latin typeface="Corbel"/>
              <a:cs typeface="Corbel"/>
            </a:endParaRPr>
          </a:p>
          <a:p>
            <a:pPr marL="299085" indent="-287020">
              <a:lnSpc>
                <a:spcPct val="100000"/>
              </a:lnSpc>
              <a:spcBef>
                <a:spcPts val="600"/>
              </a:spcBef>
              <a:buClr>
                <a:srgbClr val="1286C3"/>
              </a:buClr>
              <a:buSzPct val="144444"/>
              <a:buFont typeface="Arial"/>
              <a:buChar char="•"/>
              <a:tabLst>
                <a:tab pos="299085" algn="l"/>
                <a:tab pos="299720" algn="l"/>
              </a:tabLst>
            </a:pPr>
            <a:r>
              <a:rPr sz="1800" dirty="0">
                <a:latin typeface="Corbel"/>
                <a:cs typeface="Corbel"/>
              </a:rPr>
              <a:t>Misdemeanor</a:t>
            </a:r>
            <a:r>
              <a:rPr sz="1800" spc="-80" dirty="0">
                <a:latin typeface="Corbel"/>
                <a:cs typeface="Corbel"/>
              </a:rPr>
              <a:t> </a:t>
            </a:r>
            <a:r>
              <a:rPr sz="1800" dirty="0">
                <a:latin typeface="Corbel"/>
                <a:cs typeface="Corbel"/>
              </a:rPr>
              <a:t>Child</a:t>
            </a:r>
            <a:r>
              <a:rPr sz="1800" spc="-30" dirty="0">
                <a:latin typeface="Corbel"/>
                <a:cs typeface="Corbel"/>
              </a:rPr>
              <a:t> </a:t>
            </a:r>
            <a:r>
              <a:rPr sz="1800" spc="-10" dirty="0">
                <a:latin typeface="Corbel"/>
                <a:cs typeface="Corbel"/>
              </a:rPr>
              <a:t>Pornography</a:t>
            </a:r>
            <a:endParaRPr sz="1800">
              <a:latin typeface="Corbel"/>
              <a:cs typeface="Corbe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35960" y="622757"/>
            <a:ext cx="7515859" cy="635000"/>
          </a:xfrm>
          <a:prstGeom prst="rect">
            <a:avLst/>
          </a:prstGeom>
        </p:spPr>
        <p:txBody>
          <a:bodyPr vert="horz" wrap="square" lIns="0" tIns="12065" rIns="0" bIns="0" rtlCol="0">
            <a:spAutoFit/>
          </a:bodyPr>
          <a:lstStyle/>
          <a:p>
            <a:pPr marL="12700">
              <a:lnSpc>
                <a:spcPct val="100000"/>
              </a:lnSpc>
              <a:spcBef>
                <a:spcPts val="95"/>
              </a:spcBef>
            </a:pPr>
            <a:r>
              <a:rPr spc="-10" dirty="0"/>
              <a:t>Comprehensive</a:t>
            </a:r>
            <a:r>
              <a:rPr spc="-114" dirty="0"/>
              <a:t> </a:t>
            </a:r>
            <a:r>
              <a:rPr spc="-30" dirty="0"/>
              <a:t>Background</a:t>
            </a:r>
            <a:r>
              <a:rPr spc="-170" dirty="0"/>
              <a:t> </a:t>
            </a:r>
            <a:r>
              <a:rPr spc="-10" dirty="0"/>
              <a:t>Checks</a:t>
            </a:r>
          </a:p>
        </p:txBody>
      </p:sp>
      <p:sp>
        <p:nvSpPr>
          <p:cNvPr id="3" name="object 3"/>
          <p:cNvSpPr txBox="1"/>
          <p:nvPr/>
        </p:nvSpPr>
        <p:spPr>
          <a:xfrm>
            <a:off x="1563116" y="1619503"/>
            <a:ext cx="9742170" cy="4675505"/>
          </a:xfrm>
          <a:prstGeom prst="rect">
            <a:avLst/>
          </a:prstGeom>
        </p:spPr>
        <p:txBody>
          <a:bodyPr vert="horz" wrap="square" lIns="0" tIns="63500" rIns="0" bIns="0" rtlCol="0">
            <a:spAutoFit/>
          </a:bodyPr>
          <a:lstStyle/>
          <a:p>
            <a:pPr marL="12700" marR="410209">
              <a:lnSpc>
                <a:spcPts val="1630"/>
              </a:lnSpc>
              <a:spcBef>
                <a:spcPts val="500"/>
              </a:spcBef>
            </a:pPr>
            <a:r>
              <a:rPr sz="1700" dirty="0">
                <a:latin typeface="Corbel"/>
                <a:cs typeface="Corbel"/>
              </a:rPr>
              <a:t>Comprehensive</a:t>
            </a:r>
            <a:r>
              <a:rPr sz="1700" spc="-30" dirty="0">
                <a:latin typeface="Corbel"/>
                <a:cs typeface="Corbel"/>
              </a:rPr>
              <a:t> </a:t>
            </a:r>
            <a:r>
              <a:rPr sz="1700" spc="-10" dirty="0">
                <a:latin typeface="Corbel"/>
                <a:cs typeface="Corbel"/>
              </a:rPr>
              <a:t>Background</a:t>
            </a:r>
            <a:r>
              <a:rPr sz="1700" spc="-75" dirty="0">
                <a:latin typeface="Corbel"/>
                <a:cs typeface="Corbel"/>
              </a:rPr>
              <a:t> </a:t>
            </a:r>
            <a:r>
              <a:rPr sz="1700" dirty="0">
                <a:latin typeface="Corbel"/>
                <a:cs typeface="Corbel"/>
              </a:rPr>
              <a:t>Checks</a:t>
            </a:r>
            <a:r>
              <a:rPr sz="1700" spc="-20" dirty="0">
                <a:latin typeface="Corbel"/>
                <a:cs typeface="Corbel"/>
              </a:rPr>
              <a:t> </a:t>
            </a:r>
            <a:r>
              <a:rPr sz="1700" dirty="0">
                <a:latin typeface="Corbel"/>
                <a:cs typeface="Corbel"/>
              </a:rPr>
              <a:t>are</a:t>
            </a:r>
            <a:r>
              <a:rPr sz="1700" spc="5" dirty="0">
                <a:latin typeface="Corbel"/>
                <a:cs typeface="Corbel"/>
              </a:rPr>
              <a:t> </a:t>
            </a:r>
            <a:r>
              <a:rPr sz="1700" dirty="0">
                <a:latin typeface="Corbel"/>
                <a:cs typeface="Corbel"/>
              </a:rPr>
              <a:t>broader</a:t>
            </a:r>
            <a:r>
              <a:rPr sz="1700" spc="-5" dirty="0">
                <a:latin typeface="Corbel"/>
                <a:cs typeface="Corbel"/>
              </a:rPr>
              <a:t> </a:t>
            </a:r>
            <a:r>
              <a:rPr sz="1700" dirty="0">
                <a:latin typeface="Corbel"/>
                <a:cs typeface="Corbel"/>
              </a:rPr>
              <a:t>in</a:t>
            </a:r>
            <a:r>
              <a:rPr sz="1700" spc="10" dirty="0">
                <a:latin typeface="Corbel"/>
                <a:cs typeface="Corbel"/>
              </a:rPr>
              <a:t> </a:t>
            </a:r>
            <a:r>
              <a:rPr sz="1700" dirty="0">
                <a:latin typeface="Corbel"/>
                <a:cs typeface="Corbel"/>
              </a:rPr>
              <a:t>scope</a:t>
            </a:r>
            <a:r>
              <a:rPr sz="1700" spc="15" dirty="0">
                <a:latin typeface="Corbel"/>
                <a:cs typeface="Corbel"/>
              </a:rPr>
              <a:t> </a:t>
            </a:r>
            <a:r>
              <a:rPr sz="1700" spc="-10" dirty="0">
                <a:latin typeface="Corbel"/>
                <a:cs typeface="Corbel"/>
              </a:rPr>
              <a:t>than</a:t>
            </a:r>
            <a:r>
              <a:rPr sz="1700" spc="-85" dirty="0">
                <a:latin typeface="Corbel"/>
                <a:cs typeface="Corbel"/>
              </a:rPr>
              <a:t> </a:t>
            </a:r>
            <a:r>
              <a:rPr sz="1700" dirty="0">
                <a:latin typeface="Corbel"/>
                <a:cs typeface="Corbel"/>
              </a:rPr>
              <a:t>Criminal</a:t>
            </a:r>
            <a:r>
              <a:rPr sz="1700" spc="5" dirty="0">
                <a:latin typeface="Corbel"/>
                <a:cs typeface="Corbel"/>
              </a:rPr>
              <a:t> </a:t>
            </a:r>
            <a:r>
              <a:rPr sz="1700" spc="-10" dirty="0">
                <a:latin typeface="Corbel"/>
                <a:cs typeface="Corbel"/>
              </a:rPr>
              <a:t>Records</a:t>
            </a:r>
            <a:r>
              <a:rPr sz="1700" spc="-65" dirty="0">
                <a:latin typeface="Corbel"/>
                <a:cs typeface="Corbel"/>
              </a:rPr>
              <a:t> </a:t>
            </a:r>
            <a:r>
              <a:rPr sz="1700" dirty="0">
                <a:latin typeface="Corbel"/>
                <a:cs typeface="Corbel"/>
              </a:rPr>
              <a:t>Checks,</a:t>
            </a:r>
            <a:r>
              <a:rPr sz="1700" spc="-20" dirty="0">
                <a:latin typeface="Corbel"/>
                <a:cs typeface="Corbel"/>
              </a:rPr>
              <a:t> </a:t>
            </a:r>
            <a:r>
              <a:rPr sz="1700" dirty="0">
                <a:latin typeface="Corbel"/>
                <a:cs typeface="Corbel"/>
              </a:rPr>
              <a:t>ensuring</a:t>
            </a:r>
            <a:r>
              <a:rPr sz="1700" spc="-10" dirty="0">
                <a:latin typeface="Corbel"/>
                <a:cs typeface="Corbel"/>
              </a:rPr>
              <a:t> </a:t>
            </a:r>
            <a:r>
              <a:rPr sz="1700" spc="-20" dirty="0">
                <a:latin typeface="Corbel"/>
                <a:cs typeface="Corbel"/>
              </a:rPr>
              <a:t>more </a:t>
            </a:r>
            <a:r>
              <a:rPr sz="1700" dirty="0">
                <a:latin typeface="Corbel"/>
                <a:cs typeface="Corbel"/>
              </a:rPr>
              <a:t>thorough</a:t>
            </a:r>
            <a:r>
              <a:rPr sz="1700" spc="-50" dirty="0">
                <a:latin typeface="Corbel"/>
                <a:cs typeface="Corbel"/>
              </a:rPr>
              <a:t> </a:t>
            </a:r>
            <a:r>
              <a:rPr sz="1700" dirty="0">
                <a:latin typeface="Corbel"/>
                <a:cs typeface="Corbel"/>
              </a:rPr>
              <a:t>vetting</a:t>
            </a:r>
            <a:r>
              <a:rPr sz="1700" spc="-20" dirty="0">
                <a:latin typeface="Corbel"/>
                <a:cs typeface="Corbel"/>
              </a:rPr>
              <a:t> </a:t>
            </a:r>
            <a:r>
              <a:rPr sz="1700" dirty="0">
                <a:latin typeface="Corbel"/>
                <a:cs typeface="Corbel"/>
              </a:rPr>
              <a:t>to</a:t>
            </a:r>
            <a:r>
              <a:rPr sz="1700" spc="-15" dirty="0">
                <a:latin typeface="Corbel"/>
                <a:cs typeface="Corbel"/>
              </a:rPr>
              <a:t> </a:t>
            </a:r>
            <a:r>
              <a:rPr sz="1700" dirty="0">
                <a:latin typeface="Corbel"/>
                <a:cs typeface="Corbel"/>
              </a:rPr>
              <a:t>uncover</a:t>
            </a:r>
            <a:r>
              <a:rPr sz="1700" spc="-20" dirty="0">
                <a:latin typeface="Corbel"/>
                <a:cs typeface="Corbel"/>
              </a:rPr>
              <a:t> </a:t>
            </a:r>
            <a:r>
              <a:rPr sz="1700" dirty="0">
                <a:latin typeface="Corbel"/>
                <a:cs typeface="Corbel"/>
              </a:rPr>
              <a:t>past</a:t>
            </a:r>
            <a:r>
              <a:rPr sz="1700" spc="-20" dirty="0">
                <a:latin typeface="Corbel"/>
                <a:cs typeface="Corbel"/>
              </a:rPr>
              <a:t> </a:t>
            </a:r>
            <a:r>
              <a:rPr sz="1700" dirty="0">
                <a:latin typeface="Corbel"/>
                <a:cs typeface="Corbel"/>
              </a:rPr>
              <a:t>criminal,</a:t>
            </a:r>
            <a:r>
              <a:rPr sz="1700" spc="-5" dirty="0">
                <a:latin typeface="Corbel"/>
                <a:cs typeface="Corbel"/>
              </a:rPr>
              <a:t> </a:t>
            </a:r>
            <a:r>
              <a:rPr sz="1700" dirty="0">
                <a:latin typeface="Corbel"/>
                <a:cs typeface="Corbel"/>
              </a:rPr>
              <a:t>sexual,</a:t>
            </a:r>
            <a:r>
              <a:rPr sz="1700" spc="-30" dirty="0">
                <a:latin typeface="Corbel"/>
                <a:cs typeface="Corbel"/>
              </a:rPr>
              <a:t> </a:t>
            </a:r>
            <a:r>
              <a:rPr sz="1700" dirty="0">
                <a:latin typeface="Corbel"/>
                <a:cs typeface="Corbel"/>
              </a:rPr>
              <a:t>abuse,</a:t>
            </a:r>
            <a:r>
              <a:rPr sz="1700" spc="-20" dirty="0">
                <a:latin typeface="Corbel"/>
                <a:cs typeface="Corbel"/>
              </a:rPr>
              <a:t> </a:t>
            </a:r>
            <a:r>
              <a:rPr sz="1700" dirty="0">
                <a:latin typeface="Corbel"/>
                <a:cs typeface="Corbel"/>
              </a:rPr>
              <a:t>or</a:t>
            </a:r>
            <a:r>
              <a:rPr sz="1700" spc="-15" dirty="0">
                <a:latin typeface="Corbel"/>
                <a:cs typeface="Corbel"/>
              </a:rPr>
              <a:t> </a:t>
            </a:r>
            <a:r>
              <a:rPr sz="1700" dirty="0">
                <a:latin typeface="Corbel"/>
                <a:cs typeface="Corbel"/>
              </a:rPr>
              <a:t>neglect</a:t>
            </a:r>
            <a:r>
              <a:rPr sz="1700" spc="-25" dirty="0">
                <a:latin typeface="Corbel"/>
                <a:cs typeface="Corbel"/>
              </a:rPr>
              <a:t> </a:t>
            </a:r>
            <a:r>
              <a:rPr sz="1700" dirty="0">
                <a:latin typeface="Corbel"/>
                <a:cs typeface="Corbel"/>
              </a:rPr>
              <a:t>offenses</a:t>
            </a:r>
            <a:r>
              <a:rPr sz="1700" spc="-20" dirty="0">
                <a:latin typeface="Corbel"/>
                <a:cs typeface="Corbel"/>
              </a:rPr>
              <a:t> </a:t>
            </a:r>
            <a:r>
              <a:rPr sz="1700" dirty="0">
                <a:latin typeface="Corbel"/>
                <a:cs typeface="Corbel"/>
              </a:rPr>
              <a:t>that</a:t>
            </a:r>
            <a:r>
              <a:rPr sz="1700" spc="-20" dirty="0">
                <a:latin typeface="Corbel"/>
                <a:cs typeface="Corbel"/>
              </a:rPr>
              <a:t> </a:t>
            </a:r>
            <a:r>
              <a:rPr sz="1700" dirty="0">
                <a:latin typeface="Corbel"/>
                <a:cs typeface="Corbel"/>
              </a:rPr>
              <a:t>require</a:t>
            </a:r>
            <a:r>
              <a:rPr sz="1700" spc="-25" dirty="0">
                <a:latin typeface="Corbel"/>
                <a:cs typeface="Corbel"/>
              </a:rPr>
              <a:t> </a:t>
            </a:r>
            <a:r>
              <a:rPr sz="1700" dirty="0">
                <a:latin typeface="Corbel"/>
                <a:cs typeface="Corbel"/>
              </a:rPr>
              <a:t>exclusions</a:t>
            </a:r>
            <a:r>
              <a:rPr sz="1700" spc="-20" dirty="0">
                <a:latin typeface="Corbel"/>
                <a:cs typeface="Corbel"/>
              </a:rPr>
              <a:t> from </a:t>
            </a:r>
            <a:r>
              <a:rPr sz="1700" dirty="0">
                <a:latin typeface="Corbel"/>
                <a:cs typeface="Corbel"/>
              </a:rPr>
              <a:t>access</a:t>
            </a:r>
            <a:r>
              <a:rPr sz="1700" spc="-25" dirty="0">
                <a:latin typeface="Corbel"/>
                <a:cs typeface="Corbel"/>
              </a:rPr>
              <a:t> </a:t>
            </a:r>
            <a:r>
              <a:rPr sz="1700" dirty="0">
                <a:latin typeface="Corbel"/>
                <a:cs typeface="Corbel"/>
              </a:rPr>
              <a:t>to</a:t>
            </a:r>
            <a:r>
              <a:rPr sz="1700" spc="-35" dirty="0">
                <a:latin typeface="Corbel"/>
                <a:cs typeface="Corbel"/>
              </a:rPr>
              <a:t> </a:t>
            </a:r>
            <a:r>
              <a:rPr sz="1700" dirty="0">
                <a:latin typeface="Corbel"/>
                <a:cs typeface="Corbel"/>
              </a:rPr>
              <a:t>licensed</a:t>
            </a:r>
            <a:r>
              <a:rPr sz="1700" spc="-10" dirty="0">
                <a:latin typeface="Corbel"/>
                <a:cs typeface="Corbel"/>
              </a:rPr>
              <a:t> </a:t>
            </a:r>
            <a:r>
              <a:rPr sz="1700" dirty="0">
                <a:latin typeface="Corbel"/>
                <a:cs typeface="Corbel"/>
              </a:rPr>
              <a:t>childcare</a:t>
            </a:r>
            <a:r>
              <a:rPr sz="1700" spc="-25" dirty="0">
                <a:latin typeface="Corbel"/>
                <a:cs typeface="Corbel"/>
              </a:rPr>
              <a:t> </a:t>
            </a:r>
            <a:r>
              <a:rPr sz="1700" spc="-10" dirty="0">
                <a:latin typeface="Corbel"/>
                <a:cs typeface="Corbel"/>
              </a:rPr>
              <a:t>agencies.</a:t>
            </a:r>
            <a:endParaRPr sz="1700">
              <a:latin typeface="Corbel"/>
              <a:cs typeface="Corbel"/>
            </a:endParaRPr>
          </a:p>
          <a:p>
            <a:pPr marL="12700">
              <a:lnSpc>
                <a:spcPct val="100000"/>
              </a:lnSpc>
              <a:spcBef>
                <a:spcPts val="620"/>
              </a:spcBef>
            </a:pPr>
            <a:r>
              <a:rPr sz="1700" b="1" u="sng" dirty="0">
                <a:uFill>
                  <a:solidFill>
                    <a:srgbClr val="000000"/>
                  </a:solidFill>
                </a:uFill>
                <a:latin typeface="Corbel"/>
                <a:cs typeface="Corbel"/>
              </a:rPr>
              <a:t>Comprehensive</a:t>
            </a:r>
            <a:r>
              <a:rPr sz="1700" b="1" u="sng" spc="-35" dirty="0">
                <a:uFill>
                  <a:solidFill>
                    <a:srgbClr val="000000"/>
                  </a:solidFill>
                </a:uFill>
                <a:latin typeface="Corbel"/>
                <a:cs typeface="Corbel"/>
              </a:rPr>
              <a:t> </a:t>
            </a:r>
            <a:r>
              <a:rPr sz="1700" b="1" u="sng" spc="-10" dirty="0">
                <a:uFill>
                  <a:solidFill>
                    <a:srgbClr val="000000"/>
                  </a:solidFill>
                </a:uFill>
                <a:latin typeface="Corbel"/>
                <a:cs typeface="Corbel"/>
              </a:rPr>
              <a:t>Background</a:t>
            </a:r>
            <a:r>
              <a:rPr sz="1700" b="1" u="sng" spc="-75" dirty="0">
                <a:uFill>
                  <a:solidFill>
                    <a:srgbClr val="000000"/>
                  </a:solidFill>
                </a:uFill>
                <a:latin typeface="Corbel"/>
                <a:cs typeface="Corbel"/>
              </a:rPr>
              <a:t> </a:t>
            </a:r>
            <a:r>
              <a:rPr sz="1700" b="1" u="sng" dirty="0">
                <a:uFill>
                  <a:solidFill>
                    <a:srgbClr val="000000"/>
                  </a:solidFill>
                </a:uFill>
                <a:latin typeface="Corbel"/>
                <a:cs typeface="Corbel"/>
              </a:rPr>
              <a:t>Check</a:t>
            </a:r>
            <a:r>
              <a:rPr sz="1700" b="1" u="sng" spc="-65" dirty="0">
                <a:uFill>
                  <a:solidFill>
                    <a:srgbClr val="000000"/>
                  </a:solidFill>
                </a:uFill>
                <a:latin typeface="Corbel"/>
                <a:cs typeface="Corbel"/>
              </a:rPr>
              <a:t> </a:t>
            </a:r>
            <a:r>
              <a:rPr sz="1700" b="1" u="sng" spc="-10" dirty="0">
                <a:uFill>
                  <a:solidFill>
                    <a:srgbClr val="000000"/>
                  </a:solidFill>
                </a:uFill>
                <a:latin typeface="Corbel"/>
                <a:cs typeface="Corbel"/>
              </a:rPr>
              <a:t>Searches</a:t>
            </a:r>
            <a:endParaRPr sz="1700">
              <a:latin typeface="Corbel"/>
              <a:cs typeface="Corbel"/>
            </a:endParaRPr>
          </a:p>
          <a:p>
            <a:pPr marL="151765" indent="-139700">
              <a:lnSpc>
                <a:spcPct val="100000"/>
              </a:lnSpc>
              <a:spcBef>
                <a:spcPts val="600"/>
              </a:spcBef>
              <a:buChar char="•"/>
              <a:tabLst>
                <a:tab pos="152400" algn="l"/>
              </a:tabLst>
            </a:pPr>
            <a:r>
              <a:rPr sz="1700" dirty="0">
                <a:latin typeface="Corbel"/>
                <a:cs typeface="Corbel"/>
              </a:rPr>
              <a:t>National</a:t>
            </a:r>
            <a:r>
              <a:rPr sz="1700" spc="20" dirty="0">
                <a:latin typeface="Corbel"/>
                <a:cs typeface="Corbel"/>
              </a:rPr>
              <a:t> </a:t>
            </a:r>
            <a:r>
              <a:rPr sz="1700" spc="-10" dirty="0">
                <a:latin typeface="Corbel"/>
                <a:cs typeface="Corbel"/>
              </a:rPr>
              <a:t>fingerprint-</a:t>
            </a:r>
            <a:r>
              <a:rPr sz="1700" dirty="0">
                <a:latin typeface="Corbel"/>
                <a:cs typeface="Corbel"/>
              </a:rPr>
              <a:t>based</a:t>
            </a:r>
            <a:r>
              <a:rPr sz="1700" spc="20" dirty="0">
                <a:latin typeface="Corbel"/>
                <a:cs typeface="Corbel"/>
              </a:rPr>
              <a:t> </a:t>
            </a:r>
            <a:r>
              <a:rPr sz="1700" dirty="0">
                <a:latin typeface="Corbel"/>
                <a:cs typeface="Corbel"/>
              </a:rPr>
              <a:t>criminal</a:t>
            </a:r>
            <a:r>
              <a:rPr sz="1700" spc="25" dirty="0">
                <a:latin typeface="Corbel"/>
                <a:cs typeface="Corbel"/>
              </a:rPr>
              <a:t> </a:t>
            </a:r>
            <a:r>
              <a:rPr sz="1700" dirty="0">
                <a:latin typeface="Corbel"/>
                <a:cs typeface="Corbel"/>
              </a:rPr>
              <a:t>files</a:t>
            </a:r>
            <a:r>
              <a:rPr sz="1700" spc="25" dirty="0">
                <a:latin typeface="Corbel"/>
                <a:cs typeface="Corbel"/>
              </a:rPr>
              <a:t> </a:t>
            </a:r>
            <a:r>
              <a:rPr sz="1700" spc="-10" dirty="0">
                <a:latin typeface="Corbel"/>
                <a:cs typeface="Corbel"/>
              </a:rPr>
              <a:t>(NICS)</a:t>
            </a:r>
            <a:endParaRPr sz="1700">
              <a:latin typeface="Corbel"/>
              <a:cs typeface="Corbel"/>
            </a:endParaRPr>
          </a:p>
          <a:p>
            <a:pPr marL="135890" indent="-123825">
              <a:lnSpc>
                <a:spcPct val="100000"/>
              </a:lnSpc>
              <a:spcBef>
                <a:spcPts val="600"/>
              </a:spcBef>
              <a:buChar char="•"/>
              <a:tabLst>
                <a:tab pos="136525" algn="l"/>
              </a:tabLst>
            </a:pPr>
            <a:r>
              <a:rPr sz="1700" dirty="0">
                <a:latin typeface="Corbel"/>
                <a:cs typeface="Corbel"/>
              </a:rPr>
              <a:t>TN</a:t>
            </a:r>
            <a:r>
              <a:rPr sz="1700" spc="-10" dirty="0">
                <a:latin typeface="Corbel"/>
                <a:cs typeface="Corbel"/>
              </a:rPr>
              <a:t> </a:t>
            </a:r>
            <a:r>
              <a:rPr sz="1700" dirty="0">
                <a:latin typeface="Corbel"/>
                <a:cs typeface="Corbel"/>
              </a:rPr>
              <a:t>fingerprint-based</a:t>
            </a:r>
            <a:r>
              <a:rPr sz="1700" spc="-5" dirty="0">
                <a:latin typeface="Corbel"/>
                <a:cs typeface="Corbel"/>
              </a:rPr>
              <a:t> </a:t>
            </a:r>
            <a:r>
              <a:rPr sz="1700" dirty="0">
                <a:latin typeface="Corbel"/>
                <a:cs typeface="Corbel"/>
              </a:rPr>
              <a:t>criminal</a:t>
            </a:r>
            <a:r>
              <a:rPr sz="1700" spc="5" dirty="0">
                <a:latin typeface="Corbel"/>
                <a:cs typeface="Corbel"/>
              </a:rPr>
              <a:t> </a:t>
            </a:r>
            <a:r>
              <a:rPr sz="1700" spc="-10" dirty="0">
                <a:latin typeface="Corbel"/>
                <a:cs typeface="Corbel"/>
              </a:rPr>
              <a:t>files</a:t>
            </a:r>
            <a:endParaRPr sz="1700">
              <a:latin typeface="Corbel"/>
              <a:cs typeface="Corbel"/>
            </a:endParaRPr>
          </a:p>
          <a:p>
            <a:pPr marL="135890" indent="-123825">
              <a:lnSpc>
                <a:spcPct val="100000"/>
              </a:lnSpc>
              <a:spcBef>
                <a:spcPts val="600"/>
              </a:spcBef>
              <a:buChar char="•"/>
              <a:tabLst>
                <a:tab pos="136525" algn="l"/>
              </a:tabLst>
            </a:pPr>
            <a:r>
              <a:rPr sz="1700" dirty="0">
                <a:latin typeface="Corbel"/>
                <a:cs typeface="Corbel"/>
              </a:rPr>
              <a:t>TN</a:t>
            </a:r>
            <a:r>
              <a:rPr sz="1700" spc="-25" dirty="0">
                <a:latin typeface="Corbel"/>
                <a:cs typeface="Corbel"/>
              </a:rPr>
              <a:t> </a:t>
            </a:r>
            <a:r>
              <a:rPr sz="1700" dirty="0">
                <a:latin typeface="Corbel"/>
                <a:cs typeface="Corbel"/>
              </a:rPr>
              <a:t>child abuse</a:t>
            </a:r>
            <a:r>
              <a:rPr sz="1700" spc="-25" dirty="0">
                <a:latin typeface="Corbel"/>
                <a:cs typeface="Corbel"/>
              </a:rPr>
              <a:t> </a:t>
            </a:r>
            <a:r>
              <a:rPr sz="1700" dirty="0">
                <a:latin typeface="Corbel"/>
                <a:cs typeface="Corbel"/>
              </a:rPr>
              <a:t>and</a:t>
            </a:r>
            <a:r>
              <a:rPr sz="1700" spc="-15" dirty="0">
                <a:latin typeface="Corbel"/>
                <a:cs typeface="Corbel"/>
              </a:rPr>
              <a:t> </a:t>
            </a:r>
            <a:r>
              <a:rPr sz="1700" dirty="0">
                <a:latin typeface="Corbel"/>
                <a:cs typeface="Corbel"/>
              </a:rPr>
              <a:t>neglect</a:t>
            </a:r>
            <a:r>
              <a:rPr sz="1700" spc="-15" dirty="0">
                <a:latin typeface="Corbel"/>
                <a:cs typeface="Corbel"/>
              </a:rPr>
              <a:t> </a:t>
            </a:r>
            <a:r>
              <a:rPr sz="1700" dirty="0">
                <a:latin typeface="Corbel"/>
                <a:cs typeface="Corbel"/>
              </a:rPr>
              <a:t>registry</a:t>
            </a:r>
            <a:r>
              <a:rPr sz="1700" spc="-10" dirty="0">
                <a:latin typeface="Corbel"/>
                <a:cs typeface="Corbel"/>
              </a:rPr>
              <a:t> (DCS)</a:t>
            </a:r>
            <a:endParaRPr sz="1700">
              <a:latin typeface="Corbel"/>
              <a:cs typeface="Corbel"/>
            </a:endParaRPr>
          </a:p>
          <a:p>
            <a:pPr marL="135890" indent="-123825">
              <a:lnSpc>
                <a:spcPct val="100000"/>
              </a:lnSpc>
              <a:spcBef>
                <a:spcPts val="600"/>
              </a:spcBef>
              <a:buChar char="•"/>
              <a:tabLst>
                <a:tab pos="136525" algn="l"/>
              </a:tabLst>
            </a:pPr>
            <a:r>
              <a:rPr sz="1700" spc="-10" dirty="0">
                <a:latin typeface="Corbel"/>
                <a:cs typeface="Corbel"/>
              </a:rPr>
              <a:t>TN</a:t>
            </a:r>
            <a:r>
              <a:rPr sz="1700" spc="-120" dirty="0">
                <a:latin typeface="Corbel"/>
                <a:cs typeface="Corbel"/>
              </a:rPr>
              <a:t> </a:t>
            </a:r>
            <a:r>
              <a:rPr sz="1700" dirty="0">
                <a:latin typeface="Corbel"/>
                <a:cs typeface="Corbel"/>
              </a:rPr>
              <a:t>Vulnerable</a:t>
            </a:r>
            <a:r>
              <a:rPr sz="1700" spc="-35" dirty="0">
                <a:latin typeface="Corbel"/>
                <a:cs typeface="Corbel"/>
              </a:rPr>
              <a:t> </a:t>
            </a:r>
            <a:r>
              <a:rPr sz="1700" spc="-10" dirty="0">
                <a:latin typeface="Corbel"/>
                <a:cs typeface="Corbel"/>
              </a:rPr>
              <a:t>Persons</a:t>
            </a:r>
            <a:r>
              <a:rPr sz="1700" spc="-15" dirty="0">
                <a:latin typeface="Corbel"/>
                <a:cs typeface="Corbel"/>
              </a:rPr>
              <a:t> </a:t>
            </a:r>
            <a:r>
              <a:rPr sz="1700" dirty="0">
                <a:latin typeface="Corbel"/>
                <a:cs typeface="Corbel"/>
              </a:rPr>
              <a:t>Registry</a:t>
            </a:r>
            <a:r>
              <a:rPr sz="1700" spc="-30" dirty="0">
                <a:latin typeface="Corbel"/>
                <a:cs typeface="Corbel"/>
              </a:rPr>
              <a:t> </a:t>
            </a:r>
            <a:r>
              <a:rPr sz="1700" spc="-10" dirty="0">
                <a:latin typeface="Corbel"/>
                <a:cs typeface="Corbel"/>
              </a:rPr>
              <a:t>(VPR)</a:t>
            </a:r>
            <a:endParaRPr sz="1700">
              <a:latin typeface="Corbel"/>
              <a:cs typeface="Corbel"/>
            </a:endParaRPr>
          </a:p>
          <a:p>
            <a:pPr marL="135890" indent="-123825">
              <a:lnSpc>
                <a:spcPct val="100000"/>
              </a:lnSpc>
              <a:spcBef>
                <a:spcPts val="600"/>
              </a:spcBef>
              <a:buChar char="•"/>
              <a:tabLst>
                <a:tab pos="136525" algn="l"/>
              </a:tabLst>
            </a:pPr>
            <a:r>
              <a:rPr sz="1700" dirty="0">
                <a:latin typeface="Corbel"/>
                <a:cs typeface="Corbel"/>
              </a:rPr>
              <a:t>TN</a:t>
            </a:r>
            <a:r>
              <a:rPr sz="1700" spc="-25" dirty="0">
                <a:latin typeface="Corbel"/>
                <a:cs typeface="Corbel"/>
              </a:rPr>
              <a:t> </a:t>
            </a:r>
            <a:r>
              <a:rPr sz="1700" dirty="0">
                <a:latin typeface="Corbel"/>
                <a:cs typeface="Corbel"/>
              </a:rPr>
              <a:t>sex</a:t>
            </a:r>
            <a:r>
              <a:rPr sz="1700" spc="-20" dirty="0">
                <a:latin typeface="Corbel"/>
                <a:cs typeface="Corbel"/>
              </a:rPr>
              <a:t> </a:t>
            </a:r>
            <a:r>
              <a:rPr sz="1700" dirty="0">
                <a:latin typeface="Corbel"/>
                <a:cs typeface="Corbel"/>
              </a:rPr>
              <a:t>offender</a:t>
            </a:r>
            <a:r>
              <a:rPr sz="1700" spc="-25" dirty="0">
                <a:latin typeface="Corbel"/>
                <a:cs typeface="Corbel"/>
              </a:rPr>
              <a:t> </a:t>
            </a:r>
            <a:r>
              <a:rPr sz="1700" spc="-10" dirty="0">
                <a:latin typeface="Corbel"/>
                <a:cs typeface="Corbel"/>
              </a:rPr>
              <a:t>registry</a:t>
            </a:r>
            <a:endParaRPr sz="1700">
              <a:latin typeface="Corbel"/>
              <a:cs typeface="Corbel"/>
            </a:endParaRPr>
          </a:p>
          <a:p>
            <a:pPr marL="151130" indent="-139065">
              <a:lnSpc>
                <a:spcPct val="100000"/>
              </a:lnSpc>
              <a:spcBef>
                <a:spcPts val="600"/>
              </a:spcBef>
              <a:buChar char="•"/>
              <a:tabLst>
                <a:tab pos="151765" algn="l"/>
              </a:tabLst>
            </a:pPr>
            <a:r>
              <a:rPr sz="1700" dirty="0">
                <a:latin typeface="Corbel"/>
                <a:cs typeface="Corbel"/>
              </a:rPr>
              <a:t>National</a:t>
            </a:r>
            <a:r>
              <a:rPr sz="1700" spc="-35" dirty="0">
                <a:latin typeface="Corbel"/>
                <a:cs typeface="Corbel"/>
              </a:rPr>
              <a:t> </a:t>
            </a:r>
            <a:r>
              <a:rPr sz="1700" dirty="0">
                <a:latin typeface="Corbel"/>
                <a:cs typeface="Corbel"/>
              </a:rPr>
              <a:t>sex</a:t>
            </a:r>
            <a:r>
              <a:rPr sz="1700" spc="-25" dirty="0">
                <a:latin typeface="Corbel"/>
                <a:cs typeface="Corbel"/>
              </a:rPr>
              <a:t> </a:t>
            </a:r>
            <a:r>
              <a:rPr sz="1700" dirty="0">
                <a:latin typeface="Corbel"/>
                <a:cs typeface="Corbel"/>
              </a:rPr>
              <a:t>offender</a:t>
            </a:r>
            <a:r>
              <a:rPr sz="1700" spc="-35" dirty="0">
                <a:latin typeface="Corbel"/>
                <a:cs typeface="Corbel"/>
              </a:rPr>
              <a:t> </a:t>
            </a:r>
            <a:r>
              <a:rPr sz="1700" spc="-10" dirty="0">
                <a:latin typeface="Corbel"/>
                <a:cs typeface="Corbel"/>
              </a:rPr>
              <a:t>registry</a:t>
            </a:r>
            <a:endParaRPr sz="1700">
              <a:latin typeface="Corbel"/>
              <a:cs typeface="Corbel"/>
            </a:endParaRPr>
          </a:p>
          <a:p>
            <a:pPr marL="142240" indent="-130175">
              <a:lnSpc>
                <a:spcPts val="1835"/>
              </a:lnSpc>
              <a:spcBef>
                <a:spcPts val="605"/>
              </a:spcBef>
              <a:buChar char="•"/>
              <a:tabLst>
                <a:tab pos="142875" algn="l"/>
              </a:tabLst>
            </a:pPr>
            <a:r>
              <a:rPr sz="1700" dirty="0">
                <a:latin typeface="Corbel"/>
                <a:cs typeface="Corbel"/>
              </a:rPr>
              <a:t>Criminal</a:t>
            </a:r>
            <a:r>
              <a:rPr sz="1700" spc="-20" dirty="0">
                <a:latin typeface="Corbel"/>
                <a:cs typeface="Corbel"/>
              </a:rPr>
              <a:t> </a:t>
            </a:r>
            <a:r>
              <a:rPr sz="1700" dirty="0">
                <a:latin typeface="Corbel"/>
                <a:cs typeface="Corbel"/>
              </a:rPr>
              <a:t>files in</a:t>
            </a:r>
            <a:r>
              <a:rPr sz="1700" spc="-5" dirty="0">
                <a:latin typeface="Corbel"/>
                <a:cs typeface="Corbel"/>
              </a:rPr>
              <a:t> </a:t>
            </a:r>
            <a:r>
              <a:rPr sz="1700" dirty="0">
                <a:latin typeface="Corbel"/>
                <a:cs typeface="Corbel"/>
              </a:rPr>
              <a:t>states</a:t>
            </a:r>
            <a:r>
              <a:rPr sz="1700" spc="-15" dirty="0">
                <a:latin typeface="Corbel"/>
                <a:cs typeface="Corbel"/>
              </a:rPr>
              <a:t> </a:t>
            </a:r>
            <a:r>
              <a:rPr sz="1700" dirty="0">
                <a:latin typeface="Corbel"/>
                <a:cs typeface="Corbel"/>
              </a:rPr>
              <a:t>not</a:t>
            </a:r>
            <a:r>
              <a:rPr sz="1700" spc="-10" dirty="0">
                <a:latin typeface="Corbel"/>
                <a:cs typeface="Corbel"/>
              </a:rPr>
              <a:t> </a:t>
            </a:r>
            <a:r>
              <a:rPr sz="1700" dirty="0">
                <a:latin typeface="Corbel"/>
                <a:cs typeface="Corbel"/>
              </a:rPr>
              <a:t>included</a:t>
            </a:r>
            <a:r>
              <a:rPr sz="1700" spc="-15" dirty="0">
                <a:latin typeface="Corbel"/>
                <a:cs typeface="Corbel"/>
              </a:rPr>
              <a:t> </a:t>
            </a:r>
            <a:r>
              <a:rPr sz="1700" dirty="0">
                <a:latin typeface="Corbel"/>
                <a:cs typeface="Corbel"/>
              </a:rPr>
              <a:t>in</a:t>
            </a:r>
            <a:r>
              <a:rPr sz="1700" spc="-5" dirty="0">
                <a:latin typeface="Corbel"/>
                <a:cs typeface="Corbel"/>
              </a:rPr>
              <a:t> </a:t>
            </a:r>
            <a:r>
              <a:rPr sz="1700" dirty="0">
                <a:latin typeface="Corbel"/>
                <a:cs typeface="Corbel"/>
              </a:rPr>
              <a:t>the</a:t>
            </a:r>
            <a:r>
              <a:rPr sz="1700" spc="-20" dirty="0">
                <a:latin typeface="Corbel"/>
                <a:cs typeface="Corbel"/>
              </a:rPr>
              <a:t> </a:t>
            </a:r>
            <a:r>
              <a:rPr sz="1700" dirty="0">
                <a:latin typeface="Corbel"/>
                <a:cs typeface="Corbel"/>
              </a:rPr>
              <a:t>National</a:t>
            </a:r>
            <a:r>
              <a:rPr sz="1700" spc="-10" dirty="0">
                <a:latin typeface="Corbel"/>
                <a:cs typeface="Corbel"/>
              </a:rPr>
              <a:t> </a:t>
            </a:r>
            <a:r>
              <a:rPr sz="1700" dirty="0">
                <a:latin typeface="Corbel"/>
                <a:cs typeface="Corbel"/>
              </a:rPr>
              <a:t>crime</a:t>
            </a:r>
            <a:r>
              <a:rPr sz="1700" spc="5" dirty="0">
                <a:latin typeface="Corbel"/>
                <a:cs typeface="Corbel"/>
              </a:rPr>
              <a:t> </a:t>
            </a:r>
            <a:r>
              <a:rPr sz="1700" dirty="0">
                <a:latin typeface="Corbel"/>
                <a:cs typeface="Corbel"/>
              </a:rPr>
              <a:t>databases</a:t>
            </a:r>
            <a:r>
              <a:rPr sz="1700" spc="-15" dirty="0">
                <a:latin typeface="Corbel"/>
                <a:cs typeface="Corbel"/>
              </a:rPr>
              <a:t> </a:t>
            </a:r>
            <a:r>
              <a:rPr sz="1700" dirty="0">
                <a:latin typeface="Corbel"/>
                <a:cs typeface="Corbel"/>
              </a:rPr>
              <a:t>for individuals</a:t>
            </a:r>
            <a:r>
              <a:rPr sz="1700" spc="-15" dirty="0">
                <a:latin typeface="Corbel"/>
                <a:cs typeface="Corbel"/>
              </a:rPr>
              <a:t> </a:t>
            </a:r>
            <a:r>
              <a:rPr sz="1700" dirty="0">
                <a:latin typeface="Corbel"/>
                <a:cs typeface="Corbel"/>
              </a:rPr>
              <a:t>who</a:t>
            </a:r>
            <a:r>
              <a:rPr sz="1700" spc="-15" dirty="0">
                <a:latin typeface="Corbel"/>
                <a:cs typeface="Corbel"/>
              </a:rPr>
              <a:t> </a:t>
            </a:r>
            <a:r>
              <a:rPr sz="1700" dirty="0">
                <a:latin typeface="Corbel"/>
                <a:cs typeface="Corbel"/>
              </a:rPr>
              <a:t>have</a:t>
            </a:r>
            <a:r>
              <a:rPr sz="1700" spc="-30" dirty="0">
                <a:latin typeface="Corbel"/>
                <a:cs typeface="Corbel"/>
              </a:rPr>
              <a:t> </a:t>
            </a:r>
            <a:r>
              <a:rPr sz="1700" dirty="0">
                <a:latin typeface="Corbel"/>
                <a:cs typeface="Corbel"/>
              </a:rPr>
              <a:t>lived outside</a:t>
            </a:r>
            <a:r>
              <a:rPr sz="1700" spc="-20" dirty="0">
                <a:latin typeface="Corbel"/>
                <a:cs typeface="Corbel"/>
              </a:rPr>
              <a:t> </a:t>
            </a:r>
            <a:r>
              <a:rPr sz="1700" spc="-25" dirty="0">
                <a:latin typeface="Corbel"/>
                <a:cs typeface="Corbel"/>
              </a:rPr>
              <a:t>of</a:t>
            </a:r>
            <a:endParaRPr sz="1700">
              <a:latin typeface="Corbel"/>
              <a:cs typeface="Corbel"/>
            </a:endParaRPr>
          </a:p>
          <a:p>
            <a:pPr marL="12700">
              <a:lnSpc>
                <a:spcPts val="1835"/>
              </a:lnSpc>
            </a:pPr>
            <a:r>
              <a:rPr sz="1700" dirty="0">
                <a:latin typeface="Corbel"/>
                <a:cs typeface="Corbel"/>
              </a:rPr>
              <a:t>TN</a:t>
            </a:r>
            <a:r>
              <a:rPr sz="1700" spc="-10" dirty="0">
                <a:latin typeface="Corbel"/>
                <a:cs typeface="Corbel"/>
              </a:rPr>
              <a:t> </a:t>
            </a:r>
            <a:r>
              <a:rPr sz="1700" dirty="0">
                <a:latin typeface="Corbel"/>
                <a:cs typeface="Corbel"/>
              </a:rPr>
              <a:t>during</a:t>
            </a:r>
            <a:r>
              <a:rPr sz="1700" spc="-10" dirty="0">
                <a:latin typeface="Corbel"/>
                <a:cs typeface="Corbel"/>
              </a:rPr>
              <a:t> </a:t>
            </a:r>
            <a:r>
              <a:rPr sz="1700" dirty="0">
                <a:latin typeface="Corbel"/>
                <a:cs typeface="Corbel"/>
              </a:rPr>
              <a:t>the</a:t>
            </a:r>
            <a:r>
              <a:rPr sz="1700" spc="-35" dirty="0">
                <a:latin typeface="Corbel"/>
                <a:cs typeface="Corbel"/>
              </a:rPr>
              <a:t> </a:t>
            </a:r>
            <a:r>
              <a:rPr sz="1700" dirty="0">
                <a:latin typeface="Corbel"/>
                <a:cs typeface="Corbel"/>
              </a:rPr>
              <a:t>past</a:t>
            </a:r>
            <a:r>
              <a:rPr sz="1700" spc="-5" dirty="0">
                <a:latin typeface="Corbel"/>
                <a:cs typeface="Corbel"/>
              </a:rPr>
              <a:t> </a:t>
            </a:r>
            <a:r>
              <a:rPr sz="1700" dirty="0">
                <a:latin typeface="Corbel"/>
                <a:cs typeface="Corbel"/>
              </a:rPr>
              <a:t>five</a:t>
            </a:r>
            <a:r>
              <a:rPr sz="1700" spc="-15" dirty="0">
                <a:latin typeface="Corbel"/>
                <a:cs typeface="Corbel"/>
              </a:rPr>
              <a:t> </a:t>
            </a:r>
            <a:r>
              <a:rPr sz="1700" spc="-10" dirty="0">
                <a:latin typeface="Corbel"/>
                <a:cs typeface="Corbel"/>
              </a:rPr>
              <a:t>years.</a:t>
            </a:r>
            <a:endParaRPr sz="1700">
              <a:latin typeface="Corbel"/>
              <a:cs typeface="Corbel"/>
            </a:endParaRPr>
          </a:p>
          <a:p>
            <a:pPr marL="142240" indent="-130175">
              <a:lnSpc>
                <a:spcPts val="1835"/>
              </a:lnSpc>
              <a:spcBef>
                <a:spcPts val="600"/>
              </a:spcBef>
              <a:buChar char="•"/>
              <a:tabLst>
                <a:tab pos="142875" algn="l"/>
              </a:tabLst>
            </a:pPr>
            <a:r>
              <a:rPr sz="1700" dirty="0">
                <a:latin typeface="Corbel"/>
                <a:cs typeface="Corbel"/>
              </a:rPr>
              <a:t>Child</a:t>
            </a:r>
            <a:r>
              <a:rPr sz="1700" spc="-40" dirty="0">
                <a:latin typeface="Corbel"/>
                <a:cs typeface="Corbel"/>
              </a:rPr>
              <a:t> </a:t>
            </a:r>
            <a:r>
              <a:rPr sz="1700" dirty="0">
                <a:latin typeface="Corbel"/>
                <a:cs typeface="Corbel"/>
              </a:rPr>
              <a:t>abuse</a:t>
            </a:r>
            <a:r>
              <a:rPr sz="1700" spc="-25" dirty="0">
                <a:latin typeface="Corbel"/>
                <a:cs typeface="Corbel"/>
              </a:rPr>
              <a:t> </a:t>
            </a:r>
            <a:r>
              <a:rPr sz="1700" dirty="0">
                <a:latin typeface="Corbel"/>
                <a:cs typeface="Corbel"/>
              </a:rPr>
              <a:t>and</a:t>
            </a:r>
            <a:r>
              <a:rPr sz="1700" spc="-15" dirty="0">
                <a:latin typeface="Corbel"/>
                <a:cs typeface="Corbel"/>
              </a:rPr>
              <a:t> </a:t>
            </a:r>
            <a:r>
              <a:rPr sz="1700" dirty="0">
                <a:latin typeface="Corbel"/>
                <a:cs typeface="Corbel"/>
              </a:rPr>
              <a:t>neglect</a:t>
            </a:r>
            <a:r>
              <a:rPr sz="1700" spc="-10" dirty="0">
                <a:latin typeface="Corbel"/>
                <a:cs typeface="Corbel"/>
              </a:rPr>
              <a:t> </a:t>
            </a:r>
            <a:r>
              <a:rPr sz="1700" dirty="0">
                <a:latin typeface="Corbel"/>
                <a:cs typeface="Corbel"/>
              </a:rPr>
              <a:t>registries</a:t>
            </a:r>
            <a:r>
              <a:rPr sz="1700" spc="-10" dirty="0">
                <a:latin typeface="Corbel"/>
                <a:cs typeface="Corbel"/>
              </a:rPr>
              <a:t> </a:t>
            </a:r>
            <a:r>
              <a:rPr sz="1700" dirty="0">
                <a:latin typeface="Corbel"/>
                <a:cs typeface="Corbel"/>
              </a:rPr>
              <a:t>in</a:t>
            </a:r>
            <a:r>
              <a:rPr sz="1700" spc="-5" dirty="0">
                <a:latin typeface="Corbel"/>
                <a:cs typeface="Corbel"/>
              </a:rPr>
              <a:t> </a:t>
            </a:r>
            <a:r>
              <a:rPr sz="1700" dirty="0">
                <a:latin typeface="Corbel"/>
                <a:cs typeface="Corbel"/>
              </a:rPr>
              <a:t>states</a:t>
            </a:r>
            <a:r>
              <a:rPr sz="1700" spc="-15" dirty="0">
                <a:latin typeface="Corbel"/>
                <a:cs typeface="Corbel"/>
              </a:rPr>
              <a:t> </a:t>
            </a:r>
            <a:r>
              <a:rPr sz="1700" dirty="0">
                <a:latin typeface="Corbel"/>
                <a:cs typeface="Corbel"/>
              </a:rPr>
              <a:t>not</a:t>
            </a:r>
            <a:r>
              <a:rPr sz="1700" spc="-15" dirty="0">
                <a:latin typeface="Corbel"/>
                <a:cs typeface="Corbel"/>
              </a:rPr>
              <a:t> </a:t>
            </a:r>
            <a:r>
              <a:rPr sz="1700" dirty="0">
                <a:latin typeface="Corbel"/>
                <a:cs typeface="Corbel"/>
              </a:rPr>
              <a:t>included in</a:t>
            </a:r>
            <a:r>
              <a:rPr sz="1700" spc="-5" dirty="0">
                <a:latin typeface="Corbel"/>
                <a:cs typeface="Corbel"/>
              </a:rPr>
              <a:t> </a:t>
            </a:r>
            <a:r>
              <a:rPr sz="1700" dirty="0">
                <a:latin typeface="Corbel"/>
                <a:cs typeface="Corbel"/>
              </a:rPr>
              <a:t>national</a:t>
            </a:r>
            <a:r>
              <a:rPr sz="1700" spc="-5" dirty="0">
                <a:latin typeface="Corbel"/>
                <a:cs typeface="Corbel"/>
              </a:rPr>
              <a:t> </a:t>
            </a:r>
            <a:r>
              <a:rPr sz="1700" dirty="0">
                <a:latin typeface="Corbel"/>
                <a:cs typeface="Corbel"/>
              </a:rPr>
              <a:t>registries for individuals</a:t>
            </a:r>
            <a:r>
              <a:rPr sz="1700" spc="-15" dirty="0">
                <a:latin typeface="Corbel"/>
                <a:cs typeface="Corbel"/>
              </a:rPr>
              <a:t> </a:t>
            </a:r>
            <a:r>
              <a:rPr sz="1700" dirty="0">
                <a:latin typeface="Corbel"/>
                <a:cs typeface="Corbel"/>
              </a:rPr>
              <a:t>who have</a:t>
            </a:r>
            <a:r>
              <a:rPr sz="1700" spc="-30" dirty="0">
                <a:latin typeface="Corbel"/>
                <a:cs typeface="Corbel"/>
              </a:rPr>
              <a:t> </a:t>
            </a:r>
            <a:r>
              <a:rPr sz="1700" spc="-10" dirty="0">
                <a:latin typeface="Corbel"/>
                <a:cs typeface="Corbel"/>
              </a:rPr>
              <a:t>lived</a:t>
            </a:r>
            <a:endParaRPr sz="1700">
              <a:latin typeface="Corbel"/>
              <a:cs typeface="Corbel"/>
            </a:endParaRPr>
          </a:p>
          <a:p>
            <a:pPr marL="12700">
              <a:lnSpc>
                <a:spcPts val="1835"/>
              </a:lnSpc>
            </a:pPr>
            <a:r>
              <a:rPr sz="1700" dirty="0">
                <a:latin typeface="Corbel"/>
                <a:cs typeface="Corbel"/>
              </a:rPr>
              <a:t>outside</a:t>
            </a:r>
            <a:r>
              <a:rPr sz="1700" spc="-5" dirty="0">
                <a:latin typeface="Corbel"/>
                <a:cs typeface="Corbel"/>
              </a:rPr>
              <a:t> </a:t>
            </a:r>
            <a:r>
              <a:rPr sz="1700" spc="-10" dirty="0">
                <a:latin typeface="Corbel"/>
                <a:cs typeface="Corbel"/>
              </a:rPr>
              <a:t>of</a:t>
            </a:r>
            <a:r>
              <a:rPr sz="1700" spc="-125" dirty="0">
                <a:latin typeface="Corbel"/>
                <a:cs typeface="Corbel"/>
              </a:rPr>
              <a:t> </a:t>
            </a:r>
            <a:r>
              <a:rPr sz="1700" dirty="0">
                <a:latin typeface="Corbel"/>
                <a:cs typeface="Corbel"/>
              </a:rPr>
              <a:t>TN</a:t>
            </a:r>
            <a:r>
              <a:rPr sz="1700" spc="-5" dirty="0">
                <a:latin typeface="Corbel"/>
                <a:cs typeface="Corbel"/>
              </a:rPr>
              <a:t> </a:t>
            </a:r>
            <a:r>
              <a:rPr sz="1700" dirty="0">
                <a:latin typeface="Corbel"/>
                <a:cs typeface="Corbel"/>
              </a:rPr>
              <a:t>during</a:t>
            </a:r>
            <a:r>
              <a:rPr sz="1700" spc="-25" dirty="0">
                <a:latin typeface="Corbel"/>
                <a:cs typeface="Corbel"/>
              </a:rPr>
              <a:t> </a:t>
            </a:r>
            <a:r>
              <a:rPr sz="1700" dirty="0">
                <a:latin typeface="Corbel"/>
                <a:cs typeface="Corbel"/>
              </a:rPr>
              <a:t>the</a:t>
            </a:r>
            <a:r>
              <a:rPr sz="1700" spc="-15" dirty="0">
                <a:latin typeface="Corbel"/>
                <a:cs typeface="Corbel"/>
              </a:rPr>
              <a:t> </a:t>
            </a:r>
            <a:r>
              <a:rPr sz="1700" dirty="0">
                <a:latin typeface="Corbel"/>
                <a:cs typeface="Corbel"/>
              </a:rPr>
              <a:t>past</a:t>
            </a:r>
            <a:r>
              <a:rPr sz="1700" spc="-5" dirty="0">
                <a:latin typeface="Corbel"/>
                <a:cs typeface="Corbel"/>
              </a:rPr>
              <a:t> </a:t>
            </a:r>
            <a:r>
              <a:rPr sz="1700" dirty="0">
                <a:latin typeface="Corbel"/>
                <a:cs typeface="Corbel"/>
              </a:rPr>
              <a:t>five</a:t>
            </a:r>
            <a:r>
              <a:rPr sz="1700" spc="-15" dirty="0">
                <a:latin typeface="Corbel"/>
                <a:cs typeface="Corbel"/>
              </a:rPr>
              <a:t> </a:t>
            </a:r>
            <a:r>
              <a:rPr sz="1700" spc="-10" dirty="0">
                <a:latin typeface="Corbel"/>
                <a:cs typeface="Corbel"/>
              </a:rPr>
              <a:t>years.</a:t>
            </a:r>
            <a:endParaRPr sz="1700">
              <a:latin typeface="Corbel"/>
              <a:cs typeface="Corbel"/>
            </a:endParaRPr>
          </a:p>
          <a:p>
            <a:pPr marL="12700" marR="5080">
              <a:lnSpc>
                <a:spcPts val="1630"/>
              </a:lnSpc>
              <a:spcBef>
                <a:spcPts val="994"/>
              </a:spcBef>
              <a:buChar char="•"/>
              <a:tabLst>
                <a:tab pos="469900" algn="l"/>
                <a:tab pos="470534" algn="l"/>
              </a:tabLst>
            </a:pPr>
            <a:r>
              <a:rPr sz="1700" dirty="0">
                <a:latin typeface="Corbel"/>
                <a:cs typeface="Corbel"/>
              </a:rPr>
              <a:t>Sex</a:t>
            </a:r>
            <a:r>
              <a:rPr sz="1700" spc="-20" dirty="0">
                <a:latin typeface="Corbel"/>
                <a:cs typeface="Corbel"/>
              </a:rPr>
              <a:t> </a:t>
            </a:r>
            <a:r>
              <a:rPr sz="1700" dirty="0">
                <a:latin typeface="Corbel"/>
                <a:cs typeface="Corbel"/>
              </a:rPr>
              <a:t>offenders</a:t>
            </a:r>
            <a:r>
              <a:rPr sz="1700" spc="-30" dirty="0">
                <a:latin typeface="Corbel"/>
                <a:cs typeface="Corbel"/>
              </a:rPr>
              <a:t> </a:t>
            </a:r>
            <a:r>
              <a:rPr sz="1700" dirty="0">
                <a:latin typeface="Corbel"/>
                <a:cs typeface="Corbel"/>
              </a:rPr>
              <a:t>registries</a:t>
            </a:r>
            <a:r>
              <a:rPr sz="1700" spc="-10" dirty="0">
                <a:latin typeface="Corbel"/>
                <a:cs typeface="Corbel"/>
              </a:rPr>
              <a:t> </a:t>
            </a:r>
            <a:r>
              <a:rPr sz="1700" dirty="0">
                <a:latin typeface="Corbel"/>
                <a:cs typeface="Corbel"/>
              </a:rPr>
              <a:t>in states</a:t>
            </a:r>
            <a:r>
              <a:rPr sz="1700" spc="-15" dirty="0">
                <a:latin typeface="Corbel"/>
                <a:cs typeface="Corbel"/>
              </a:rPr>
              <a:t> </a:t>
            </a:r>
            <a:r>
              <a:rPr sz="1700" dirty="0">
                <a:latin typeface="Corbel"/>
                <a:cs typeface="Corbel"/>
              </a:rPr>
              <a:t>not</a:t>
            </a:r>
            <a:r>
              <a:rPr sz="1700" spc="-15" dirty="0">
                <a:latin typeface="Corbel"/>
                <a:cs typeface="Corbel"/>
              </a:rPr>
              <a:t> </a:t>
            </a:r>
            <a:r>
              <a:rPr sz="1700" dirty="0">
                <a:latin typeface="Corbel"/>
                <a:cs typeface="Corbel"/>
              </a:rPr>
              <a:t>included</a:t>
            </a:r>
            <a:r>
              <a:rPr sz="1700" spc="-5" dirty="0">
                <a:latin typeface="Corbel"/>
                <a:cs typeface="Corbel"/>
              </a:rPr>
              <a:t> </a:t>
            </a:r>
            <a:r>
              <a:rPr sz="1700" dirty="0">
                <a:latin typeface="Corbel"/>
                <a:cs typeface="Corbel"/>
              </a:rPr>
              <a:t>in</a:t>
            </a:r>
            <a:r>
              <a:rPr sz="1700" spc="-5" dirty="0">
                <a:latin typeface="Corbel"/>
                <a:cs typeface="Corbel"/>
              </a:rPr>
              <a:t> </a:t>
            </a:r>
            <a:r>
              <a:rPr sz="1700" dirty="0">
                <a:latin typeface="Corbel"/>
                <a:cs typeface="Corbel"/>
              </a:rPr>
              <a:t>national</a:t>
            </a:r>
            <a:r>
              <a:rPr sz="1700" spc="-5" dirty="0">
                <a:latin typeface="Corbel"/>
                <a:cs typeface="Corbel"/>
              </a:rPr>
              <a:t> </a:t>
            </a:r>
            <a:r>
              <a:rPr sz="1700" dirty="0">
                <a:latin typeface="Corbel"/>
                <a:cs typeface="Corbel"/>
              </a:rPr>
              <a:t>registries for individuals</a:t>
            </a:r>
            <a:r>
              <a:rPr sz="1700" spc="-15" dirty="0">
                <a:latin typeface="Corbel"/>
                <a:cs typeface="Corbel"/>
              </a:rPr>
              <a:t> </a:t>
            </a:r>
            <a:r>
              <a:rPr sz="1700" dirty="0">
                <a:latin typeface="Corbel"/>
                <a:cs typeface="Corbel"/>
              </a:rPr>
              <a:t>who</a:t>
            </a:r>
            <a:r>
              <a:rPr sz="1700" spc="-15" dirty="0">
                <a:latin typeface="Corbel"/>
                <a:cs typeface="Corbel"/>
              </a:rPr>
              <a:t> </a:t>
            </a:r>
            <a:r>
              <a:rPr sz="1700" dirty="0">
                <a:latin typeface="Corbel"/>
                <a:cs typeface="Corbel"/>
              </a:rPr>
              <a:t>have</a:t>
            </a:r>
            <a:r>
              <a:rPr sz="1700" spc="-30" dirty="0">
                <a:latin typeface="Corbel"/>
                <a:cs typeface="Corbel"/>
              </a:rPr>
              <a:t> </a:t>
            </a:r>
            <a:r>
              <a:rPr sz="1700" dirty="0">
                <a:latin typeface="Corbel"/>
                <a:cs typeface="Corbel"/>
              </a:rPr>
              <a:t>lived </a:t>
            </a:r>
            <a:r>
              <a:rPr sz="1700" spc="-10" dirty="0">
                <a:latin typeface="Corbel"/>
                <a:cs typeface="Corbel"/>
              </a:rPr>
              <a:t>outside of</a:t>
            </a:r>
            <a:r>
              <a:rPr sz="1700" spc="-125" dirty="0">
                <a:latin typeface="Corbel"/>
                <a:cs typeface="Corbel"/>
              </a:rPr>
              <a:t> </a:t>
            </a:r>
            <a:r>
              <a:rPr sz="1700" dirty="0">
                <a:latin typeface="Corbel"/>
                <a:cs typeface="Corbel"/>
              </a:rPr>
              <a:t>TN</a:t>
            </a:r>
            <a:r>
              <a:rPr sz="1700" spc="5" dirty="0">
                <a:latin typeface="Corbel"/>
                <a:cs typeface="Corbel"/>
              </a:rPr>
              <a:t> </a:t>
            </a:r>
            <a:r>
              <a:rPr sz="1700" dirty="0">
                <a:latin typeface="Corbel"/>
                <a:cs typeface="Corbel"/>
              </a:rPr>
              <a:t>during</a:t>
            </a:r>
            <a:r>
              <a:rPr sz="1700" spc="-20" dirty="0">
                <a:latin typeface="Corbel"/>
                <a:cs typeface="Corbel"/>
              </a:rPr>
              <a:t> </a:t>
            </a:r>
            <a:r>
              <a:rPr sz="1700" dirty="0">
                <a:latin typeface="Corbel"/>
                <a:cs typeface="Corbel"/>
              </a:rPr>
              <a:t>the</a:t>
            </a:r>
            <a:r>
              <a:rPr sz="1700" spc="-15" dirty="0">
                <a:latin typeface="Corbel"/>
                <a:cs typeface="Corbel"/>
              </a:rPr>
              <a:t> </a:t>
            </a:r>
            <a:r>
              <a:rPr sz="1700" dirty="0">
                <a:latin typeface="Corbel"/>
                <a:cs typeface="Corbel"/>
              </a:rPr>
              <a:t>past</a:t>
            </a:r>
            <a:r>
              <a:rPr sz="1700" spc="-10" dirty="0">
                <a:latin typeface="Corbel"/>
                <a:cs typeface="Corbel"/>
              </a:rPr>
              <a:t> </a:t>
            </a:r>
            <a:r>
              <a:rPr sz="1700" dirty="0">
                <a:latin typeface="Corbel"/>
                <a:cs typeface="Corbel"/>
              </a:rPr>
              <a:t>five </a:t>
            </a:r>
            <a:r>
              <a:rPr sz="1700" spc="-10" dirty="0">
                <a:latin typeface="Corbel"/>
                <a:cs typeface="Corbel"/>
              </a:rPr>
              <a:t>years</a:t>
            </a:r>
            <a:endParaRPr sz="1700">
              <a:latin typeface="Corbel"/>
              <a:cs typeface="Corbe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43382" rIns="0" bIns="0" rtlCol="0">
            <a:spAutoFit/>
          </a:bodyPr>
          <a:lstStyle/>
          <a:p>
            <a:pPr marL="2466340">
              <a:lnSpc>
                <a:spcPct val="100000"/>
              </a:lnSpc>
              <a:spcBef>
                <a:spcPts val="95"/>
              </a:spcBef>
            </a:pPr>
            <a:r>
              <a:rPr dirty="0"/>
              <a:t>Waiver</a:t>
            </a:r>
            <a:r>
              <a:rPr spc="-150" dirty="0"/>
              <a:t> </a:t>
            </a:r>
            <a:r>
              <a:rPr spc="-10" dirty="0"/>
              <a:t>vs</a:t>
            </a:r>
            <a:r>
              <a:rPr spc="-190" dirty="0"/>
              <a:t> </a:t>
            </a:r>
            <a:r>
              <a:rPr dirty="0"/>
              <a:t>Appeal</a:t>
            </a:r>
            <a:r>
              <a:rPr spc="-105" dirty="0"/>
              <a:t> </a:t>
            </a:r>
            <a:r>
              <a:rPr spc="-10" dirty="0"/>
              <a:t>(cont)</a:t>
            </a:r>
          </a:p>
        </p:txBody>
      </p:sp>
      <p:sp>
        <p:nvSpPr>
          <p:cNvPr id="3" name="object 3"/>
          <p:cNvSpPr txBox="1"/>
          <p:nvPr/>
        </p:nvSpPr>
        <p:spPr>
          <a:xfrm>
            <a:off x="1563116" y="1701800"/>
            <a:ext cx="9891395" cy="4507230"/>
          </a:xfrm>
          <a:prstGeom prst="rect">
            <a:avLst/>
          </a:prstGeom>
        </p:spPr>
        <p:txBody>
          <a:bodyPr vert="horz" wrap="square" lIns="0" tIns="12700" rIns="0" bIns="0" rtlCol="0">
            <a:spAutoFit/>
          </a:bodyPr>
          <a:lstStyle/>
          <a:p>
            <a:pPr marL="299085" marR="421640" indent="-287020">
              <a:lnSpc>
                <a:spcPct val="100000"/>
              </a:lnSpc>
              <a:spcBef>
                <a:spcPts val="100"/>
              </a:spcBef>
              <a:buAutoNum type="arabicPeriod" startAt="2"/>
              <a:tabLst>
                <a:tab pos="299720" algn="l"/>
              </a:tabLst>
            </a:pPr>
            <a:r>
              <a:rPr sz="2400" dirty="0">
                <a:latin typeface="Corbel"/>
                <a:cs typeface="Corbel"/>
              </a:rPr>
              <a:t>If</a:t>
            </a:r>
            <a:r>
              <a:rPr sz="2400" spc="-15" dirty="0">
                <a:latin typeface="Corbel"/>
                <a:cs typeface="Corbel"/>
              </a:rPr>
              <a:t> </a:t>
            </a:r>
            <a:r>
              <a:rPr sz="2400" dirty="0">
                <a:latin typeface="Corbel"/>
                <a:cs typeface="Corbel"/>
              </a:rPr>
              <a:t>you</a:t>
            </a:r>
            <a:r>
              <a:rPr sz="2400" spc="-25" dirty="0">
                <a:latin typeface="Corbel"/>
                <a:cs typeface="Corbel"/>
              </a:rPr>
              <a:t> </a:t>
            </a:r>
            <a:r>
              <a:rPr sz="2400" dirty="0">
                <a:latin typeface="Corbel"/>
                <a:cs typeface="Corbel"/>
              </a:rPr>
              <a:t>made</a:t>
            </a:r>
            <a:r>
              <a:rPr sz="2400" spc="-15" dirty="0">
                <a:latin typeface="Corbel"/>
                <a:cs typeface="Corbel"/>
              </a:rPr>
              <a:t> </a:t>
            </a:r>
            <a:r>
              <a:rPr sz="2400" dirty="0">
                <a:latin typeface="Corbel"/>
                <a:cs typeface="Corbel"/>
              </a:rPr>
              <a:t>a</a:t>
            </a:r>
            <a:r>
              <a:rPr sz="2400" spc="-5" dirty="0">
                <a:latin typeface="Corbel"/>
                <a:cs typeface="Corbel"/>
              </a:rPr>
              <a:t> </a:t>
            </a:r>
            <a:r>
              <a:rPr sz="2400" dirty="0">
                <a:latin typeface="Corbel"/>
                <a:cs typeface="Corbel"/>
              </a:rPr>
              <a:t>materially</a:t>
            </a:r>
            <a:r>
              <a:rPr sz="2400" spc="10" dirty="0">
                <a:latin typeface="Corbel"/>
                <a:cs typeface="Corbel"/>
              </a:rPr>
              <a:t> </a:t>
            </a:r>
            <a:r>
              <a:rPr sz="2400" dirty="0">
                <a:latin typeface="Corbel"/>
                <a:cs typeface="Corbel"/>
              </a:rPr>
              <a:t>false</a:t>
            </a:r>
            <a:r>
              <a:rPr sz="2400" spc="-5" dirty="0">
                <a:latin typeface="Corbel"/>
                <a:cs typeface="Corbel"/>
              </a:rPr>
              <a:t> </a:t>
            </a:r>
            <a:r>
              <a:rPr sz="2400" dirty="0">
                <a:latin typeface="Corbel"/>
                <a:cs typeface="Corbel"/>
              </a:rPr>
              <a:t>statement regarding a</a:t>
            </a:r>
            <a:r>
              <a:rPr sz="2400" spc="-15" dirty="0">
                <a:latin typeface="Corbel"/>
                <a:cs typeface="Corbel"/>
              </a:rPr>
              <a:t> </a:t>
            </a:r>
            <a:r>
              <a:rPr sz="2400" dirty="0">
                <a:latin typeface="Corbel"/>
                <a:cs typeface="Corbel"/>
              </a:rPr>
              <a:t>criminal</a:t>
            </a:r>
            <a:r>
              <a:rPr sz="2400" spc="-10" dirty="0">
                <a:latin typeface="Corbel"/>
                <a:cs typeface="Corbel"/>
              </a:rPr>
              <a:t> background check</a:t>
            </a:r>
            <a:endParaRPr sz="2400">
              <a:latin typeface="Corbel"/>
              <a:cs typeface="Corbel"/>
            </a:endParaRPr>
          </a:p>
          <a:p>
            <a:pPr>
              <a:lnSpc>
                <a:spcPct val="100000"/>
              </a:lnSpc>
              <a:spcBef>
                <a:spcPts val="50"/>
              </a:spcBef>
              <a:buFont typeface="Corbel"/>
              <a:buAutoNum type="arabicPeriod" startAt="2"/>
            </a:pPr>
            <a:endParaRPr sz="3300">
              <a:latin typeface="Corbel"/>
              <a:cs typeface="Corbel"/>
            </a:endParaRPr>
          </a:p>
          <a:p>
            <a:pPr marL="299085" marR="5080" indent="-287020">
              <a:lnSpc>
                <a:spcPct val="100000"/>
              </a:lnSpc>
              <a:buAutoNum type="arabicPeriod" startAt="2"/>
              <a:tabLst>
                <a:tab pos="299720" algn="l"/>
              </a:tabLst>
            </a:pPr>
            <a:r>
              <a:rPr sz="2400" dirty="0">
                <a:latin typeface="Corbel"/>
                <a:cs typeface="Corbel"/>
              </a:rPr>
              <a:t>If</a:t>
            </a:r>
            <a:r>
              <a:rPr sz="2400" spc="-15" dirty="0">
                <a:latin typeface="Corbel"/>
                <a:cs typeface="Corbel"/>
              </a:rPr>
              <a:t> </a:t>
            </a:r>
            <a:r>
              <a:rPr sz="2400" dirty="0">
                <a:latin typeface="Corbel"/>
                <a:cs typeface="Corbel"/>
              </a:rPr>
              <a:t>you</a:t>
            </a:r>
            <a:r>
              <a:rPr sz="2400" spc="-25" dirty="0">
                <a:latin typeface="Corbel"/>
                <a:cs typeface="Corbel"/>
              </a:rPr>
              <a:t> </a:t>
            </a:r>
            <a:r>
              <a:rPr sz="2400" dirty="0">
                <a:latin typeface="Corbel"/>
                <a:cs typeface="Corbel"/>
              </a:rPr>
              <a:t>are</a:t>
            </a:r>
            <a:r>
              <a:rPr sz="2400" spc="-10" dirty="0">
                <a:latin typeface="Corbel"/>
                <a:cs typeface="Corbel"/>
              </a:rPr>
              <a:t> </a:t>
            </a:r>
            <a:r>
              <a:rPr sz="2400" dirty="0">
                <a:latin typeface="Corbel"/>
                <a:cs typeface="Corbel"/>
              </a:rPr>
              <a:t>registered,</a:t>
            </a:r>
            <a:r>
              <a:rPr sz="2400" spc="20" dirty="0">
                <a:latin typeface="Corbel"/>
                <a:cs typeface="Corbel"/>
              </a:rPr>
              <a:t> </a:t>
            </a:r>
            <a:r>
              <a:rPr sz="2400" dirty="0">
                <a:latin typeface="Corbel"/>
                <a:cs typeface="Corbel"/>
              </a:rPr>
              <a:t>or</a:t>
            </a:r>
            <a:r>
              <a:rPr sz="2400" spc="-25" dirty="0">
                <a:latin typeface="Corbel"/>
                <a:cs typeface="Corbel"/>
              </a:rPr>
              <a:t> </a:t>
            </a:r>
            <a:r>
              <a:rPr sz="2400" dirty="0">
                <a:latin typeface="Corbel"/>
                <a:cs typeface="Corbel"/>
              </a:rPr>
              <a:t>are</a:t>
            </a:r>
            <a:r>
              <a:rPr sz="2400" spc="-15" dirty="0">
                <a:latin typeface="Corbel"/>
                <a:cs typeface="Corbel"/>
              </a:rPr>
              <a:t> </a:t>
            </a:r>
            <a:r>
              <a:rPr sz="2400" dirty="0">
                <a:latin typeface="Corbel"/>
                <a:cs typeface="Corbel"/>
              </a:rPr>
              <a:t>required</a:t>
            </a:r>
            <a:r>
              <a:rPr sz="2400" spc="-5" dirty="0">
                <a:latin typeface="Corbel"/>
                <a:cs typeface="Corbel"/>
              </a:rPr>
              <a:t> </a:t>
            </a:r>
            <a:r>
              <a:rPr sz="2400" dirty="0">
                <a:latin typeface="Corbel"/>
                <a:cs typeface="Corbel"/>
              </a:rPr>
              <a:t>to</a:t>
            </a:r>
            <a:r>
              <a:rPr sz="2400" spc="-15" dirty="0">
                <a:latin typeface="Corbel"/>
                <a:cs typeface="Corbel"/>
              </a:rPr>
              <a:t> </a:t>
            </a:r>
            <a:r>
              <a:rPr sz="2400" dirty="0">
                <a:latin typeface="Corbel"/>
                <a:cs typeface="Corbel"/>
              </a:rPr>
              <a:t>be</a:t>
            </a:r>
            <a:r>
              <a:rPr sz="2400" spc="-5" dirty="0">
                <a:latin typeface="Corbel"/>
                <a:cs typeface="Corbel"/>
              </a:rPr>
              <a:t> </a:t>
            </a:r>
            <a:r>
              <a:rPr sz="2400" dirty="0">
                <a:latin typeface="Corbel"/>
                <a:cs typeface="Corbel"/>
              </a:rPr>
              <a:t>registered,</a:t>
            </a:r>
            <a:r>
              <a:rPr sz="2400" spc="20" dirty="0">
                <a:latin typeface="Corbel"/>
                <a:cs typeface="Corbel"/>
              </a:rPr>
              <a:t> </a:t>
            </a:r>
            <a:r>
              <a:rPr sz="2400" dirty="0">
                <a:latin typeface="Corbel"/>
                <a:cs typeface="Corbel"/>
              </a:rPr>
              <a:t>on</a:t>
            </a:r>
            <a:r>
              <a:rPr sz="2400" spc="-20" dirty="0">
                <a:latin typeface="Corbel"/>
                <a:cs typeface="Corbel"/>
              </a:rPr>
              <a:t> </a:t>
            </a:r>
            <a:r>
              <a:rPr sz="2400" dirty="0">
                <a:latin typeface="Corbel"/>
                <a:cs typeface="Corbel"/>
              </a:rPr>
              <a:t>a</a:t>
            </a:r>
            <a:r>
              <a:rPr sz="2400" spc="-75" dirty="0">
                <a:latin typeface="Corbel"/>
                <a:cs typeface="Corbel"/>
              </a:rPr>
              <a:t> </a:t>
            </a:r>
            <a:r>
              <a:rPr sz="2400" dirty="0">
                <a:latin typeface="Corbel"/>
                <a:cs typeface="Corbel"/>
              </a:rPr>
              <a:t>State</a:t>
            </a:r>
            <a:r>
              <a:rPr sz="2400" spc="15" dirty="0">
                <a:latin typeface="Corbel"/>
                <a:cs typeface="Corbel"/>
              </a:rPr>
              <a:t> </a:t>
            </a:r>
            <a:r>
              <a:rPr sz="2400" dirty="0">
                <a:latin typeface="Corbel"/>
                <a:cs typeface="Corbel"/>
              </a:rPr>
              <a:t>sex</a:t>
            </a:r>
            <a:r>
              <a:rPr sz="2400" spc="-10" dirty="0">
                <a:latin typeface="Corbel"/>
                <a:cs typeface="Corbel"/>
              </a:rPr>
              <a:t> offender </a:t>
            </a:r>
            <a:r>
              <a:rPr sz="2400" dirty="0">
                <a:latin typeface="Corbel"/>
                <a:cs typeface="Corbel"/>
              </a:rPr>
              <a:t>registry</a:t>
            </a:r>
            <a:r>
              <a:rPr sz="2400" spc="-10" dirty="0">
                <a:latin typeface="Corbel"/>
                <a:cs typeface="Corbel"/>
              </a:rPr>
              <a:t> </a:t>
            </a:r>
            <a:r>
              <a:rPr sz="2400" dirty="0">
                <a:latin typeface="Corbel"/>
                <a:cs typeface="Corbel"/>
              </a:rPr>
              <a:t>or</a:t>
            </a:r>
            <a:r>
              <a:rPr sz="2400" spc="-35" dirty="0">
                <a:latin typeface="Corbel"/>
                <a:cs typeface="Corbel"/>
              </a:rPr>
              <a:t> </a:t>
            </a:r>
            <a:r>
              <a:rPr sz="2400" dirty="0">
                <a:latin typeface="Corbel"/>
                <a:cs typeface="Corbel"/>
              </a:rPr>
              <a:t>repository</a:t>
            </a:r>
            <a:r>
              <a:rPr sz="2400" spc="-15" dirty="0">
                <a:latin typeface="Corbel"/>
                <a:cs typeface="Corbel"/>
              </a:rPr>
              <a:t> </a:t>
            </a:r>
            <a:r>
              <a:rPr sz="2400" dirty="0">
                <a:latin typeface="Corbel"/>
                <a:cs typeface="Corbel"/>
              </a:rPr>
              <a:t>or</a:t>
            </a:r>
            <a:r>
              <a:rPr sz="2400" spc="-40" dirty="0">
                <a:latin typeface="Corbel"/>
                <a:cs typeface="Corbel"/>
              </a:rPr>
              <a:t> </a:t>
            </a:r>
            <a:r>
              <a:rPr sz="2400" dirty="0">
                <a:latin typeface="Corbel"/>
                <a:cs typeface="Corbel"/>
              </a:rPr>
              <a:t>the</a:t>
            </a:r>
            <a:r>
              <a:rPr sz="2400" spc="-5" dirty="0">
                <a:latin typeface="Corbel"/>
                <a:cs typeface="Corbel"/>
              </a:rPr>
              <a:t> </a:t>
            </a:r>
            <a:r>
              <a:rPr sz="2400" dirty="0">
                <a:latin typeface="Corbel"/>
                <a:cs typeface="Corbel"/>
              </a:rPr>
              <a:t>National</a:t>
            </a:r>
            <a:r>
              <a:rPr sz="2400" spc="-55" dirty="0">
                <a:latin typeface="Corbel"/>
                <a:cs typeface="Corbel"/>
              </a:rPr>
              <a:t> </a:t>
            </a:r>
            <a:r>
              <a:rPr sz="2400" dirty="0">
                <a:latin typeface="Corbel"/>
                <a:cs typeface="Corbel"/>
              </a:rPr>
              <a:t>Sex</a:t>
            </a:r>
            <a:r>
              <a:rPr sz="2400" spc="-110" dirty="0">
                <a:latin typeface="Corbel"/>
                <a:cs typeface="Corbel"/>
              </a:rPr>
              <a:t> </a:t>
            </a:r>
            <a:r>
              <a:rPr sz="2400" dirty="0">
                <a:latin typeface="Corbel"/>
                <a:cs typeface="Corbel"/>
              </a:rPr>
              <a:t>Offender</a:t>
            </a:r>
            <a:r>
              <a:rPr sz="2400" spc="-20" dirty="0">
                <a:latin typeface="Corbel"/>
                <a:cs typeface="Corbel"/>
              </a:rPr>
              <a:t> </a:t>
            </a:r>
            <a:r>
              <a:rPr sz="2400" spc="-10" dirty="0">
                <a:latin typeface="Corbel"/>
                <a:cs typeface="Corbel"/>
              </a:rPr>
              <a:t>Registry</a:t>
            </a:r>
            <a:endParaRPr sz="2400">
              <a:latin typeface="Corbel"/>
              <a:cs typeface="Corbel"/>
            </a:endParaRPr>
          </a:p>
          <a:p>
            <a:pPr>
              <a:lnSpc>
                <a:spcPct val="100000"/>
              </a:lnSpc>
              <a:spcBef>
                <a:spcPts val="55"/>
              </a:spcBef>
              <a:buFont typeface="Corbel"/>
              <a:buAutoNum type="arabicPeriod" startAt="2"/>
            </a:pPr>
            <a:endParaRPr sz="3300">
              <a:latin typeface="Corbel"/>
              <a:cs typeface="Corbel"/>
            </a:endParaRPr>
          </a:p>
          <a:p>
            <a:pPr marL="299085" marR="592455" indent="-287020">
              <a:lnSpc>
                <a:spcPct val="100000"/>
              </a:lnSpc>
              <a:buAutoNum type="arabicPeriod" startAt="2"/>
              <a:tabLst>
                <a:tab pos="299720" algn="l"/>
              </a:tabLst>
            </a:pPr>
            <a:r>
              <a:rPr sz="2400" dirty="0">
                <a:latin typeface="Corbel"/>
                <a:cs typeface="Corbel"/>
              </a:rPr>
              <a:t>If</a:t>
            </a:r>
            <a:r>
              <a:rPr sz="2400" spc="-30" dirty="0">
                <a:latin typeface="Corbel"/>
                <a:cs typeface="Corbel"/>
              </a:rPr>
              <a:t> </a:t>
            </a:r>
            <a:r>
              <a:rPr sz="2400" dirty="0">
                <a:latin typeface="Corbel"/>
                <a:cs typeface="Corbel"/>
              </a:rPr>
              <a:t>you</a:t>
            </a:r>
            <a:r>
              <a:rPr sz="2400" spc="-25" dirty="0">
                <a:latin typeface="Corbel"/>
                <a:cs typeface="Corbel"/>
              </a:rPr>
              <a:t> </a:t>
            </a:r>
            <a:r>
              <a:rPr sz="2400" dirty="0">
                <a:latin typeface="Corbel"/>
                <a:cs typeface="Corbel"/>
              </a:rPr>
              <a:t>have</a:t>
            </a:r>
            <a:r>
              <a:rPr sz="2400" spc="-10" dirty="0">
                <a:latin typeface="Corbel"/>
                <a:cs typeface="Corbel"/>
              </a:rPr>
              <a:t> </a:t>
            </a:r>
            <a:r>
              <a:rPr sz="2400" dirty="0">
                <a:latin typeface="Corbel"/>
                <a:cs typeface="Corbel"/>
              </a:rPr>
              <a:t>pending</a:t>
            </a:r>
            <a:r>
              <a:rPr sz="2400" spc="10" dirty="0">
                <a:latin typeface="Corbel"/>
                <a:cs typeface="Corbel"/>
              </a:rPr>
              <a:t> </a:t>
            </a:r>
            <a:r>
              <a:rPr sz="2400" dirty="0">
                <a:latin typeface="Corbel"/>
                <a:cs typeface="Corbel"/>
              </a:rPr>
              <a:t>adult</a:t>
            </a:r>
            <a:r>
              <a:rPr sz="2400" spc="-5" dirty="0">
                <a:latin typeface="Corbel"/>
                <a:cs typeface="Corbel"/>
              </a:rPr>
              <a:t> </a:t>
            </a:r>
            <a:r>
              <a:rPr sz="2400" dirty="0">
                <a:latin typeface="Corbel"/>
                <a:cs typeface="Corbel"/>
              </a:rPr>
              <a:t>or</a:t>
            </a:r>
            <a:r>
              <a:rPr sz="2400" spc="-35" dirty="0">
                <a:latin typeface="Corbel"/>
                <a:cs typeface="Corbel"/>
              </a:rPr>
              <a:t> </a:t>
            </a:r>
            <a:r>
              <a:rPr sz="2400" dirty="0">
                <a:latin typeface="Corbel"/>
                <a:cs typeface="Corbel"/>
              </a:rPr>
              <a:t>juvenile criminal charges</a:t>
            </a:r>
            <a:r>
              <a:rPr sz="2400" spc="-20" dirty="0">
                <a:latin typeface="Corbel"/>
                <a:cs typeface="Corbel"/>
              </a:rPr>
              <a:t> </a:t>
            </a:r>
            <a:r>
              <a:rPr sz="2400" dirty="0">
                <a:latin typeface="Corbel"/>
                <a:cs typeface="Corbel"/>
              </a:rPr>
              <a:t>for</a:t>
            </a:r>
            <a:r>
              <a:rPr sz="2400" spc="-30" dirty="0">
                <a:latin typeface="Corbel"/>
                <a:cs typeface="Corbel"/>
              </a:rPr>
              <a:t> </a:t>
            </a:r>
            <a:r>
              <a:rPr sz="2400" dirty="0">
                <a:latin typeface="Corbel"/>
                <a:cs typeface="Corbel"/>
              </a:rPr>
              <a:t>any</a:t>
            </a:r>
            <a:r>
              <a:rPr sz="2400" spc="-5" dirty="0">
                <a:latin typeface="Corbel"/>
                <a:cs typeface="Corbel"/>
              </a:rPr>
              <a:t> </a:t>
            </a:r>
            <a:r>
              <a:rPr sz="2400" spc="-10" dirty="0">
                <a:latin typeface="Corbel"/>
                <a:cs typeface="Corbel"/>
              </a:rPr>
              <a:t>excludable offense</a:t>
            </a:r>
            <a:endParaRPr sz="2400">
              <a:latin typeface="Corbel"/>
              <a:cs typeface="Corbel"/>
            </a:endParaRPr>
          </a:p>
          <a:p>
            <a:pPr>
              <a:lnSpc>
                <a:spcPct val="100000"/>
              </a:lnSpc>
              <a:spcBef>
                <a:spcPts val="55"/>
              </a:spcBef>
              <a:buFont typeface="Corbel"/>
              <a:buAutoNum type="arabicPeriod" startAt="2"/>
            </a:pPr>
            <a:endParaRPr sz="3300">
              <a:latin typeface="Corbel"/>
              <a:cs typeface="Corbel"/>
            </a:endParaRPr>
          </a:p>
          <a:p>
            <a:pPr marL="299085" indent="-287020">
              <a:lnSpc>
                <a:spcPct val="100000"/>
              </a:lnSpc>
              <a:buAutoNum type="arabicPeriod" startAt="2"/>
              <a:tabLst>
                <a:tab pos="299720" algn="l"/>
              </a:tabLst>
            </a:pPr>
            <a:r>
              <a:rPr sz="2400" dirty="0">
                <a:latin typeface="Corbel"/>
                <a:cs typeface="Corbel"/>
              </a:rPr>
              <a:t>If</a:t>
            </a:r>
            <a:r>
              <a:rPr sz="2400" spc="-35" dirty="0">
                <a:latin typeface="Corbel"/>
                <a:cs typeface="Corbel"/>
              </a:rPr>
              <a:t> </a:t>
            </a:r>
            <a:r>
              <a:rPr sz="2400" dirty="0">
                <a:latin typeface="Corbel"/>
                <a:cs typeface="Corbel"/>
              </a:rPr>
              <a:t>you</a:t>
            </a:r>
            <a:r>
              <a:rPr sz="2400" spc="-30" dirty="0">
                <a:latin typeface="Corbel"/>
                <a:cs typeface="Corbel"/>
              </a:rPr>
              <a:t> </a:t>
            </a:r>
            <a:r>
              <a:rPr sz="2400" dirty="0">
                <a:latin typeface="Corbel"/>
                <a:cs typeface="Corbel"/>
              </a:rPr>
              <a:t>have</a:t>
            </a:r>
            <a:r>
              <a:rPr sz="2400" spc="-15" dirty="0">
                <a:latin typeface="Corbel"/>
                <a:cs typeface="Corbel"/>
              </a:rPr>
              <a:t> </a:t>
            </a:r>
            <a:r>
              <a:rPr sz="2400" dirty="0">
                <a:latin typeface="Corbel"/>
                <a:cs typeface="Corbel"/>
              </a:rPr>
              <a:t>a</a:t>
            </a:r>
            <a:r>
              <a:rPr sz="2400" spc="-10" dirty="0">
                <a:latin typeface="Corbel"/>
                <a:cs typeface="Corbel"/>
              </a:rPr>
              <a:t> </a:t>
            </a:r>
            <a:r>
              <a:rPr sz="2400" dirty="0">
                <a:latin typeface="Corbel"/>
                <a:cs typeface="Corbel"/>
              </a:rPr>
              <a:t>pending</a:t>
            </a:r>
            <a:r>
              <a:rPr sz="2400" spc="5" dirty="0">
                <a:latin typeface="Corbel"/>
                <a:cs typeface="Corbel"/>
              </a:rPr>
              <a:t> </a:t>
            </a:r>
            <a:r>
              <a:rPr sz="2400" dirty="0">
                <a:latin typeface="Corbel"/>
                <a:cs typeface="Corbel"/>
              </a:rPr>
              <a:t>administrative</a:t>
            </a:r>
            <a:r>
              <a:rPr sz="2400" spc="30" dirty="0">
                <a:latin typeface="Corbel"/>
                <a:cs typeface="Corbel"/>
              </a:rPr>
              <a:t> </a:t>
            </a:r>
            <a:r>
              <a:rPr sz="2400" dirty="0">
                <a:latin typeface="Corbel"/>
                <a:cs typeface="Corbel"/>
              </a:rPr>
              <a:t>determination</a:t>
            </a:r>
            <a:r>
              <a:rPr sz="2400" spc="5" dirty="0">
                <a:latin typeface="Corbel"/>
                <a:cs typeface="Corbel"/>
              </a:rPr>
              <a:t> </a:t>
            </a:r>
            <a:r>
              <a:rPr sz="2400" dirty="0">
                <a:latin typeface="Corbel"/>
                <a:cs typeface="Corbel"/>
              </a:rPr>
              <a:t>of</a:t>
            </a:r>
            <a:r>
              <a:rPr sz="2400" spc="-35" dirty="0">
                <a:latin typeface="Corbel"/>
                <a:cs typeface="Corbel"/>
              </a:rPr>
              <a:t> </a:t>
            </a:r>
            <a:r>
              <a:rPr sz="2400" dirty="0">
                <a:latin typeface="Corbel"/>
                <a:cs typeface="Corbel"/>
              </a:rPr>
              <a:t>your</a:t>
            </a:r>
            <a:r>
              <a:rPr sz="2400" spc="-35" dirty="0">
                <a:latin typeface="Corbel"/>
                <a:cs typeface="Corbel"/>
              </a:rPr>
              <a:t> </a:t>
            </a:r>
            <a:r>
              <a:rPr sz="2400" dirty="0">
                <a:latin typeface="Corbel"/>
                <a:cs typeface="Corbel"/>
              </a:rPr>
              <a:t>status </a:t>
            </a:r>
            <a:r>
              <a:rPr sz="2400" spc="-25" dirty="0">
                <a:latin typeface="Corbel"/>
                <a:cs typeface="Corbel"/>
              </a:rPr>
              <a:t>as</a:t>
            </a:r>
            <a:endParaRPr sz="2400">
              <a:latin typeface="Corbel"/>
              <a:cs typeface="Corbel"/>
            </a:endParaRPr>
          </a:p>
          <a:p>
            <a:pPr marL="299085">
              <a:lnSpc>
                <a:spcPct val="100000"/>
              </a:lnSpc>
            </a:pPr>
            <a:r>
              <a:rPr sz="2400" dirty="0">
                <a:latin typeface="Corbel"/>
                <a:cs typeface="Corbel"/>
              </a:rPr>
              <a:t>“substantiated”</a:t>
            </a:r>
            <a:r>
              <a:rPr sz="2400" spc="-5" dirty="0">
                <a:latin typeface="Corbel"/>
                <a:cs typeface="Corbel"/>
              </a:rPr>
              <a:t> </a:t>
            </a:r>
            <a:r>
              <a:rPr sz="2400" dirty="0">
                <a:latin typeface="Corbel"/>
                <a:cs typeface="Corbel"/>
              </a:rPr>
              <a:t>on</a:t>
            </a:r>
            <a:r>
              <a:rPr sz="2400" spc="-40" dirty="0">
                <a:latin typeface="Corbel"/>
                <a:cs typeface="Corbel"/>
              </a:rPr>
              <a:t> </a:t>
            </a:r>
            <a:r>
              <a:rPr sz="2400" dirty="0">
                <a:latin typeface="Corbel"/>
                <a:cs typeface="Corbel"/>
              </a:rPr>
              <a:t>the</a:t>
            </a:r>
            <a:r>
              <a:rPr sz="2400" spc="-5" dirty="0">
                <a:latin typeface="Corbel"/>
                <a:cs typeface="Corbel"/>
              </a:rPr>
              <a:t> </a:t>
            </a:r>
            <a:r>
              <a:rPr sz="2400" dirty="0">
                <a:latin typeface="Corbel"/>
                <a:cs typeface="Corbel"/>
              </a:rPr>
              <a:t>Department</a:t>
            </a:r>
            <a:r>
              <a:rPr sz="2400" spc="-20" dirty="0">
                <a:latin typeface="Corbel"/>
                <a:cs typeface="Corbel"/>
              </a:rPr>
              <a:t> </a:t>
            </a:r>
            <a:r>
              <a:rPr sz="2400" dirty="0">
                <a:latin typeface="Corbel"/>
                <a:cs typeface="Corbel"/>
              </a:rPr>
              <a:t>of</a:t>
            </a:r>
            <a:r>
              <a:rPr sz="2400" spc="-120" dirty="0">
                <a:latin typeface="Corbel"/>
                <a:cs typeface="Corbel"/>
              </a:rPr>
              <a:t> </a:t>
            </a:r>
            <a:r>
              <a:rPr sz="2400" spc="-10" dirty="0">
                <a:latin typeface="Corbel"/>
                <a:cs typeface="Corbel"/>
              </a:rPr>
              <a:t>Children’s</a:t>
            </a:r>
            <a:r>
              <a:rPr sz="2400" spc="-55" dirty="0">
                <a:latin typeface="Corbel"/>
                <a:cs typeface="Corbel"/>
              </a:rPr>
              <a:t> </a:t>
            </a:r>
            <a:r>
              <a:rPr sz="2400" dirty="0">
                <a:latin typeface="Corbel"/>
                <a:cs typeface="Corbel"/>
              </a:rPr>
              <a:t>Services</a:t>
            </a:r>
            <a:r>
              <a:rPr sz="2400" spc="-114" dirty="0">
                <a:latin typeface="Corbel"/>
                <a:cs typeface="Corbel"/>
              </a:rPr>
              <a:t> </a:t>
            </a:r>
            <a:r>
              <a:rPr sz="2400" dirty="0">
                <a:latin typeface="Corbel"/>
                <a:cs typeface="Corbel"/>
              </a:rPr>
              <a:t>Abuse</a:t>
            </a:r>
            <a:r>
              <a:rPr sz="2400" spc="-25" dirty="0">
                <a:latin typeface="Corbel"/>
                <a:cs typeface="Corbel"/>
              </a:rPr>
              <a:t> </a:t>
            </a:r>
            <a:r>
              <a:rPr sz="2400" spc="-10" dirty="0">
                <a:latin typeface="Corbel"/>
                <a:cs typeface="Corbel"/>
              </a:rPr>
              <a:t>Registry</a:t>
            </a:r>
            <a:endParaRPr sz="2400">
              <a:latin typeface="Corbel"/>
              <a:cs typeface="Corbe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580770" rIns="0" bIns="0" rtlCol="0">
            <a:spAutoFit/>
          </a:bodyPr>
          <a:lstStyle/>
          <a:p>
            <a:pPr marL="3469004">
              <a:lnSpc>
                <a:spcPct val="100000"/>
              </a:lnSpc>
              <a:spcBef>
                <a:spcPts val="95"/>
              </a:spcBef>
            </a:pPr>
            <a:r>
              <a:rPr spc="-10" dirty="0"/>
              <a:t>QUESTIONS?</a:t>
            </a:r>
          </a:p>
        </p:txBody>
      </p:sp>
      <p:sp>
        <p:nvSpPr>
          <p:cNvPr id="3" name="object 3"/>
          <p:cNvSpPr txBox="1">
            <a:spLocks noGrp="1"/>
          </p:cNvSpPr>
          <p:nvPr>
            <p:ph type="body" idx="1"/>
          </p:nvPr>
        </p:nvSpPr>
        <p:spPr>
          <a:prstGeom prst="rect">
            <a:avLst/>
          </a:prstGeom>
        </p:spPr>
        <p:txBody>
          <a:bodyPr vert="horz" wrap="square" lIns="0" tIns="12065" rIns="0" bIns="0" rtlCol="0">
            <a:spAutoFit/>
          </a:bodyPr>
          <a:lstStyle/>
          <a:p>
            <a:pPr marL="299085" marR="5080" indent="-287020">
              <a:lnSpc>
                <a:spcPct val="100000"/>
              </a:lnSpc>
              <a:spcBef>
                <a:spcPts val="95"/>
              </a:spcBef>
              <a:buClr>
                <a:srgbClr val="1286C3"/>
              </a:buClr>
              <a:buSzPct val="144642"/>
              <a:buFont typeface="Arial"/>
              <a:buChar char="•"/>
              <a:tabLst>
                <a:tab pos="299720" algn="l"/>
              </a:tabLst>
            </a:pPr>
            <a:r>
              <a:rPr dirty="0"/>
              <a:t>If</a:t>
            </a:r>
            <a:r>
              <a:rPr spc="-75" dirty="0"/>
              <a:t> </a:t>
            </a:r>
            <a:r>
              <a:rPr dirty="0"/>
              <a:t>you</a:t>
            </a:r>
            <a:r>
              <a:rPr spc="-70" dirty="0"/>
              <a:t> </a:t>
            </a:r>
            <a:r>
              <a:rPr dirty="0"/>
              <a:t>have</a:t>
            </a:r>
            <a:r>
              <a:rPr spc="-75" dirty="0"/>
              <a:t> </a:t>
            </a:r>
            <a:r>
              <a:rPr dirty="0"/>
              <a:t>any</a:t>
            </a:r>
            <a:r>
              <a:rPr spc="-65" dirty="0"/>
              <a:t> </a:t>
            </a:r>
            <a:r>
              <a:rPr dirty="0"/>
              <a:t>questions</a:t>
            </a:r>
            <a:r>
              <a:rPr spc="-50" dirty="0"/>
              <a:t> </a:t>
            </a:r>
            <a:r>
              <a:rPr dirty="0"/>
              <a:t>regarding</a:t>
            </a:r>
            <a:r>
              <a:rPr spc="-50" dirty="0"/>
              <a:t> </a:t>
            </a:r>
            <a:r>
              <a:rPr dirty="0"/>
              <a:t>the</a:t>
            </a:r>
            <a:r>
              <a:rPr spc="-70" dirty="0"/>
              <a:t> </a:t>
            </a:r>
            <a:r>
              <a:rPr spc="-10" dirty="0"/>
              <a:t>fingerprint/background </a:t>
            </a:r>
            <a:r>
              <a:rPr dirty="0"/>
              <a:t>check</a:t>
            </a:r>
            <a:r>
              <a:rPr spc="-114" dirty="0"/>
              <a:t> </a:t>
            </a:r>
            <a:r>
              <a:rPr dirty="0"/>
              <a:t>process,</a:t>
            </a:r>
            <a:r>
              <a:rPr spc="-55" dirty="0"/>
              <a:t> </a:t>
            </a:r>
            <a:r>
              <a:rPr dirty="0"/>
              <a:t>or</a:t>
            </a:r>
            <a:r>
              <a:rPr spc="-70" dirty="0"/>
              <a:t> </a:t>
            </a:r>
            <a:r>
              <a:rPr dirty="0"/>
              <a:t>waiver</a:t>
            </a:r>
            <a:r>
              <a:rPr spc="-70" dirty="0"/>
              <a:t> </a:t>
            </a:r>
            <a:r>
              <a:rPr dirty="0"/>
              <a:t>hearing,</a:t>
            </a:r>
            <a:r>
              <a:rPr spc="-60" dirty="0"/>
              <a:t> </a:t>
            </a:r>
            <a:r>
              <a:rPr dirty="0"/>
              <a:t>you</a:t>
            </a:r>
            <a:r>
              <a:rPr spc="-70" dirty="0"/>
              <a:t> </a:t>
            </a:r>
            <a:r>
              <a:rPr dirty="0"/>
              <a:t>may</a:t>
            </a:r>
            <a:r>
              <a:rPr spc="-60" dirty="0"/>
              <a:t> </a:t>
            </a:r>
            <a:r>
              <a:rPr dirty="0"/>
              <a:t>contact</a:t>
            </a:r>
            <a:r>
              <a:rPr spc="-55" dirty="0"/>
              <a:t> </a:t>
            </a:r>
            <a:r>
              <a:rPr spc="-20" dirty="0"/>
              <a:t>the</a:t>
            </a:r>
            <a:r>
              <a:rPr spc="-120" dirty="0"/>
              <a:t> </a:t>
            </a:r>
            <a:r>
              <a:rPr spc="-20" dirty="0"/>
              <a:t>Out-</a:t>
            </a:r>
            <a:r>
              <a:rPr spc="-25" dirty="0"/>
              <a:t>of- </a:t>
            </a:r>
            <a:r>
              <a:rPr dirty="0"/>
              <a:t>State</a:t>
            </a:r>
            <a:r>
              <a:rPr spc="-35" dirty="0"/>
              <a:t> </a:t>
            </a:r>
            <a:r>
              <a:rPr spc="-20" dirty="0"/>
              <a:t>Background</a:t>
            </a:r>
            <a:r>
              <a:rPr spc="-95" dirty="0"/>
              <a:t> </a:t>
            </a:r>
            <a:r>
              <a:rPr dirty="0"/>
              <a:t>Unit</a:t>
            </a:r>
            <a:r>
              <a:rPr spc="-55" dirty="0"/>
              <a:t> </a:t>
            </a:r>
            <a:r>
              <a:rPr spc="-25" dirty="0"/>
              <a:t>at:</a:t>
            </a:r>
          </a:p>
          <a:p>
            <a:pPr marL="1213485" lvl="1" indent="-287020">
              <a:lnSpc>
                <a:spcPct val="100000"/>
              </a:lnSpc>
              <a:spcBef>
                <a:spcPts val="1205"/>
              </a:spcBef>
              <a:buClr>
                <a:srgbClr val="1286C3"/>
              </a:buClr>
              <a:buSzPct val="143750"/>
              <a:buFont typeface="Arial"/>
              <a:buChar char="•"/>
              <a:tabLst>
                <a:tab pos="1214120" algn="l"/>
              </a:tabLst>
            </a:pPr>
            <a:r>
              <a:rPr sz="2400" dirty="0">
                <a:latin typeface="Corbel"/>
                <a:cs typeface="Corbel"/>
              </a:rPr>
              <a:t>Phone: 615-</a:t>
            </a:r>
            <a:r>
              <a:rPr sz="2400" spc="-25" dirty="0">
                <a:latin typeface="Corbel"/>
                <a:cs typeface="Corbel"/>
              </a:rPr>
              <a:t>253-</a:t>
            </a:r>
            <a:r>
              <a:rPr sz="2400" spc="-20" dirty="0">
                <a:latin typeface="Corbel"/>
                <a:cs typeface="Corbel"/>
              </a:rPr>
              <a:t>4170</a:t>
            </a:r>
            <a:endParaRPr sz="2400">
              <a:latin typeface="Corbel"/>
              <a:cs typeface="Corbel"/>
            </a:endParaRPr>
          </a:p>
          <a:p>
            <a:pPr marL="1213485" lvl="1" indent="-287020">
              <a:lnSpc>
                <a:spcPct val="100000"/>
              </a:lnSpc>
              <a:spcBef>
                <a:spcPts val="1180"/>
              </a:spcBef>
              <a:buClr>
                <a:srgbClr val="1286C3"/>
              </a:buClr>
              <a:buSzPct val="143750"/>
              <a:buFont typeface="Arial"/>
              <a:buChar char="•"/>
              <a:tabLst>
                <a:tab pos="1214120" algn="l"/>
              </a:tabLst>
            </a:pPr>
            <a:r>
              <a:rPr sz="2400" dirty="0">
                <a:latin typeface="Corbel"/>
                <a:cs typeface="Corbel"/>
              </a:rPr>
              <a:t>Email:</a:t>
            </a:r>
            <a:r>
              <a:rPr sz="2400" spc="-105" dirty="0">
                <a:latin typeface="Corbel"/>
                <a:cs typeface="Corbel"/>
              </a:rPr>
              <a:t> </a:t>
            </a:r>
            <a:r>
              <a:rPr sz="2400" u="sng" spc="-10" dirty="0">
                <a:solidFill>
                  <a:srgbClr val="2F85EC"/>
                </a:solidFill>
                <a:uFill>
                  <a:solidFill>
                    <a:srgbClr val="2F85EC"/>
                  </a:solidFill>
                </a:uFill>
                <a:latin typeface="Corbel"/>
                <a:cs typeface="Corbel"/>
                <a:hlinkClick r:id="rId2"/>
              </a:rPr>
              <a:t>CCBackground.dhs@tn.gov</a:t>
            </a:r>
            <a:endParaRPr sz="2400">
              <a:latin typeface="Corbel"/>
              <a:cs typeface="Corbe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33882" rIns="0" bIns="0" rtlCol="0">
            <a:spAutoFit/>
          </a:bodyPr>
          <a:lstStyle/>
          <a:p>
            <a:pPr marL="1423670">
              <a:lnSpc>
                <a:spcPct val="100000"/>
              </a:lnSpc>
              <a:spcBef>
                <a:spcPts val="95"/>
              </a:spcBef>
            </a:pPr>
            <a:r>
              <a:rPr dirty="0"/>
              <a:t>Who</a:t>
            </a:r>
            <a:r>
              <a:rPr spc="-75" dirty="0"/>
              <a:t> </a:t>
            </a:r>
            <a:r>
              <a:rPr dirty="0"/>
              <a:t>Needs</a:t>
            </a:r>
            <a:r>
              <a:rPr spc="-65" dirty="0"/>
              <a:t> </a:t>
            </a:r>
            <a:r>
              <a:rPr dirty="0"/>
              <a:t>a</a:t>
            </a:r>
            <a:r>
              <a:rPr spc="-40" dirty="0"/>
              <a:t> </a:t>
            </a:r>
            <a:r>
              <a:rPr spc="-30" dirty="0"/>
              <a:t>Background</a:t>
            </a:r>
            <a:r>
              <a:rPr spc="-170" dirty="0"/>
              <a:t> </a:t>
            </a:r>
            <a:r>
              <a:rPr spc="-10" dirty="0"/>
              <a:t>Check?</a:t>
            </a:r>
          </a:p>
        </p:txBody>
      </p:sp>
      <p:sp>
        <p:nvSpPr>
          <p:cNvPr id="3" name="object 3"/>
          <p:cNvSpPr txBox="1"/>
          <p:nvPr/>
        </p:nvSpPr>
        <p:spPr>
          <a:xfrm>
            <a:off x="1563116" y="2224278"/>
            <a:ext cx="9770745" cy="3114675"/>
          </a:xfrm>
          <a:prstGeom prst="rect">
            <a:avLst/>
          </a:prstGeom>
        </p:spPr>
        <p:txBody>
          <a:bodyPr vert="horz" wrap="square" lIns="0" tIns="12700" rIns="0" bIns="0" rtlCol="0">
            <a:spAutoFit/>
          </a:bodyPr>
          <a:lstStyle/>
          <a:p>
            <a:pPr marL="299085" marR="5080" indent="-287020">
              <a:lnSpc>
                <a:spcPct val="100000"/>
              </a:lnSpc>
              <a:spcBef>
                <a:spcPts val="100"/>
              </a:spcBef>
              <a:buClr>
                <a:srgbClr val="1286C3"/>
              </a:buClr>
              <a:buSzPct val="143750"/>
              <a:buFont typeface="Arial"/>
              <a:buChar char="•"/>
              <a:tabLst>
                <a:tab pos="299720" algn="l"/>
              </a:tabLst>
            </a:pPr>
            <a:r>
              <a:rPr sz="2400" dirty="0">
                <a:latin typeface="Corbel"/>
                <a:cs typeface="Corbel"/>
              </a:rPr>
              <a:t>Anyone</a:t>
            </a:r>
            <a:r>
              <a:rPr sz="2400" spc="-55" dirty="0">
                <a:latin typeface="Corbel"/>
                <a:cs typeface="Corbel"/>
              </a:rPr>
              <a:t> </a:t>
            </a:r>
            <a:r>
              <a:rPr sz="2400" dirty="0">
                <a:latin typeface="Corbel"/>
                <a:cs typeface="Corbel"/>
              </a:rPr>
              <a:t>who</a:t>
            </a:r>
            <a:r>
              <a:rPr sz="2400" spc="-25" dirty="0">
                <a:latin typeface="Corbel"/>
                <a:cs typeface="Corbel"/>
              </a:rPr>
              <a:t> </a:t>
            </a:r>
            <a:r>
              <a:rPr sz="2400" dirty="0">
                <a:latin typeface="Corbel"/>
                <a:cs typeface="Corbel"/>
              </a:rPr>
              <a:t>works</a:t>
            </a:r>
            <a:r>
              <a:rPr sz="2400" spc="-25" dirty="0">
                <a:latin typeface="Corbel"/>
                <a:cs typeface="Corbel"/>
              </a:rPr>
              <a:t> </a:t>
            </a:r>
            <a:r>
              <a:rPr sz="2400" dirty="0">
                <a:latin typeface="Corbel"/>
                <a:cs typeface="Corbel"/>
              </a:rPr>
              <a:t>in</a:t>
            </a:r>
            <a:r>
              <a:rPr sz="2400" spc="-25" dirty="0">
                <a:latin typeface="Corbel"/>
                <a:cs typeface="Corbel"/>
              </a:rPr>
              <a:t> </a:t>
            </a:r>
            <a:r>
              <a:rPr sz="2400" dirty="0">
                <a:latin typeface="Corbel"/>
                <a:cs typeface="Corbel"/>
              </a:rPr>
              <a:t>a</a:t>
            </a:r>
            <a:r>
              <a:rPr sz="2400" spc="-35" dirty="0">
                <a:latin typeface="Corbel"/>
                <a:cs typeface="Corbel"/>
              </a:rPr>
              <a:t> </a:t>
            </a:r>
            <a:r>
              <a:rPr sz="2400" dirty="0">
                <a:latin typeface="Corbel"/>
                <a:cs typeface="Corbel"/>
              </a:rPr>
              <a:t>childcare facility licensed</a:t>
            </a:r>
            <a:r>
              <a:rPr sz="2400" spc="-10" dirty="0">
                <a:latin typeface="Corbel"/>
                <a:cs typeface="Corbel"/>
              </a:rPr>
              <a:t> </a:t>
            </a:r>
            <a:r>
              <a:rPr sz="2400" dirty="0">
                <a:latin typeface="Corbel"/>
                <a:cs typeface="Corbel"/>
              </a:rPr>
              <a:t>by</a:t>
            </a:r>
            <a:r>
              <a:rPr sz="2400" spc="-170" dirty="0">
                <a:latin typeface="Corbel"/>
                <a:cs typeface="Corbel"/>
              </a:rPr>
              <a:t> </a:t>
            </a:r>
            <a:r>
              <a:rPr sz="2400" spc="-10" dirty="0">
                <a:latin typeface="Corbel"/>
                <a:cs typeface="Corbel"/>
              </a:rPr>
              <a:t>Tennessee</a:t>
            </a:r>
            <a:r>
              <a:rPr sz="2400" spc="10" dirty="0">
                <a:latin typeface="Corbel"/>
                <a:cs typeface="Corbel"/>
              </a:rPr>
              <a:t> </a:t>
            </a:r>
            <a:r>
              <a:rPr sz="2400" spc="-10" dirty="0">
                <a:latin typeface="Corbel"/>
                <a:cs typeface="Corbel"/>
              </a:rPr>
              <a:t>Department </a:t>
            </a:r>
            <a:r>
              <a:rPr sz="2400" dirty="0">
                <a:latin typeface="Corbel"/>
                <a:cs typeface="Corbel"/>
              </a:rPr>
              <a:t>of</a:t>
            </a:r>
            <a:r>
              <a:rPr sz="2400" spc="-35" dirty="0">
                <a:latin typeface="Corbel"/>
                <a:cs typeface="Corbel"/>
              </a:rPr>
              <a:t> </a:t>
            </a:r>
            <a:r>
              <a:rPr sz="2400" dirty="0">
                <a:latin typeface="Corbel"/>
                <a:cs typeface="Corbel"/>
              </a:rPr>
              <a:t>Human</a:t>
            </a:r>
            <a:r>
              <a:rPr sz="2400" spc="-100" dirty="0">
                <a:latin typeface="Corbel"/>
                <a:cs typeface="Corbel"/>
              </a:rPr>
              <a:t> </a:t>
            </a:r>
            <a:r>
              <a:rPr sz="2400" dirty="0">
                <a:latin typeface="Corbel"/>
                <a:cs typeface="Corbel"/>
              </a:rPr>
              <a:t>Services</a:t>
            </a:r>
            <a:r>
              <a:rPr sz="2400" spc="-5" dirty="0">
                <a:latin typeface="Corbel"/>
                <a:cs typeface="Corbel"/>
              </a:rPr>
              <a:t> </a:t>
            </a:r>
            <a:r>
              <a:rPr sz="2400" dirty="0">
                <a:latin typeface="Corbel"/>
                <a:cs typeface="Corbel"/>
              </a:rPr>
              <a:t>(TN</a:t>
            </a:r>
            <a:r>
              <a:rPr sz="2400" spc="-5" dirty="0">
                <a:latin typeface="Corbel"/>
                <a:cs typeface="Corbel"/>
              </a:rPr>
              <a:t> </a:t>
            </a:r>
            <a:r>
              <a:rPr sz="2400" dirty="0">
                <a:latin typeface="Corbel"/>
                <a:cs typeface="Corbel"/>
              </a:rPr>
              <a:t>DHS)</a:t>
            </a:r>
            <a:r>
              <a:rPr sz="2400" spc="-5" dirty="0">
                <a:latin typeface="Corbel"/>
                <a:cs typeface="Corbel"/>
              </a:rPr>
              <a:t> </a:t>
            </a:r>
            <a:r>
              <a:rPr sz="2400" dirty="0">
                <a:latin typeface="Corbel"/>
                <a:cs typeface="Corbel"/>
              </a:rPr>
              <a:t>with</a:t>
            </a:r>
            <a:r>
              <a:rPr sz="2400" spc="-5" dirty="0">
                <a:latin typeface="Corbel"/>
                <a:cs typeface="Corbel"/>
              </a:rPr>
              <a:t> </a:t>
            </a:r>
            <a:r>
              <a:rPr sz="2400" dirty="0">
                <a:latin typeface="Corbel"/>
                <a:cs typeface="Corbel"/>
              </a:rPr>
              <a:t>unsupervised</a:t>
            </a:r>
            <a:r>
              <a:rPr sz="2400" spc="450" dirty="0">
                <a:latin typeface="Corbel"/>
                <a:cs typeface="Corbel"/>
              </a:rPr>
              <a:t> </a:t>
            </a:r>
            <a:r>
              <a:rPr sz="2400" dirty="0">
                <a:latin typeface="Corbel"/>
                <a:cs typeface="Corbel"/>
              </a:rPr>
              <a:t>access</a:t>
            </a:r>
            <a:r>
              <a:rPr sz="2400" spc="-25" dirty="0">
                <a:latin typeface="Corbel"/>
                <a:cs typeface="Corbel"/>
              </a:rPr>
              <a:t> </a:t>
            </a:r>
            <a:r>
              <a:rPr sz="2400" dirty="0">
                <a:latin typeface="Corbel"/>
                <a:cs typeface="Corbel"/>
              </a:rPr>
              <a:t>to</a:t>
            </a:r>
            <a:r>
              <a:rPr sz="2400" spc="-25" dirty="0">
                <a:latin typeface="Corbel"/>
                <a:cs typeface="Corbel"/>
              </a:rPr>
              <a:t> </a:t>
            </a:r>
            <a:r>
              <a:rPr sz="2400" dirty="0">
                <a:latin typeface="Corbel"/>
                <a:cs typeface="Corbel"/>
              </a:rPr>
              <a:t>children,</a:t>
            </a:r>
            <a:r>
              <a:rPr sz="2400" spc="5" dirty="0">
                <a:latin typeface="Corbel"/>
                <a:cs typeface="Corbel"/>
              </a:rPr>
              <a:t> </a:t>
            </a:r>
            <a:r>
              <a:rPr sz="2400" spc="-25" dirty="0">
                <a:latin typeface="Corbel"/>
                <a:cs typeface="Corbel"/>
              </a:rPr>
              <a:t>no </a:t>
            </a:r>
            <a:r>
              <a:rPr sz="2400" dirty="0">
                <a:latin typeface="Corbel"/>
                <a:cs typeface="Corbel"/>
              </a:rPr>
              <a:t>matter</a:t>
            </a:r>
            <a:r>
              <a:rPr sz="2400" spc="-10" dirty="0">
                <a:latin typeface="Corbel"/>
                <a:cs typeface="Corbel"/>
              </a:rPr>
              <a:t> </a:t>
            </a:r>
            <a:r>
              <a:rPr sz="2400" dirty="0">
                <a:latin typeface="Corbel"/>
                <a:cs typeface="Corbel"/>
              </a:rPr>
              <a:t>what</a:t>
            </a:r>
            <a:r>
              <a:rPr sz="2400" spc="10" dirty="0">
                <a:latin typeface="Corbel"/>
                <a:cs typeface="Corbel"/>
              </a:rPr>
              <a:t> </a:t>
            </a:r>
            <a:r>
              <a:rPr sz="2400" dirty="0">
                <a:latin typeface="Corbel"/>
                <a:cs typeface="Corbel"/>
              </a:rPr>
              <a:t>age, MUST complete a</a:t>
            </a:r>
            <a:r>
              <a:rPr sz="2400" spc="-10" dirty="0">
                <a:latin typeface="Corbel"/>
                <a:cs typeface="Corbel"/>
              </a:rPr>
              <a:t> </a:t>
            </a:r>
            <a:r>
              <a:rPr sz="2400" dirty="0">
                <a:latin typeface="Corbel"/>
                <a:cs typeface="Corbel"/>
              </a:rPr>
              <a:t>background</a:t>
            </a:r>
            <a:r>
              <a:rPr sz="2400" spc="-25" dirty="0">
                <a:latin typeface="Corbel"/>
                <a:cs typeface="Corbel"/>
              </a:rPr>
              <a:t> </a:t>
            </a:r>
            <a:r>
              <a:rPr sz="2400" spc="-10" dirty="0">
                <a:latin typeface="Corbel"/>
                <a:cs typeface="Corbel"/>
              </a:rPr>
              <a:t>check</a:t>
            </a:r>
            <a:r>
              <a:rPr sz="2400" spc="-185" dirty="0">
                <a:latin typeface="Corbel"/>
                <a:cs typeface="Corbel"/>
              </a:rPr>
              <a:t> </a:t>
            </a:r>
            <a:r>
              <a:rPr sz="2400" spc="-35" dirty="0">
                <a:latin typeface="Corbel"/>
                <a:cs typeface="Corbel"/>
              </a:rPr>
              <a:t>Tenn.</a:t>
            </a:r>
            <a:r>
              <a:rPr sz="2400" spc="-90" dirty="0">
                <a:latin typeface="Corbel"/>
                <a:cs typeface="Corbel"/>
              </a:rPr>
              <a:t> </a:t>
            </a:r>
            <a:r>
              <a:rPr sz="2400" spc="-10" dirty="0">
                <a:latin typeface="Corbel"/>
                <a:cs typeface="Corbel"/>
              </a:rPr>
              <a:t>Code</a:t>
            </a:r>
            <a:r>
              <a:rPr sz="2400" spc="-114" dirty="0">
                <a:latin typeface="Corbel"/>
                <a:cs typeface="Corbel"/>
              </a:rPr>
              <a:t> </a:t>
            </a:r>
            <a:r>
              <a:rPr sz="2400" spc="-10" dirty="0">
                <a:latin typeface="Corbel"/>
                <a:cs typeface="Corbel"/>
              </a:rPr>
              <a:t>Ann.</a:t>
            </a:r>
            <a:r>
              <a:rPr sz="2400" spc="-10" dirty="0">
                <a:latin typeface="Arial"/>
                <a:cs typeface="Arial"/>
              </a:rPr>
              <a:t>§</a:t>
            </a:r>
            <a:r>
              <a:rPr sz="2400" spc="-10" dirty="0">
                <a:latin typeface="Corbel"/>
                <a:cs typeface="Corbel"/>
              </a:rPr>
              <a:t>71- </a:t>
            </a:r>
            <a:r>
              <a:rPr sz="2400" dirty="0">
                <a:latin typeface="Corbel"/>
                <a:cs typeface="Corbel"/>
              </a:rPr>
              <a:t>3-</a:t>
            </a:r>
            <a:r>
              <a:rPr sz="2400" spc="-10" dirty="0">
                <a:latin typeface="Corbel"/>
                <a:cs typeface="Corbel"/>
              </a:rPr>
              <a:t>507(a)</a:t>
            </a:r>
            <a:endParaRPr sz="2400">
              <a:latin typeface="Corbel"/>
              <a:cs typeface="Corbel"/>
            </a:endParaRPr>
          </a:p>
          <a:p>
            <a:pPr marL="299085" indent="-287020">
              <a:lnSpc>
                <a:spcPct val="100000"/>
              </a:lnSpc>
              <a:spcBef>
                <a:spcPts val="1175"/>
              </a:spcBef>
              <a:buClr>
                <a:srgbClr val="1286C3"/>
              </a:buClr>
              <a:buSzPct val="143750"/>
              <a:buFont typeface="Arial"/>
              <a:buChar char="•"/>
              <a:tabLst>
                <a:tab pos="299720" algn="l"/>
              </a:tabLst>
            </a:pPr>
            <a:r>
              <a:rPr sz="2400" dirty="0">
                <a:latin typeface="Corbel"/>
                <a:cs typeface="Corbel"/>
              </a:rPr>
              <a:t>This</a:t>
            </a:r>
            <a:r>
              <a:rPr sz="2400" spc="-10" dirty="0">
                <a:latin typeface="Corbel"/>
                <a:cs typeface="Corbel"/>
              </a:rPr>
              <a:t> includes:</a:t>
            </a:r>
            <a:endParaRPr sz="2400">
              <a:latin typeface="Corbel"/>
              <a:cs typeface="Corbel"/>
            </a:endParaRPr>
          </a:p>
          <a:p>
            <a:pPr marL="1213485" marR="598805" lvl="1" indent="-287020">
              <a:lnSpc>
                <a:spcPct val="100000"/>
              </a:lnSpc>
              <a:spcBef>
                <a:spcPts val="1070"/>
              </a:spcBef>
              <a:buClr>
                <a:srgbClr val="1286C3"/>
              </a:buClr>
              <a:buSzPct val="144444"/>
              <a:buFont typeface="Arial"/>
              <a:buChar char="•"/>
              <a:tabLst>
                <a:tab pos="1213485" algn="l"/>
                <a:tab pos="1214120" algn="l"/>
              </a:tabLst>
            </a:pPr>
            <a:r>
              <a:rPr sz="1800" dirty="0">
                <a:latin typeface="Corbel"/>
                <a:cs typeface="Corbel"/>
              </a:rPr>
              <a:t>ALL</a:t>
            </a:r>
            <a:r>
              <a:rPr sz="1800" spc="-30" dirty="0">
                <a:latin typeface="Corbel"/>
                <a:cs typeface="Corbel"/>
              </a:rPr>
              <a:t> </a:t>
            </a:r>
            <a:r>
              <a:rPr sz="1800" dirty="0">
                <a:latin typeface="Corbel"/>
                <a:cs typeface="Corbel"/>
              </a:rPr>
              <a:t>employees,</a:t>
            </a:r>
            <a:r>
              <a:rPr sz="1800" spc="-25" dirty="0">
                <a:latin typeface="Corbel"/>
                <a:cs typeface="Corbel"/>
              </a:rPr>
              <a:t> </a:t>
            </a:r>
            <a:r>
              <a:rPr sz="1800" dirty="0">
                <a:latin typeface="Corbel"/>
                <a:cs typeface="Corbel"/>
              </a:rPr>
              <a:t>directors,</a:t>
            </a:r>
            <a:r>
              <a:rPr sz="1800" spc="-20" dirty="0">
                <a:latin typeface="Corbel"/>
                <a:cs typeface="Corbel"/>
              </a:rPr>
              <a:t> </a:t>
            </a:r>
            <a:r>
              <a:rPr sz="1800" dirty="0">
                <a:latin typeface="Corbel"/>
                <a:cs typeface="Corbel"/>
              </a:rPr>
              <a:t>managers, and</a:t>
            </a:r>
            <a:r>
              <a:rPr sz="1800" spc="5" dirty="0">
                <a:latin typeface="Corbel"/>
                <a:cs typeface="Corbel"/>
              </a:rPr>
              <a:t> </a:t>
            </a:r>
            <a:r>
              <a:rPr sz="1800" dirty="0">
                <a:latin typeface="Corbel"/>
                <a:cs typeface="Corbel"/>
              </a:rPr>
              <a:t>substitutes</a:t>
            </a:r>
            <a:r>
              <a:rPr sz="1800" spc="-30" dirty="0">
                <a:latin typeface="Corbel"/>
                <a:cs typeface="Corbel"/>
              </a:rPr>
              <a:t> </a:t>
            </a:r>
            <a:r>
              <a:rPr sz="1800" dirty="0">
                <a:latin typeface="Corbel"/>
                <a:cs typeface="Corbel"/>
              </a:rPr>
              <a:t>working</a:t>
            </a:r>
            <a:r>
              <a:rPr sz="1800" spc="-10" dirty="0">
                <a:latin typeface="Corbel"/>
                <a:cs typeface="Corbel"/>
              </a:rPr>
              <a:t> </a:t>
            </a:r>
            <a:r>
              <a:rPr sz="1800" dirty="0">
                <a:latin typeface="Corbel"/>
                <a:cs typeface="Corbel"/>
              </a:rPr>
              <a:t>for</a:t>
            </a:r>
            <a:r>
              <a:rPr sz="1800" spc="-5" dirty="0">
                <a:latin typeface="Corbel"/>
                <a:cs typeface="Corbel"/>
              </a:rPr>
              <a:t> </a:t>
            </a:r>
            <a:r>
              <a:rPr sz="1800" dirty="0">
                <a:latin typeface="Corbel"/>
                <a:cs typeface="Corbel"/>
              </a:rPr>
              <a:t>36+</a:t>
            </a:r>
            <a:r>
              <a:rPr sz="1800" spc="-10" dirty="0">
                <a:latin typeface="Corbel"/>
                <a:cs typeface="Corbel"/>
              </a:rPr>
              <a:t> </a:t>
            </a:r>
            <a:r>
              <a:rPr sz="1800" dirty="0">
                <a:latin typeface="Corbel"/>
                <a:cs typeface="Corbel"/>
              </a:rPr>
              <a:t>hours</a:t>
            </a:r>
            <a:r>
              <a:rPr sz="1800" spc="-10" dirty="0">
                <a:latin typeface="Corbel"/>
                <a:cs typeface="Corbel"/>
              </a:rPr>
              <a:t> </a:t>
            </a:r>
            <a:r>
              <a:rPr sz="1800" dirty="0">
                <a:latin typeface="Corbel"/>
                <a:cs typeface="Corbel"/>
              </a:rPr>
              <a:t>per</a:t>
            </a:r>
            <a:r>
              <a:rPr sz="1800" spc="-5" dirty="0">
                <a:latin typeface="Corbel"/>
                <a:cs typeface="Corbel"/>
              </a:rPr>
              <a:t> </a:t>
            </a:r>
            <a:r>
              <a:rPr sz="1800" spc="-10" dirty="0">
                <a:latin typeface="Corbel"/>
                <a:cs typeface="Corbel"/>
              </a:rPr>
              <a:t>year, </a:t>
            </a:r>
            <a:r>
              <a:rPr sz="1800" dirty="0">
                <a:latin typeface="Corbel"/>
                <a:cs typeface="Corbel"/>
              </a:rPr>
              <a:t>person</a:t>
            </a:r>
            <a:r>
              <a:rPr sz="1800" spc="-30" dirty="0">
                <a:latin typeface="Corbel"/>
                <a:cs typeface="Corbel"/>
              </a:rPr>
              <a:t> </a:t>
            </a:r>
            <a:r>
              <a:rPr sz="1800" dirty="0">
                <a:latin typeface="Corbel"/>
                <a:cs typeface="Corbel"/>
              </a:rPr>
              <a:t>who</a:t>
            </a:r>
            <a:r>
              <a:rPr sz="1800" spc="5" dirty="0">
                <a:latin typeface="Corbel"/>
                <a:cs typeface="Corbel"/>
              </a:rPr>
              <a:t> </a:t>
            </a:r>
            <a:r>
              <a:rPr sz="1800" dirty="0">
                <a:latin typeface="Corbel"/>
                <a:cs typeface="Corbel"/>
              </a:rPr>
              <a:t>are</a:t>
            </a:r>
            <a:r>
              <a:rPr sz="1800" spc="5" dirty="0">
                <a:latin typeface="Corbel"/>
                <a:cs typeface="Corbel"/>
              </a:rPr>
              <a:t> </a:t>
            </a:r>
            <a:r>
              <a:rPr sz="1800" dirty="0">
                <a:latin typeface="Corbel"/>
                <a:cs typeface="Corbel"/>
              </a:rPr>
              <a:t>over the</a:t>
            </a:r>
            <a:r>
              <a:rPr sz="1800" spc="5" dirty="0">
                <a:latin typeface="Corbel"/>
                <a:cs typeface="Corbel"/>
              </a:rPr>
              <a:t> </a:t>
            </a:r>
            <a:r>
              <a:rPr sz="1800" dirty="0">
                <a:latin typeface="Corbel"/>
                <a:cs typeface="Corbel"/>
              </a:rPr>
              <a:t>age of</a:t>
            </a:r>
            <a:r>
              <a:rPr sz="1800" spc="5" dirty="0">
                <a:latin typeface="Corbel"/>
                <a:cs typeface="Corbel"/>
              </a:rPr>
              <a:t> </a:t>
            </a:r>
            <a:r>
              <a:rPr sz="1800" dirty="0">
                <a:latin typeface="Corbel"/>
                <a:cs typeface="Corbel"/>
              </a:rPr>
              <a:t>15</a:t>
            </a:r>
            <a:r>
              <a:rPr sz="1800" spc="-10" dirty="0">
                <a:latin typeface="Corbel"/>
                <a:cs typeface="Corbel"/>
              </a:rPr>
              <a:t> </a:t>
            </a:r>
            <a:r>
              <a:rPr sz="1800" dirty="0">
                <a:latin typeface="Corbel"/>
                <a:cs typeface="Corbel"/>
              </a:rPr>
              <a:t>years</a:t>
            </a:r>
            <a:r>
              <a:rPr sz="1800" spc="5" dirty="0">
                <a:latin typeface="Corbel"/>
                <a:cs typeface="Corbel"/>
              </a:rPr>
              <a:t> </a:t>
            </a:r>
            <a:r>
              <a:rPr sz="1800" dirty="0">
                <a:latin typeface="Corbel"/>
                <a:cs typeface="Corbel"/>
              </a:rPr>
              <a:t>who</a:t>
            </a:r>
            <a:r>
              <a:rPr sz="1800" spc="5" dirty="0">
                <a:latin typeface="Corbel"/>
                <a:cs typeface="Corbel"/>
              </a:rPr>
              <a:t> </a:t>
            </a:r>
            <a:r>
              <a:rPr sz="1800" dirty="0">
                <a:latin typeface="Corbel"/>
                <a:cs typeface="Corbel"/>
              </a:rPr>
              <a:t>resides</a:t>
            </a:r>
            <a:r>
              <a:rPr sz="1800" spc="-25" dirty="0">
                <a:latin typeface="Corbel"/>
                <a:cs typeface="Corbel"/>
              </a:rPr>
              <a:t> </a:t>
            </a:r>
            <a:r>
              <a:rPr sz="1800" dirty="0">
                <a:latin typeface="Corbel"/>
                <a:cs typeface="Corbel"/>
              </a:rPr>
              <a:t>in</a:t>
            </a:r>
            <a:r>
              <a:rPr sz="1800" spc="-10" dirty="0">
                <a:latin typeface="Corbel"/>
                <a:cs typeface="Corbel"/>
              </a:rPr>
              <a:t> </a:t>
            </a:r>
            <a:r>
              <a:rPr sz="1800" dirty="0">
                <a:latin typeface="Corbel"/>
                <a:cs typeface="Corbel"/>
              </a:rPr>
              <a:t>a childcare </a:t>
            </a:r>
            <a:r>
              <a:rPr sz="1800" spc="-10" dirty="0">
                <a:latin typeface="Corbel"/>
                <a:cs typeface="Corbel"/>
              </a:rPr>
              <a:t>agency.</a:t>
            </a:r>
            <a:endParaRPr sz="1800">
              <a:latin typeface="Corbel"/>
              <a:cs typeface="Corbel"/>
            </a:endParaRPr>
          </a:p>
          <a:p>
            <a:pPr marL="1213485" lvl="1" indent="-287020">
              <a:lnSpc>
                <a:spcPct val="100000"/>
              </a:lnSpc>
              <a:spcBef>
                <a:spcPts val="1030"/>
              </a:spcBef>
              <a:buClr>
                <a:srgbClr val="1286C3"/>
              </a:buClr>
              <a:buSzPct val="144444"/>
              <a:buFont typeface="Arial"/>
              <a:buChar char="•"/>
              <a:tabLst>
                <a:tab pos="1213485" algn="l"/>
                <a:tab pos="1214120" algn="l"/>
              </a:tabLst>
            </a:pPr>
            <a:r>
              <a:rPr sz="1800" dirty="0">
                <a:latin typeface="Corbel"/>
                <a:cs typeface="Corbel"/>
              </a:rPr>
              <a:t>Contractors</a:t>
            </a:r>
            <a:r>
              <a:rPr sz="1800" spc="-10" dirty="0">
                <a:latin typeface="Corbel"/>
                <a:cs typeface="Corbel"/>
              </a:rPr>
              <a:t> </a:t>
            </a:r>
            <a:r>
              <a:rPr sz="1800" dirty="0">
                <a:latin typeface="Corbel"/>
                <a:cs typeface="Corbel"/>
              </a:rPr>
              <a:t>who provide</a:t>
            </a:r>
            <a:r>
              <a:rPr sz="1800" spc="-10" dirty="0">
                <a:latin typeface="Corbel"/>
                <a:cs typeface="Corbel"/>
              </a:rPr>
              <a:t> </a:t>
            </a:r>
            <a:r>
              <a:rPr sz="1800" dirty="0">
                <a:latin typeface="Corbel"/>
                <a:cs typeface="Corbel"/>
              </a:rPr>
              <a:t>services</a:t>
            </a:r>
            <a:r>
              <a:rPr sz="1800" spc="-15" dirty="0">
                <a:latin typeface="Corbel"/>
                <a:cs typeface="Corbel"/>
              </a:rPr>
              <a:t> </a:t>
            </a:r>
            <a:r>
              <a:rPr sz="1800" dirty="0">
                <a:latin typeface="Corbel"/>
                <a:cs typeface="Corbel"/>
              </a:rPr>
              <a:t>to</a:t>
            </a:r>
            <a:r>
              <a:rPr sz="1800" spc="-5" dirty="0">
                <a:latin typeface="Corbel"/>
                <a:cs typeface="Corbel"/>
              </a:rPr>
              <a:t> </a:t>
            </a:r>
            <a:r>
              <a:rPr sz="1800" dirty="0">
                <a:latin typeface="Corbel"/>
                <a:cs typeface="Corbel"/>
              </a:rPr>
              <a:t>children</a:t>
            </a:r>
            <a:r>
              <a:rPr sz="1800" spc="-20" dirty="0">
                <a:latin typeface="Corbel"/>
                <a:cs typeface="Corbel"/>
              </a:rPr>
              <a:t> </a:t>
            </a:r>
            <a:r>
              <a:rPr sz="1800" dirty="0">
                <a:latin typeface="Corbel"/>
                <a:cs typeface="Corbel"/>
              </a:rPr>
              <a:t>enrolled</a:t>
            </a:r>
            <a:r>
              <a:rPr sz="1800" spc="-25" dirty="0">
                <a:latin typeface="Corbel"/>
                <a:cs typeface="Corbel"/>
              </a:rPr>
              <a:t> </a:t>
            </a:r>
            <a:r>
              <a:rPr sz="1800" dirty="0">
                <a:latin typeface="Corbel"/>
                <a:cs typeface="Corbel"/>
              </a:rPr>
              <a:t>at</a:t>
            </a:r>
            <a:r>
              <a:rPr sz="1800" spc="10" dirty="0">
                <a:latin typeface="Corbel"/>
                <a:cs typeface="Corbel"/>
              </a:rPr>
              <a:t> </a:t>
            </a:r>
            <a:r>
              <a:rPr sz="1800" dirty="0">
                <a:latin typeface="Corbel"/>
                <a:cs typeface="Corbel"/>
              </a:rPr>
              <a:t>the</a:t>
            </a:r>
            <a:r>
              <a:rPr sz="1800" spc="-10" dirty="0">
                <a:latin typeface="Corbel"/>
                <a:cs typeface="Corbel"/>
              </a:rPr>
              <a:t> </a:t>
            </a:r>
            <a:r>
              <a:rPr sz="1800" dirty="0">
                <a:latin typeface="Corbel"/>
                <a:cs typeface="Corbel"/>
              </a:rPr>
              <a:t>licensed</a:t>
            </a:r>
            <a:r>
              <a:rPr sz="1800" spc="-25" dirty="0">
                <a:latin typeface="Corbel"/>
                <a:cs typeface="Corbel"/>
              </a:rPr>
              <a:t> </a:t>
            </a:r>
            <a:r>
              <a:rPr sz="1800" dirty="0">
                <a:latin typeface="Corbel"/>
                <a:cs typeface="Corbel"/>
              </a:rPr>
              <a:t>childcare</a:t>
            </a:r>
            <a:r>
              <a:rPr sz="1800" spc="-15" dirty="0">
                <a:latin typeface="Corbel"/>
                <a:cs typeface="Corbel"/>
              </a:rPr>
              <a:t> </a:t>
            </a:r>
            <a:r>
              <a:rPr sz="1800" spc="-10" dirty="0">
                <a:latin typeface="Corbel"/>
                <a:cs typeface="Corbel"/>
              </a:rPr>
              <a:t>agency.</a:t>
            </a:r>
            <a:endParaRPr sz="1800">
              <a:latin typeface="Corbel"/>
              <a:cs typeface="Corbe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56485" y="550291"/>
            <a:ext cx="8275320" cy="1244600"/>
          </a:xfrm>
          <a:prstGeom prst="rect">
            <a:avLst/>
          </a:prstGeom>
        </p:spPr>
        <p:txBody>
          <a:bodyPr vert="horz" wrap="square" lIns="0" tIns="12065" rIns="0" bIns="0" rtlCol="0">
            <a:spAutoFit/>
          </a:bodyPr>
          <a:lstStyle/>
          <a:p>
            <a:pPr marL="3280410" marR="5080" indent="-3268345">
              <a:lnSpc>
                <a:spcPct val="100000"/>
              </a:lnSpc>
              <a:spcBef>
                <a:spcPts val="95"/>
              </a:spcBef>
            </a:pPr>
            <a:r>
              <a:rPr dirty="0"/>
              <a:t>Why</a:t>
            </a:r>
            <a:r>
              <a:rPr spc="-90" dirty="0"/>
              <a:t> </a:t>
            </a:r>
            <a:r>
              <a:rPr dirty="0"/>
              <a:t>Does</a:t>
            </a:r>
            <a:r>
              <a:rPr spc="-90" dirty="0"/>
              <a:t> </a:t>
            </a:r>
            <a:r>
              <a:rPr dirty="0"/>
              <a:t>the</a:t>
            </a:r>
            <a:r>
              <a:rPr spc="-85" dirty="0"/>
              <a:t> </a:t>
            </a:r>
            <a:r>
              <a:rPr dirty="0"/>
              <a:t>Law</a:t>
            </a:r>
            <a:r>
              <a:rPr spc="-80" dirty="0"/>
              <a:t> </a:t>
            </a:r>
            <a:r>
              <a:rPr spc="-10" dirty="0"/>
              <a:t>Require</a:t>
            </a:r>
            <a:r>
              <a:rPr spc="-85" dirty="0"/>
              <a:t> </a:t>
            </a:r>
            <a:r>
              <a:rPr spc="-10" dirty="0"/>
              <a:t>Background Checks?</a:t>
            </a:r>
          </a:p>
        </p:txBody>
      </p:sp>
      <p:sp>
        <p:nvSpPr>
          <p:cNvPr id="3" name="object 3"/>
          <p:cNvSpPr txBox="1"/>
          <p:nvPr/>
        </p:nvSpPr>
        <p:spPr>
          <a:xfrm>
            <a:off x="1430782" y="1832229"/>
            <a:ext cx="8415020" cy="330835"/>
          </a:xfrm>
          <a:prstGeom prst="rect">
            <a:avLst/>
          </a:prstGeom>
        </p:spPr>
        <p:txBody>
          <a:bodyPr vert="horz" wrap="square" lIns="0" tIns="13335" rIns="0" bIns="0" rtlCol="0">
            <a:spAutoFit/>
          </a:bodyPr>
          <a:lstStyle/>
          <a:p>
            <a:pPr marL="299085" indent="-287020">
              <a:lnSpc>
                <a:spcPct val="100000"/>
              </a:lnSpc>
              <a:spcBef>
                <a:spcPts val="105"/>
              </a:spcBef>
              <a:buClr>
                <a:srgbClr val="1286C3"/>
              </a:buClr>
              <a:buSzPct val="145000"/>
              <a:buFont typeface="Arial"/>
              <a:buChar char="•"/>
              <a:tabLst>
                <a:tab pos="299085" algn="l"/>
                <a:tab pos="299720" algn="l"/>
              </a:tabLst>
            </a:pPr>
            <a:r>
              <a:rPr sz="2000" dirty="0">
                <a:latin typeface="Corbel"/>
                <a:cs typeface="Corbel"/>
              </a:rPr>
              <a:t>The</a:t>
            </a:r>
            <a:r>
              <a:rPr sz="2000" spc="-25" dirty="0">
                <a:latin typeface="Corbel"/>
                <a:cs typeface="Corbel"/>
              </a:rPr>
              <a:t> </a:t>
            </a:r>
            <a:r>
              <a:rPr sz="2000" dirty="0">
                <a:latin typeface="Corbel"/>
                <a:cs typeface="Corbel"/>
              </a:rPr>
              <a:t>link</a:t>
            </a:r>
            <a:r>
              <a:rPr sz="2000" spc="-30" dirty="0">
                <a:latin typeface="Corbel"/>
                <a:cs typeface="Corbel"/>
              </a:rPr>
              <a:t> </a:t>
            </a:r>
            <a:r>
              <a:rPr sz="2000" dirty="0">
                <a:latin typeface="Corbel"/>
                <a:cs typeface="Corbel"/>
              </a:rPr>
              <a:t>below</a:t>
            </a:r>
            <a:r>
              <a:rPr sz="2000" spc="-10" dirty="0">
                <a:latin typeface="Corbel"/>
                <a:cs typeface="Corbel"/>
              </a:rPr>
              <a:t> </a:t>
            </a:r>
            <a:r>
              <a:rPr sz="2000" dirty="0">
                <a:latin typeface="Corbel"/>
                <a:cs typeface="Corbel"/>
              </a:rPr>
              <a:t>shows</a:t>
            </a:r>
            <a:r>
              <a:rPr sz="2000" spc="-25" dirty="0">
                <a:latin typeface="Corbel"/>
                <a:cs typeface="Corbel"/>
              </a:rPr>
              <a:t> </a:t>
            </a:r>
            <a:r>
              <a:rPr sz="2000" dirty="0">
                <a:latin typeface="Corbel"/>
                <a:cs typeface="Corbel"/>
              </a:rPr>
              <a:t>a</a:t>
            </a:r>
            <a:r>
              <a:rPr sz="2000" spc="-25" dirty="0">
                <a:latin typeface="Corbel"/>
                <a:cs typeface="Corbel"/>
              </a:rPr>
              <a:t> </a:t>
            </a:r>
            <a:r>
              <a:rPr sz="2000" dirty="0">
                <a:latin typeface="Corbel"/>
                <a:cs typeface="Corbel"/>
              </a:rPr>
              <a:t>map</a:t>
            </a:r>
            <a:r>
              <a:rPr sz="2000" spc="-10" dirty="0">
                <a:latin typeface="Corbel"/>
                <a:cs typeface="Corbel"/>
              </a:rPr>
              <a:t> </a:t>
            </a:r>
            <a:r>
              <a:rPr sz="2000" dirty="0">
                <a:latin typeface="Corbel"/>
                <a:cs typeface="Corbel"/>
              </a:rPr>
              <a:t>of</a:t>
            </a:r>
            <a:r>
              <a:rPr sz="2000" spc="-25" dirty="0">
                <a:latin typeface="Corbel"/>
                <a:cs typeface="Corbel"/>
              </a:rPr>
              <a:t> </a:t>
            </a:r>
            <a:r>
              <a:rPr sz="2000" dirty="0">
                <a:latin typeface="Corbel"/>
                <a:cs typeface="Corbel"/>
              </a:rPr>
              <a:t>which</a:t>
            </a:r>
            <a:r>
              <a:rPr sz="2000" spc="-30" dirty="0">
                <a:latin typeface="Corbel"/>
                <a:cs typeface="Corbel"/>
              </a:rPr>
              <a:t> </a:t>
            </a:r>
            <a:r>
              <a:rPr sz="2000" dirty="0">
                <a:latin typeface="Corbel"/>
                <a:cs typeface="Corbel"/>
              </a:rPr>
              <a:t>states</a:t>
            </a:r>
            <a:r>
              <a:rPr sz="2000" spc="-5" dirty="0">
                <a:latin typeface="Corbel"/>
                <a:cs typeface="Corbel"/>
              </a:rPr>
              <a:t> </a:t>
            </a:r>
            <a:r>
              <a:rPr sz="2000" dirty="0">
                <a:latin typeface="Corbel"/>
                <a:cs typeface="Corbel"/>
              </a:rPr>
              <a:t>participate</a:t>
            </a:r>
            <a:r>
              <a:rPr sz="2000" spc="-40" dirty="0">
                <a:latin typeface="Corbel"/>
                <a:cs typeface="Corbel"/>
              </a:rPr>
              <a:t> </a:t>
            </a:r>
            <a:r>
              <a:rPr sz="2000" dirty="0">
                <a:latin typeface="Corbel"/>
                <a:cs typeface="Corbel"/>
              </a:rPr>
              <a:t>in</a:t>
            </a:r>
            <a:r>
              <a:rPr sz="2000" spc="-25" dirty="0">
                <a:latin typeface="Corbel"/>
                <a:cs typeface="Corbel"/>
              </a:rPr>
              <a:t> </a:t>
            </a:r>
            <a:r>
              <a:rPr sz="2000" dirty="0">
                <a:latin typeface="Corbel"/>
                <a:cs typeface="Corbel"/>
              </a:rPr>
              <a:t>background</a:t>
            </a:r>
            <a:r>
              <a:rPr sz="2000" spc="-15" dirty="0">
                <a:latin typeface="Corbel"/>
                <a:cs typeface="Corbel"/>
              </a:rPr>
              <a:t> </a:t>
            </a:r>
            <a:r>
              <a:rPr sz="2000" spc="-10" dirty="0">
                <a:latin typeface="Corbel"/>
                <a:cs typeface="Corbel"/>
              </a:rPr>
              <a:t>checks.</a:t>
            </a:r>
            <a:endParaRPr sz="2000">
              <a:latin typeface="Corbel"/>
              <a:cs typeface="Corbel"/>
            </a:endParaRPr>
          </a:p>
        </p:txBody>
      </p:sp>
      <p:sp>
        <p:nvSpPr>
          <p:cNvPr id="4" name="object 4"/>
          <p:cNvSpPr txBox="1"/>
          <p:nvPr/>
        </p:nvSpPr>
        <p:spPr>
          <a:xfrm>
            <a:off x="1563116" y="2486913"/>
            <a:ext cx="4530090" cy="3873500"/>
          </a:xfrm>
          <a:prstGeom prst="rect">
            <a:avLst/>
          </a:prstGeom>
        </p:spPr>
        <p:txBody>
          <a:bodyPr vert="horz" wrap="square" lIns="0" tIns="50165" rIns="0" bIns="0" rtlCol="0">
            <a:spAutoFit/>
          </a:bodyPr>
          <a:lstStyle/>
          <a:p>
            <a:pPr marL="299085" marR="128905" indent="-287020">
              <a:lnSpc>
                <a:spcPts val="1250"/>
              </a:lnSpc>
              <a:spcBef>
                <a:spcPts val="395"/>
              </a:spcBef>
              <a:buClr>
                <a:srgbClr val="1286C3"/>
              </a:buClr>
              <a:buSzPct val="142307"/>
              <a:buFont typeface="Arial"/>
              <a:buChar char="•"/>
              <a:tabLst>
                <a:tab pos="299085" algn="l"/>
                <a:tab pos="299720" algn="l"/>
              </a:tabLst>
            </a:pPr>
            <a:r>
              <a:rPr sz="1300" u="sng" spc="-10" dirty="0">
                <a:solidFill>
                  <a:srgbClr val="82B6F4"/>
                </a:solidFill>
                <a:uFill>
                  <a:solidFill>
                    <a:srgbClr val="82B6F4"/>
                  </a:solidFill>
                </a:uFill>
                <a:latin typeface="Corbel"/>
                <a:cs typeface="Corbel"/>
                <a:hlinkClick r:id="rId2"/>
              </a:rPr>
              <a:t>https://www.fbi.gov/file-repository/interstate-identification-</a:t>
            </a:r>
            <a:r>
              <a:rPr sz="1300" spc="-10" dirty="0">
                <a:solidFill>
                  <a:srgbClr val="82B6F4"/>
                </a:solidFill>
                <a:latin typeface="Corbel"/>
                <a:cs typeface="Corbel"/>
                <a:hlinkClick r:id="rId2"/>
              </a:rPr>
              <a:t> </a:t>
            </a:r>
            <a:r>
              <a:rPr sz="1300" u="sng" spc="-10" dirty="0">
                <a:solidFill>
                  <a:srgbClr val="82B6F4"/>
                </a:solidFill>
                <a:uFill>
                  <a:solidFill>
                    <a:srgbClr val="82B6F4"/>
                  </a:solidFill>
                </a:uFill>
                <a:latin typeface="Corbel"/>
                <a:cs typeface="Corbel"/>
                <a:hlinkClick r:id="rId2"/>
              </a:rPr>
              <a:t>index-iii-national-fingerprint-file-nff.pdf/view</a:t>
            </a:r>
            <a:endParaRPr sz="1300">
              <a:latin typeface="Corbel"/>
              <a:cs typeface="Corbel"/>
            </a:endParaRPr>
          </a:p>
          <a:p>
            <a:pPr marL="756285" marR="158115" lvl="1" indent="-287020">
              <a:lnSpc>
                <a:spcPct val="80000"/>
              </a:lnSpc>
              <a:spcBef>
                <a:spcPts val="1000"/>
              </a:spcBef>
              <a:buClr>
                <a:srgbClr val="1286C3"/>
              </a:buClr>
              <a:buSzPct val="144117"/>
              <a:buFont typeface="Arial"/>
              <a:buChar char="•"/>
              <a:tabLst>
                <a:tab pos="756285" algn="l"/>
                <a:tab pos="756920" algn="l"/>
              </a:tabLst>
            </a:pPr>
            <a:r>
              <a:rPr sz="1700" spc="-10" dirty="0">
                <a:latin typeface="Corbel"/>
                <a:cs typeface="Corbel"/>
              </a:rPr>
              <a:t>Tennessee</a:t>
            </a:r>
            <a:r>
              <a:rPr sz="1700" spc="-20" dirty="0">
                <a:latin typeface="Corbel"/>
                <a:cs typeface="Corbel"/>
              </a:rPr>
              <a:t> </a:t>
            </a:r>
            <a:r>
              <a:rPr sz="1700" dirty="0">
                <a:latin typeface="Corbel"/>
                <a:cs typeface="Corbel"/>
              </a:rPr>
              <a:t>and</a:t>
            </a:r>
            <a:r>
              <a:rPr sz="1700" spc="-10" dirty="0">
                <a:latin typeface="Corbel"/>
                <a:cs typeface="Corbel"/>
              </a:rPr>
              <a:t> </a:t>
            </a:r>
            <a:r>
              <a:rPr sz="1700" dirty="0">
                <a:latin typeface="Arial"/>
                <a:cs typeface="Arial"/>
              </a:rPr>
              <a:t>23</a:t>
            </a:r>
            <a:r>
              <a:rPr sz="1700" spc="-15" dirty="0">
                <a:latin typeface="Arial"/>
                <a:cs typeface="Arial"/>
              </a:rPr>
              <a:t> </a:t>
            </a:r>
            <a:r>
              <a:rPr sz="1700" dirty="0">
                <a:latin typeface="Corbel"/>
                <a:cs typeface="Corbel"/>
              </a:rPr>
              <a:t>other</a:t>
            </a:r>
            <a:r>
              <a:rPr sz="1700" spc="-20" dirty="0">
                <a:latin typeface="Corbel"/>
                <a:cs typeface="Corbel"/>
              </a:rPr>
              <a:t> </a:t>
            </a:r>
            <a:r>
              <a:rPr sz="1700" dirty="0">
                <a:latin typeface="Corbel"/>
                <a:cs typeface="Corbel"/>
              </a:rPr>
              <a:t>states</a:t>
            </a:r>
            <a:r>
              <a:rPr sz="1700" spc="-20" dirty="0">
                <a:latin typeface="Corbel"/>
                <a:cs typeface="Corbel"/>
              </a:rPr>
              <a:t> </a:t>
            </a:r>
            <a:r>
              <a:rPr sz="1700" spc="-25" dirty="0">
                <a:latin typeface="Corbel"/>
                <a:cs typeface="Corbel"/>
              </a:rPr>
              <a:t>and </a:t>
            </a:r>
            <a:r>
              <a:rPr sz="1700" dirty="0">
                <a:latin typeface="Corbel"/>
                <a:cs typeface="Corbel"/>
              </a:rPr>
              <a:t>territories</a:t>
            </a:r>
            <a:r>
              <a:rPr sz="1700" spc="-20" dirty="0">
                <a:latin typeface="Corbel"/>
                <a:cs typeface="Corbel"/>
              </a:rPr>
              <a:t> </a:t>
            </a:r>
            <a:r>
              <a:rPr sz="1700" dirty="0">
                <a:latin typeface="Corbel"/>
                <a:cs typeface="Corbel"/>
              </a:rPr>
              <a:t>participate</a:t>
            </a:r>
            <a:r>
              <a:rPr sz="1700" spc="-5" dirty="0">
                <a:latin typeface="Corbel"/>
                <a:cs typeface="Corbel"/>
              </a:rPr>
              <a:t> </a:t>
            </a:r>
            <a:r>
              <a:rPr sz="1700" dirty="0">
                <a:latin typeface="Corbel"/>
                <a:cs typeface="Corbel"/>
              </a:rPr>
              <a:t>in</a:t>
            </a:r>
            <a:r>
              <a:rPr sz="1700" spc="-10" dirty="0">
                <a:latin typeface="Corbel"/>
                <a:cs typeface="Corbel"/>
              </a:rPr>
              <a:t> nationwide </a:t>
            </a:r>
            <a:r>
              <a:rPr sz="1700" dirty="0">
                <a:latin typeface="Corbel"/>
                <a:cs typeface="Corbel"/>
              </a:rPr>
              <a:t>criminal information</a:t>
            </a:r>
            <a:r>
              <a:rPr sz="1700" spc="-10" dirty="0">
                <a:latin typeface="Corbel"/>
                <a:cs typeface="Corbel"/>
              </a:rPr>
              <a:t> </a:t>
            </a:r>
            <a:r>
              <a:rPr sz="1700" dirty="0">
                <a:latin typeface="Corbel"/>
                <a:cs typeface="Corbel"/>
              </a:rPr>
              <a:t>indexes,</a:t>
            </a:r>
            <a:r>
              <a:rPr sz="1700" spc="-5" dirty="0">
                <a:latin typeface="Corbel"/>
                <a:cs typeface="Corbel"/>
              </a:rPr>
              <a:t> </a:t>
            </a:r>
            <a:r>
              <a:rPr sz="1700" spc="-10" dirty="0">
                <a:latin typeface="Corbel"/>
                <a:cs typeface="Corbel"/>
              </a:rPr>
              <a:t>fingerprint </a:t>
            </a:r>
            <a:r>
              <a:rPr sz="1700" dirty="0">
                <a:latin typeface="Corbel"/>
                <a:cs typeface="Corbel"/>
              </a:rPr>
              <a:t>files,</a:t>
            </a:r>
            <a:r>
              <a:rPr sz="1700" spc="-10" dirty="0">
                <a:latin typeface="Corbel"/>
                <a:cs typeface="Corbel"/>
              </a:rPr>
              <a:t> </a:t>
            </a:r>
            <a:r>
              <a:rPr sz="1700" dirty="0">
                <a:latin typeface="Corbel"/>
                <a:cs typeface="Corbel"/>
              </a:rPr>
              <a:t>databases,</a:t>
            </a:r>
            <a:r>
              <a:rPr sz="1700" spc="-10" dirty="0">
                <a:latin typeface="Corbel"/>
                <a:cs typeface="Corbel"/>
              </a:rPr>
              <a:t> </a:t>
            </a:r>
            <a:r>
              <a:rPr sz="1700" dirty="0">
                <a:latin typeface="Corbel"/>
                <a:cs typeface="Corbel"/>
              </a:rPr>
              <a:t>and</a:t>
            </a:r>
            <a:r>
              <a:rPr sz="1700" spc="-5" dirty="0">
                <a:latin typeface="Corbel"/>
                <a:cs typeface="Corbel"/>
              </a:rPr>
              <a:t> </a:t>
            </a:r>
            <a:r>
              <a:rPr sz="1700" spc="-10" dirty="0">
                <a:latin typeface="Corbel"/>
                <a:cs typeface="Corbel"/>
              </a:rPr>
              <a:t>registries.</a:t>
            </a:r>
            <a:endParaRPr sz="1700">
              <a:latin typeface="Corbel"/>
              <a:cs typeface="Corbel"/>
            </a:endParaRPr>
          </a:p>
          <a:p>
            <a:pPr marL="756285" marR="72390" lvl="1" indent="-287020" algn="just">
              <a:lnSpc>
                <a:spcPct val="80000"/>
              </a:lnSpc>
              <a:spcBef>
                <a:spcPts val="1010"/>
              </a:spcBef>
              <a:buClr>
                <a:srgbClr val="1286C3"/>
              </a:buClr>
              <a:buSzPct val="144117"/>
              <a:buFont typeface="Arial"/>
              <a:buChar char="•"/>
              <a:tabLst>
                <a:tab pos="756920" algn="l"/>
              </a:tabLst>
            </a:pPr>
            <a:r>
              <a:rPr sz="1700" dirty="0">
                <a:latin typeface="Corbel"/>
                <a:cs typeface="Corbel"/>
              </a:rPr>
              <a:t>The</a:t>
            </a:r>
            <a:r>
              <a:rPr sz="1700" spc="-25" dirty="0">
                <a:latin typeface="Corbel"/>
                <a:cs typeface="Corbel"/>
              </a:rPr>
              <a:t> </a:t>
            </a:r>
            <a:r>
              <a:rPr sz="1700" dirty="0">
                <a:latin typeface="Corbel"/>
                <a:cs typeface="Corbel"/>
              </a:rPr>
              <a:t>other</a:t>
            </a:r>
            <a:r>
              <a:rPr sz="1700" spc="-20" dirty="0">
                <a:latin typeface="Corbel"/>
                <a:cs typeface="Corbel"/>
              </a:rPr>
              <a:t> </a:t>
            </a:r>
            <a:r>
              <a:rPr sz="1700" dirty="0">
                <a:latin typeface="Corbel"/>
                <a:cs typeface="Corbel"/>
              </a:rPr>
              <a:t>26</a:t>
            </a:r>
            <a:r>
              <a:rPr sz="1700" spc="-30" dirty="0">
                <a:latin typeface="Corbel"/>
                <a:cs typeface="Corbel"/>
              </a:rPr>
              <a:t> </a:t>
            </a:r>
            <a:r>
              <a:rPr sz="1700" dirty="0">
                <a:latin typeface="Corbel"/>
                <a:cs typeface="Corbel"/>
              </a:rPr>
              <a:t>states,</a:t>
            </a:r>
            <a:r>
              <a:rPr sz="1700" spc="-20" dirty="0">
                <a:latin typeface="Corbel"/>
                <a:cs typeface="Corbel"/>
              </a:rPr>
              <a:t> </a:t>
            </a:r>
            <a:r>
              <a:rPr sz="1700" dirty="0">
                <a:latin typeface="Corbel"/>
                <a:cs typeface="Corbel"/>
              </a:rPr>
              <a:t>territories,</a:t>
            </a:r>
            <a:r>
              <a:rPr sz="1700" spc="-15" dirty="0">
                <a:latin typeface="Corbel"/>
                <a:cs typeface="Corbel"/>
              </a:rPr>
              <a:t> </a:t>
            </a:r>
            <a:r>
              <a:rPr sz="1700" dirty="0">
                <a:latin typeface="Corbel"/>
                <a:cs typeface="Corbel"/>
              </a:rPr>
              <a:t>District</a:t>
            </a:r>
            <a:r>
              <a:rPr sz="1700" spc="-15" dirty="0">
                <a:latin typeface="Corbel"/>
                <a:cs typeface="Corbel"/>
              </a:rPr>
              <a:t> </a:t>
            </a:r>
            <a:r>
              <a:rPr sz="1700" spc="-25" dirty="0">
                <a:latin typeface="Corbel"/>
                <a:cs typeface="Corbel"/>
              </a:rPr>
              <a:t>of </a:t>
            </a:r>
            <a:r>
              <a:rPr sz="1700" dirty="0">
                <a:latin typeface="Corbel"/>
                <a:cs typeface="Corbel"/>
              </a:rPr>
              <a:t>Columbia,</a:t>
            </a:r>
            <a:r>
              <a:rPr sz="1700" spc="-25" dirty="0">
                <a:latin typeface="Corbel"/>
                <a:cs typeface="Corbel"/>
              </a:rPr>
              <a:t> </a:t>
            </a:r>
            <a:r>
              <a:rPr sz="1700" dirty="0">
                <a:latin typeface="Corbel"/>
                <a:cs typeface="Corbel"/>
              </a:rPr>
              <a:t>and</a:t>
            </a:r>
            <a:r>
              <a:rPr sz="1700" spc="-10" dirty="0">
                <a:latin typeface="Corbel"/>
                <a:cs typeface="Corbel"/>
              </a:rPr>
              <a:t> </a:t>
            </a:r>
            <a:r>
              <a:rPr sz="1700" dirty="0">
                <a:latin typeface="Corbel"/>
                <a:cs typeface="Corbel"/>
              </a:rPr>
              <a:t>commonwealth,</a:t>
            </a:r>
            <a:r>
              <a:rPr sz="1700" spc="-5" dirty="0">
                <a:latin typeface="Corbel"/>
                <a:cs typeface="Corbel"/>
              </a:rPr>
              <a:t> </a:t>
            </a:r>
            <a:r>
              <a:rPr sz="1700" dirty="0">
                <a:latin typeface="Corbel"/>
                <a:cs typeface="Corbel"/>
              </a:rPr>
              <a:t>and</a:t>
            </a:r>
            <a:r>
              <a:rPr sz="1700" spc="-5" dirty="0">
                <a:latin typeface="Corbel"/>
                <a:cs typeface="Corbel"/>
              </a:rPr>
              <a:t> </a:t>
            </a:r>
            <a:r>
              <a:rPr sz="1700" spc="-10" dirty="0">
                <a:latin typeface="Corbel"/>
                <a:cs typeface="Corbel"/>
              </a:rPr>
              <a:t>tribal </a:t>
            </a:r>
            <a:r>
              <a:rPr sz="1700" dirty="0">
                <a:latin typeface="Corbel"/>
                <a:cs typeface="Corbel"/>
              </a:rPr>
              <a:t>lands</a:t>
            </a:r>
            <a:r>
              <a:rPr sz="1700" spc="-10" dirty="0">
                <a:latin typeface="Corbel"/>
                <a:cs typeface="Corbel"/>
              </a:rPr>
              <a:t> </a:t>
            </a:r>
            <a:r>
              <a:rPr sz="1700" dirty="0">
                <a:latin typeface="Corbel"/>
                <a:cs typeface="Corbel"/>
              </a:rPr>
              <a:t>do</a:t>
            </a:r>
            <a:r>
              <a:rPr sz="1700" spc="-5" dirty="0">
                <a:latin typeface="Corbel"/>
                <a:cs typeface="Corbel"/>
              </a:rPr>
              <a:t> </a:t>
            </a:r>
            <a:r>
              <a:rPr sz="1700" spc="-20" dirty="0">
                <a:latin typeface="Corbel"/>
                <a:cs typeface="Corbel"/>
              </a:rPr>
              <a:t>not.</a:t>
            </a:r>
            <a:endParaRPr sz="1700">
              <a:latin typeface="Corbel"/>
              <a:cs typeface="Corbel"/>
            </a:endParaRPr>
          </a:p>
          <a:p>
            <a:pPr marL="756285" marR="5080" lvl="1" indent="-287020">
              <a:lnSpc>
                <a:spcPct val="80000"/>
              </a:lnSpc>
              <a:spcBef>
                <a:spcPts val="1010"/>
              </a:spcBef>
              <a:buClr>
                <a:srgbClr val="1286C3"/>
              </a:buClr>
              <a:buSzPct val="144117"/>
              <a:buFont typeface="Arial"/>
              <a:buChar char="•"/>
              <a:tabLst>
                <a:tab pos="756285" algn="l"/>
                <a:tab pos="756920" algn="l"/>
              </a:tabLst>
            </a:pPr>
            <a:r>
              <a:rPr sz="1700" spc="-35" dirty="0">
                <a:latin typeface="Corbel"/>
                <a:cs typeface="Corbel"/>
              </a:rPr>
              <a:t>To</a:t>
            </a:r>
            <a:r>
              <a:rPr sz="1700" spc="-20" dirty="0">
                <a:latin typeface="Corbel"/>
                <a:cs typeface="Corbel"/>
              </a:rPr>
              <a:t> </a:t>
            </a:r>
            <a:r>
              <a:rPr sz="1700" dirty="0">
                <a:latin typeface="Corbel"/>
                <a:cs typeface="Corbel"/>
              </a:rPr>
              <a:t>ensure</a:t>
            </a:r>
            <a:r>
              <a:rPr sz="1700" spc="-30" dirty="0">
                <a:latin typeface="Corbel"/>
                <a:cs typeface="Corbel"/>
              </a:rPr>
              <a:t> </a:t>
            </a:r>
            <a:r>
              <a:rPr sz="1700" dirty="0">
                <a:latin typeface="Corbel"/>
                <a:cs typeface="Corbel"/>
              </a:rPr>
              <a:t>that</a:t>
            </a:r>
            <a:r>
              <a:rPr sz="1700" spc="-40" dirty="0">
                <a:latin typeface="Corbel"/>
                <a:cs typeface="Corbel"/>
              </a:rPr>
              <a:t> </a:t>
            </a:r>
            <a:r>
              <a:rPr sz="1700" dirty="0">
                <a:latin typeface="Corbel"/>
                <a:cs typeface="Corbel"/>
              </a:rPr>
              <a:t>no</a:t>
            </a:r>
            <a:r>
              <a:rPr sz="1700" spc="-15" dirty="0">
                <a:latin typeface="Corbel"/>
                <a:cs typeface="Corbel"/>
              </a:rPr>
              <a:t> </a:t>
            </a:r>
            <a:r>
              <a:rPr sz="1700" dirty="0">
                <a:latin typeface="Corbel"/>
                <a:cs typeface="Corbel"/>
              </a:rPr>
              <a:t>one</a:t>
            </a:r>
            <a:r>
              <a:rPr sz="1700" spc="-20" dirty="0">
                <a:latin typeface="Corbel"/>
                <a:cs typeface="Corbel"/>
              </a:rPr>
              <a:t> </a:t>
            </a:r>
            <a:r>
              <a:rPr sz="1700" dirty="0">
                <a:latin typeface="Corbel"/>
                <a:cs typeface="Corbel"/>
              </a:rPr>
              <a:t>slips</a:t>
            </a:r>
            <a:r>
              <a:rPr sz="1700" spc="-5" dirty="0">
                <a:latin typeface="Corbel"/>
                <a:cs typeface="Corbel"/>
              </a:rPr>
              <a:t> </a:t>
            </a:r>
            <a:r>
              <a:rPr sz="1700" dirty="0">
                <a:latin typeface="Corbel"/>
                <a:cs typeface="Corbel"/>
              </a:rPr>
              <a:t>through</a:t>
            </a:r>
            <a:r>
              <a:rPr sz="1700" spc="-25" dirty="0">
                <a:latin typeface="Corbel"/>
                <a:cs typeface="Corbel"/>
              </a:rPr>
              <a:t> </a:t>
            </a:r>
            <a:r>
              <a:rPr sz="1700" spc="-20" dirty="0">
                <a:latin typeface="Corbel"/>
                <a:cs typeface="Corbel"/>
              </a:rPr>
              <a:t>that </a:t>
            </a:r>
            <a:r>
              <a:rPr sz="1700" dirty="0">
                <a:latin typeface="Corbel"/>
                <a:cs typeface="Corbel"/>
              </a:rPr>
              <a:t>gap,</a:t>
            </a:r>
            <a:r>
              <a:rPr sz="1700" spc="-35" dirty="0">
                <a:latin typeface="Corbel"/>
                <a:cs typeface="Corbel"/>
              </a:rPr>
              <a:t> </a:t>
            </a:r>
            <a:r>
              <a:rPr sz="1700" dirty="0">
                <a:latin typeface="Corbel"/>
                <a:cs typeface="Corbel"/>
              </a:rPr>
              <a:t>Federal</a:t>
            </a:r>
            <a:r>
              <a:rPr sz="1700" spc="-15" dirty="0">
                <a:latin typeface="Corbel"/>
                <a:cs typeface="Corbel"/>
              </a:rPr>
              <a:t> </a:t>
            </a:r>
            <a:r>
              <a:rPr sz="1700" dirty="0">
                <a:latin typeface="Corbel"/>
                <a:cs typeface="Corbel"/>
              </a:rPr>
              <a:t>Law</a:t>
            </a:r>
            <a:r>
              <a:rPr sz="1700" spc="-15" dirty="0">
                <a:latin typeface="Corbel"/>
                <a:cs typeface="Corbel"/>
              </a:rPr>
              <a:t> </a:t>
            </a:r>
            <a:r>
              <a:rPr sz="1700" spc="-10" dirty="0">
                <a:latin typeface="Corbel"/>
                <a:cs typeface="Corbel"/>
              </a:rPr>
              <a:t>(CCDBG</a:t>
            </a:r>
            <a:r>
              <a:rPr sz="1700" spc="-25" dirty="0">
                <a:latin typeface="Corbel"/>
                <a:cs typeface="Corbel"/>
              </a:rPr>
              <a:t> </a:t>
            </a:r>
            <a:r>
              <a:rPr sz="1700" dirty="0">
                <a:latin typeface="Corbel"/>
                <a:cs typeface="Corbel"/>
              </a:rPr>
              <a:t>–</a:t>
            </a:r>
            <a:r>
              <a:rPr sz="1700" spc="-85" dirty="0">
                <a:latin typeface="Corbel"/>
                <a:cs typeface="Corbel"/>
              </a:rPr>
              <a:t> </a:t>
            </a:r>
            <a:r>
              <a:rPr sz="1700" dirty="0">
                <a:latin typeface="Corbel"/>
                <a:cs typeface="Corbel"/>
              </a:rPr>
              <a:t>Child</a:t>
            </a:r>
            <a:r>
              <a:rPr sz="1700" spc="-85" dirty="0">
                <a:latin typeface="Corbel"/>
                <a:cs typeface="Corbel"/>
              </a:rPr>
              <a:t> </a:t>
            </a:r>
            <a:r>
              <a:rPr sz="1700" dirty="0">
                <a:latin typeface="Corbel"/>
                <a:cs typeface="Corbel"/>
              </a:rPr>
              <a:t>Care</a:t>
            </a:r>
            <a:r>
              <a:rPr sz="1700" spc="-20" dirty="0">
                <a:latin typeface="Corbel"/>
                <a:cs typeface="Corbel"/>
              </a:rPr>
              <a:t> </a:t>
            </a:r>
            <a:r>
              <a:rPr sz="1700" spc="-25" dirty="0">
                <a:latin typeface="Corbel"/>
                <a:cs typeface="Corbel"/>
              </a:rPr>
              <a:t>and </a:t>
            </a:r>
            <a:r>
              <a:rPr sz="1700" dirty="0">
                <a:latin typeface="Corbel"/>
                <a:cs typeface="Corbel"/>
              </a:rPr>
              <a:t>Development</a:t>
            </a:r>
            <a:r>
              <a:rPr sz="1700" spc="-30" dirty="0">
                <a:latin typeface="Corbel"/>
                <a:cs typeface="Corbel"/>
              </a:rPr>
              <a:t> </a:t>
            </a:r>
            <a:r>
              <a:rPr sz="1700" dirty="0">
                <a:latin typeface="Corbel"/>
                <a:cs typeface="Corbel"/>
              </a:rPr>
              <a:t>Block</a:t>
            </a:r>
            <a:r>
              <a:rPr sz="1700" spc="-60" dirty="0">
                <a:latin typeface="Corbel"/>
                <a:cs typeface="Corbel"/>
              </a:rPr>
              <a:t> </a:t>
            </a:r>
            <a:r>
              <a:rPr sz="1700" dirty="0">
                <a:latin typeface="Corbel"/>
                <a:cs typeface="Corbel"/>
              </a:rPr>
              <a:t>Grant)</a:t>
            </a:r>
            <a:r>
              <a:rPr sz="1700" spc="-30" dirty="0">
                <a:latin typeface="Corbel"/>
                <a:cs typeface="Corbel"/>
              </a:rPr>
              <a:t> </a:t>
            </a:r>
            <a:r>
              <a:rPr sz="1700" dirty="0">
                <a:latin typeface="Corbel"/>
                <a:cs typeface="Corbel"/>
              </a:rPr>
              <a:t>now</a:t>
            </a:r>
            <a:r>
              <a:rPr sz="1700" spc="-15" dirty="0">
                <a:latin typeface="Corbel"/>
                <a:cs typeface="Corbel"/>
              </a:rPr>
              <a:t> </a:t>
            </a:r>
            <a:r>
              <a:rPr sz="1700" spc="-10" dirty="0">
                <a:latin typeface="Corbel"/>
                <a:cs typeface="Corbel"/>
              </a:rPr>
              <a:t>requires </a:t>
            </a:r>
            <a:r>
              <a:rPr sz="1700" dirty="0">
                <a:latin typeface="Corbel"/>
                <a:cs typeface="Corbel"/>
              </a:rPr>
              <a:t>additional</a:t>
            </a:r>
            <a:r>
              <a:rPr sz="1700" spc="5" dirty="0">
                <a:latin typeface="Corbel"/>
                <a:cs typeface="Corbel"/>
              </a:rPr>
              <a:t> </a:t>
            </a:r>
            <a:r>
              <a:rPr sz="1700" dirty="0">
                <a:latin typeface="Corbel"/>
                <a:cs typeface="Corbel"/>
              </a:rPr>
              <a:t>criminal</a:t>
            </a:r>
            <a:r>
              <a:rPr sz="1700" spc="5" dirty="0">
                <a:latin typeface="Corbel"/>
                <a:cs typeface="Corbel"/>
              </a:rPr>
              <a:t> </a:t>
            </a:r>
            <a:r>
              <a:rPr sz="1700" dirty="0">
                <a:latin typeface="Corbel"/>
                <a:cs typeface="Corbel"/>
              </a:rPr>
              <a:t>records </a:t>
            </a:r>
            <a:r>
              <a:rPr sz="1700" spc="-25" dirty="0">
                <a:latin typeface="Corbel"/>
                <a:cs typeface="Corbel"/>
              </a:rPr>
              <a:t>and </a:t>
            </a:r>
            <a:r>
              <a:rPr sz="1700" dirty="0">
                <a:latin typeface="Corbel"/>
                <a:cs typeface="Corbel"/>
              </a:rPr>
              <a:t>background</a:t>
            </a:r>
            <a:r>
              <a:rPr sz="1700" spc="-45" dirty="0">
                <a:latin typeface="Corbel"/>
                <a:cs typeface="Corbel"/>
              </a:rPr>
              <a:t> </a:t>
            </a:r>
            <a:r>
              <a:rPr sz="1700" dirty="0">
                <a:latin typeface="Corbel"/>
                <a:cs typeface="Corbel"/>
              </a:rPr>
              <a:t>checks</a:t>
            </a:r>
            <a:r>
              <a:rPr sz="1700" spc="-30" dirty="0">
                <a:latin typeface="Corbel"/>
                <a:cs typeface="Corbel"/>
              </a:rPr>
              <a:t> </a:t>
            </a:r>
            <a:r>
              <a:rPr sz="1700" dirty="0">
                <a:latin typeface="Corbel"/>
                <a:cs typeface="Corbel"/>
              </a:rPr>
              <a:t>for</a:t>
            </a:r>
            <a:r>
              <a:rPr sz="1700" spc="-15" dirty="0">
                <a:latin typeface="Corbel"/>
                <a:cs typeface="Corbel"/>
              </a:rPr>
              <a:t> </a:t>
            </a:r>
            <a:r>
              <a:rPr sz="1700" dirty="0">
                <a:latin typeface="Corbel"/>
                <a:cs typeface="Corbel"/>
              </a:rPr>
              <a:t>applicants</a:t>
            </a:r>
            <a:r>
              <a:rPr sz="1700" spc="-25" dirty="0">
                <a:latin typeface="Corbel"/>
                <a:cs typeface="Corbel"/>
              </a:rPr>
              <a:t> who </a:t>
            </a:r>
            <a:r>
              <a:rPr sz="1700" dirty="0">
                <a:latin typeface="Corbel"/>
                <a:cs typeface="Corbel"/>
              </a:rPr>
              <a:t>have</a:t>
            </a:r>
            <a:r>
              <a:rPr sz="1700" spc="-20" dirty="0">
                <a:latin typeface="Corbel"/>
                <a:cs typeface="Corbel"/>
              </a:rPr>
              <a:t> </a:t>
            </a:r>
            <a:r>
              <a:rPr sz="1700" dirty="0">
                <a:latin typeface="Corbel"/>
                <a:cs typeface="Corbel"/>
              </a:rPr>
              <a:t>lived</a:t>
            </a:r>
            <a:r>
              <a:rPr sz="1700" spc="15" dirty="0">
                <a:latin typeface="Corbel"/>
                <a:cs typeface="Corbel"/>
              </a:rPr>
              <a:t> </a:t>
            </a:r>
            <a:r>
              <a:rPr sz="1700" spc="-10" dirty="0">
                <a:latin typeface="Corbel"/>
                <a:cs typeface="Corbel"/>
              </a:rPr>
              <a:t>outside</a:t>
            </a:r>
            <a:r>
              <a:rPr sz="1700" spc="-120" dirty="0">
                <a:latin typeface="Corbel"/>
                <a:cs typeface="Corbel"/>
              </a:rPr>
              <a:t> </a:t>
            </a:r>
            <a:r>
              <a:rPr sz="1700" dirty="0">
                <a:latin typeface="Corbel"/>
                <a:cs typeface="Corbel"/>
              </a:rPr>
              <a:t>TN</a:t>
            </a:r>
            <a:r>
              <a:rPr sz="1700" spc="5" dirty="0">
                <a:latin typeface="Corbel"/>
                <a:cs typeface="Corbel"/>
              </a:rPr>
              <a:t> </a:t>
            </a:r>
            <a:r>
              <a:rPr sz="1700" dirty="0">
                <a:latin typeface="Corbel"/>
                <a:cs typeface="Corbel"/>
              </a:rPr>
              <a:t>during</a:t>
            </a:r>
            <a:r>
              <a:rPr sz="1700" spc="-15" dirty="0">
                <a:latin typeface="Corbel"/>
                <a:cs typeface="Corbel"/>
              </a:rPr>
              <a:t> </a:t>
            </a:r>
            <a:r>
              <a:rPr sz="1700" dirty="0">
                <a:latin typeface="Corbel"/>
                <a:cs typeface="Corbel"/>
              </a:rPr>
              <a:t>the</a:t>
            </a:r>
            <a:r>
              <a:rPr sz="1700" spc="-5" dirty="0">
                <a:latin typeface="Corbel"/>
                <a:cs typeface="Corbel"/>
              </a:rPr>
              <a:t> </a:t>
            </a:r>
            <a:r>
              <a:rPr sz="1700" dirty="0">
                <a:latin typeface="Corbel"/>
                <a:cs typeface="Corbel"/>
              </a:rPr>
              <a:t>past </a:t>
            </a:r>
            <a:r>
              <a:rPr sz="1700" spc="-50" dirty="0">
                <a:latin typeface="Corbel"/>
                <a:cs typeface="Corbel"/>
              </a:rPr>
              <a:t>5 </a:t>
            </a:r>
            <a:r>
              <a:rPr sz="1700" dirty="0">
                <a:latin typeface="Corbel"/>
                <a:cs typeface="Corbel"/>
              </a:rPr>
              <a:t>years</a:t>
            </a:r>
            <a:r>
              <a:rPr sz="1700" spc="-40" dirty="0">
                <a:latin typeface="Corbel"/>
                <a:cs typeface="Corbel"/>
              </a:rPr>
              <a:t> </a:t>
            </a:r>
            <a:r>
              <a:rPr sz="1700" dirty="0">
                <a:latin typeface="Corbel"/>
                <a:cs typeface="Corbel"/>
              </a:rPr>
              <a:t>in</a:t>
            </a:r>
            <a:r>
              <a:rPr sz="1700" spc="-20" dirty="0">
                <a:latin typeface="Corbel"/>
                <a:cs typeface="Corbel"/>
              </a:rPr>
              <a:t> </a:t>
            </a:r>
            <a:r>
              <a:rPr sz="1700" dirty="0">
                <a:latin typeface="Corbel"/>
                <a:cs typeface="Corbel"/>
              </a:rPr>
              <a:t>a</a:t>
            </a:r>
            <a:r>
              <a:rPr sz="1700" spc="-20" dirty="0">
                <a:latin typeface="Corbel"/>
                <a:cs typeface="Corbel"/>
              </a:rPr>
              <a:t> </a:t>
            </a:r>
            <a:r>
              <a:rPr sz="1700" dirty="0">
                <a:latin typeface="Corbel"/>
                <a:cs typeface="Corbel"/>
              </a:rPr>
              <a:t>state,</a:t>
            </a:r>
            <a:r>
              <a:rPr sz="1700" spc="-30" dirty="0">
                <a:latin typeface="Corbel"/>
                <a:cs typeface="Corbel"/>
              </a:rPr>
              <a:t> </a:t>
            </a:r>
            <a:r>
              <a:rPr sz="1700" dirty="0">
                <a:latin typeface="Corbel"/>
                <a:cs typeface="Corbel"/>
              </a:rPr>
              <a:t>territory,</a:t>
            </a:r>
            <a:r>
              <a:rPr sz="1700" spc="-15" dirty="0">
                <a:latin typeface="Corbel"/>
                <a:cs typeface="Corbel"/>
              </a:rPr>
              <a:t> </a:t>
            </a:r>
            <a:r>
              <a:rPr sz="1700" spc="-10" dirty="0">
                <a:latin typeface="Corbel"/>
                <a:cs typeface="Corbel"/>
              </a:rPr>
              <a:t>commonwealth, or</a:t>
            </a:r>
            <a:r>
              <a:rPr sz="1700" spc="-130" dirty="0">
                <a:latin typeface="Corbel"/>
                <a:cs typeface="Corbel"/>
              </a:rPr>
              <a:t> </a:t>
            </a:r>
            <a:r>
              <a:rPr sz="1700" spc="-10" dirty="0">
                <a:latin typeface="Corbel"/>
                <a:cs typeface="Corbel"/>
              </a:rPr>
              <a:t>Tribal</a:t>
            </a:r>
            <a:r>
              <a:rPr sz="1700" spc="-30" dirty="0">
                <a:latin typeface="Corbel"/>
                <a:cs typeface="Corbel"/>
              </a:rPr>
              <a:t> </a:t>
            </a:r>
            <a:r>
              <a:rPr sz="1700" spc="-10" dirty="0">
                <a:latin typeface="Corbel"/>
                <a:cs typeface="Corbel"/>
              </a:rPr>
              <a:t>Land.</a:t>
            </a:r>
            <a:endParaRPr sz="1700">
              <a:latin typeface="Corbel"/>
              <a:cs typeface="Corbel"/>
            </a:endParaRPr>
          </a:p>
        </p:txBody>
      </p:sp>
      <p:pic>
        <p:nvPicPr>
          <p:cNvPr id="5" name="object 5"/>
          <p:cNvPicPr/>
          <p:nvPr/>
        </p:nvPicPr>
        <p:blipFill>
          <a:blip r:embed="rId3" cstate="print"/>
          <a:stretch>
            <a:fillRect/>
          </a:stretch>
        </p:blipFill>
        <p:spPr>
          <a:xfrm>
            <a:off x="6446520" y="2499360"/>
            <a:ext cx="5411724" cy="395173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50876" y="0"/>
            <a:ext cx="2437130" cy="6858000"/>
            <a:chOff x="150876" y="0"/>
            <a:chExt cx="2437130" cy="6858000"/>
          </a:xfrm>
        </p:grpSpPr>
        <p:sp>
          <p:nvSpPr>
            <p:cNvPr id="3" name="object 3"/>
            <p:cNvSpPr/>
            <p:nvPr/>
          </p:nvSpPr>
          <p:spPr>
            <a:xfrm>
              <a:off x="457200" y="0"/>
              <a:ext cx="1122045" cy="5329555"/>
            </a:xfrm>
            <a:custGeom>
              <a:avLst/>
              <a:gdLst/>
              <a:ahLst/>
              <a:cxnLst/>
              <a:rect l="l" t="t" r="r" b="b"/>
              <a:pathLst>
                <a:path w="1122045" h="5329555">
                  <a:moveTo>
                    <a:pt x="1121664" y="0"/>
                  </a:moveTo>
                  <a:lnTo>
                    <a:pt x="867791" y="0"/>
                  </a:lnTo>
                  <a:lnTo>
                    <a:pt x="0" y="5286502"/>
                  </a:lnTo>
                  <a:lnTo>
                    <a:pt x="247497" y="5329428"/>
                  </a:lnTo>
                  <a:lnTo>
                    <a:pt x="1121664" y="0"/>
                  </a:lnTo>
                  <a:close/>
                </a:path>
              </a:pathLst>
            </a:custGeom>
            <a:solidFill>
              <a:srgbClr val="2FACEB"/>
            </a:solidFill>
          </p:spPr>
          <p:txBody>
            <a:bodyPr wrap="square" lIns="0" tIns="0" rIns="0" bIns="0" rtlCol="0"/>
            <a:lstStyle/>
            <a:p>
              <a:endParaRPr/>
            </a:p>
          </p:txBody>
        </p:sp>
        <p:sp>
          <p:nvSpPr>
            <p:cNvPr id="4" name="object 4"/>
            <p:cNvSpPr/>
            <p:nvPr/>
          </p:nvSpPr>
          <p:spPr>
            <a:xfrm>
              <a:off x="150876" y="0"/>
              <a:ext cx="1117600" cy="5278120"/>
            </a:xfrm>
            <a:custGeom>
              <a:avLst/>
              <a:gdLst/>
              <a:ahLst/>
              <a:cxnLst/>
              <a:rect l="l" t="t" r="r" b="b"/>
              <a:pathLst>
                <a:path w="1117600" h="5278120">
                  <a:moveTo>
                    <a:pt x="1117092" y="0"/>
                  </a:moveTo>
                  <a:lnTo>
                    <a:pt x="864793" y="0"/>
                  </a:lnTo>
                  <a:lnTo>
                    <a:pt x="0" y="5239512"/>
                  </a:lnTo>
                  <a:lnTo>
                    <a:pt x="249123" y="5277612"/>
                  </a:lnTo>
                  <a:lnTo>
                    <a:pt x="1117092" y="0"/>
                  </a:lnTo>
                  <a:close/>
                </a:path>
              </a:pathLst>
            </a:custGeom>
            <a:solidFill>
              <a:srgbClr val="585858"/>
            </a:solidFill>
          </p:spPr>
          <p:txBody>
            <a:bodyPr wrap="square" lIns="0" tIns="0" rIns="0" bIns="0" rtlCol="0"/>
            <a:lstStyle/>
            <a:p>
              <a:endParaRPr/>
            </a:p>
          </p:txBody>
        </p:sp>
        <p:sp>
          <p:nvSpPr>
            <p:cNvPr id="5" name="object 5"/>
            <p:cNvSpPr/>
            <p:nvPr/>
          </p:nvSpPr>
          <p:spPr>
            <a:xfrm>
              <a:off x="150876" y="5239511"/>
              <a:ext cx="1228725" cy="1618615"/>
            </a:xfrm>
            <a:custGeom>
              <a:avLst/>
              <a:gdLst/>
              <a:ahLst/>
              <a:cxnLst/>
              <a:rect l="l" t="t" r="r" b="b"/>
              <a:pathLst>
                <a:path w="1228725" h="1618615">
                  <a:moveTo>
                    <a:pt x="0" y="0"/>
                  </a:moveTo>
                  <a:lnTo>
                    <a:pt x="1174369" y="1618487"/>
                  </a:lnTo>
                  <a:lnTo>
                    <a:pt x="1228344" y="1618487"/>
                  </a:lnTo>
                  <a:lnTo>
                    <a:pt x="0" y="0"/>
                  </a:lnTo>
                  <a:close/>
                </a:path>
              </a:pathLst>
            </a:custGeom>
            <a:solidFill>
              <a:srgbClr val="252525"/>
            </a:solidFill>
          </p:spPr>
          <p:txBody>
            <a:bodyPr wrap="square" lIns="0" tIns="0" rIns="0" bIns="0" rtlCol="0"/>
            <a:lstStyle/>
            <a:p>
              <a:endParaRPr/>
            </a:p>
          </p:txBody>
        </p:sp>
        <p:sp>
          <p:nvSpPr>
            <p:cNvPr id="6" name="object 6"/>
            <p:cNvSpPr/>
            <p:nvPr/>
          </p:nvSpPr>
          <p:spPr>
            <a:xfrm>
              <a:off x="457200" y="5291328"/>
              <a:ext cx="1495425" cy="1567180"/>
            </a:xfrm>
            <a:custGeom>
              <a:avLst/>
              <a:gdLst/>
              <a:ahLst/>
              <a:cxnLst/>
              <a:rect l="l" t="t" r="r" b="b"/>
              <a:pathLst>
                <a:path w="1495425" h="1567179">
                  <a:moveTo>
                    <a:pt x="0" y="0"/>
                  </a:moveTo>
                  <a:lnTo>
                    <a:pt x="1442720" y="1566672"/>
                  </a:lnTo>
                  <a:lnTo>
                    <a:pt x="1495044" y="1566672"/>
                  </a:lnTo>
                  <a:lnTo>
                    <a:pt x="0" y="0"/>
                  </a:lnTo>
                  <a:close/>
                </a:path>
              </a:pathLst>
            </a:custGeom>
            <a:solidFill>
              <a:srgbClr val="0C5A82"/>
            </a:solidFill>
          </p:spPr>
          <p:txBody>
            <a:bodyPr wrap="square" lIns="0" tIns="0" rIns="0" bIns="0" rtlCol="0"/>
            <a:lstStyle/>
            <a:p>
              <a:endParaRPr/>
            </a:p>
          </p:txBody>
        </p:sp>
        <p:sp>
          <p:nvSpPr>
            <p:cNvPr id="7" name="object 7"/>
            <p:cNvSpPr/>
            <p:nvPr/>
          </p:nvSpPr>
          <p:spPr>
            <a:xfrm>
              <a:off x="457200" y="5286755"/>
              <a:ext cx="2131060" cy="1571625"/>
            </a:xfrm>
            <a:custGeom>
              <a:avLst/>
              <a:gdLst/>
              <a:ahLst/>
              <a:cxnLst/>
              <a:rect l="l" t="t" r="r" b="b"/>
              <a:pathLst>
                <a:path w="2131060" h="1571625">
                  <a:moveTo>
                    <a:pt x="0" y="0"/>
                  </a:moveTo>
                  <a:lnTo>
                    <a:pt x="0" y="4699"/>
                  </a:lnTo>
                  <a:lnTo>
                    <a:pt x="1495552" y="1571243"/>
                  </a:lnTo>
                  <a:lnTo>
                    <a:pt x="2130552" y="1571243"/>
                  </a:lnTo>
                  <a:lnTo>
                    <a:pt x="247662" y="42799"/>
                  </a:lnTo>
                  <a:lnTo>
                    <a:pt x="0" y="0"/>
                  </a:lnTo>
                  <a:close/>
                </a:path>
              </a:pathLst>
            </a:custGeom>
            <a:solidFill>
              <a:srgbClr val="1286C3"/>
            </a:solidFill>
          </p:spPr>
          <p:txBody>
            <a:bodyPr wrap="square" lIns="0" tIns="0" rIns="0" bIns="0" rtlCol="0"/>
            <a:lstStyle/>
            <a:p>
              <a:endParaRPr/>
            </a:p>
          </p:txBody>
        </p:sp>
        <p:sp>
          <p:nvSpPr>
            <p:cNvPr id="8" name="object 8"/>
            <p:cNvSpPr/>
            <p:nvPr/>
          </p:nvSpPr>
          <p:spPr>
            <a:xfrm>
              <a:off x="150876" y="5239511"/>
              <a:ext cx="1694814" cy="1618615"/>
            </a:xfrm>
            <a:custGeom>
              <a:avLst/>
              <a:gdLst/>
              <a:ahLst/>
              <a:cxnLst/>
              <a:rect l="l" t="t" r="r" b="b"/>
              <a:pathLst>
                <a:path w="1694814" h="1618615">
                  <a:moveTo>
                    <a:pt x="0" y="0"/>
                  </a:moveTo>
                  <a:lnTo>
                    <a:pt x="1228217" y="1618487"/>
                  </a:lnTo>
                  <a:lnTo>
                    <a:pt x="1694688" y="1618487"/>
                  </a:lnTo>
                  <a:lnTo>
                    <a:pt x="291973" y="95250"/>
                  </a:lnTo>
                  <a:lnTo>
                    <a:pt x="244360" y="42799"/>
                  </a:lnTo>
                  <a:lnTo>
                    <a:pt x="249123" y="42799"/>
                  </a:lnTo>
                  <a:lnTo>
                    <a:pt x="249123" y="38100"/>
                  </a:lnTo>
                  <a:lnTo>
                    <a:pt x="244360" y="38100"/>
                  </a:lnTo>
                  <a:lnTo>
                    <a:pt x="0" y="0"/>
                  </a:lnTo>
                  <a:close/>
                </a:path>
              </a:pathLst>
            </a:custGeom>
            <a:solidFill>
              <a:srgbClr val="404040"/>
            </a:solidFill>
          </p:spPr>
          <p:txBody>
            <a:bodyPr wrap="square" lIns="0" tIns="0" rIns="0" bIns="0" rtlCol="0"/>
            <a:lstStyle/>
            <a:p>
              <a:endParaRPr/>
            </a:p>
          </p:txBody>
        </p:sp>
      </p:grpSp>
      <p:sp>
        <p:nvSpPr>
          <p:cNvPr id="9" name="object 9"/>
          <p:cNvSpPr txBox="1">
            <a:spLocks noGrp="1"/>
          </p:cNvSpPr>
          <p:nvPr>
            <p:ph type="title"/>
          </p:nvPr>
        </p:nvSpPr>
        <p:spPr>
          <a:prstGeom prst="rect">
            <a:avLst/>
          </a:prstGeom>
        </p:spPr>
        <p:txBody>
          <a:bodyPr vert="horz" wrap="square" lIns="0" tIns="345516" rIns="0" bIns="0" rtlCol="0">
            <a:spAutoFit/>
          </a:bodyPr>
          <a:lstStyle/>
          <a:p>
            <a:pPr marL="443230">
              <a:lnSpc>
                <a:spcPct val="100000"/>
              </a:lnSpc>
              <a:spcBef>
                <a:spcPts val="95"/>
              </a:spcBef>
            </a:pPr>
            <a:r>
              <a:rPr spc="-10" dirty="0"/>
              <a:t>Fingerprinting</a:t>
            </a:r>
            <a:r>
              <a:rPr spc="-120" dirty="0"/>
              <a:t> </a:t>
            </a:r>
            <a:r>
              <a:rPr spc="-10" dirty="0"/>
              <a:t>Process</a:t>
            </a:r>
          </a:p>
        </p:txBody>
      </p:sp>
      <p:sp>
        <p:nvSpPr>
          <p:cNvPr id="10" name="object 10"/>
          <p:cNvSpPr txBox="1"/>
          <p:nvPr/>
        </p:nvSpPr>
        <p:spPr>
          <a:xfrm>
            <a:off x="1563116" y="1869185"/>
            <a:ext cx="5388610" cy="4495165"/>
          </a:xfrm>
          <a:prstGeom prst="rect">
            <a:avLst/>
          </a:prstGeom>
        </p:spPr>
        <p:txBody>
          <a:bodyPr vert="horz" wrap="square" lIns="0" tIns="85725" rIns="0" bIns="0" rtlCol="0">
            <a:spAutoFit/>
          </a:bodyPr>
          <a:lstStyle/>
          <a:p>
            <a:pPr marL="299085" marR="29209" indent="-287020">
              <a:lnSpc>
                <a:spcPct val="80000"/>
              </a:lnSpc>
              <a:spcBef>
                <a:spcPts val="675"/>
              </a:spcBef>
              <a:buClr>
                <a:srgbClr val="1286C3"/>
              </a:buClr>
              <a:buSzPct val="143750"/>
              <a:buFont typeface="Arial"/>
              <a:buChar char="•"/>
              <a:tabLst>
                <a:tab pos="299720" algn="l"/>
              </a:tabLst>
            </a:pPr>
            <a:r>
              <a:rPr sz="2400" dirty="0">
                <a:latin typeface="Corbel"/>
                <a:cs typeface="Corbel"/>
              </a:rPr>
              <a:t>Prior</a:t>
            </a:r>
            <a:r>
              <a:rPr sz="2400" spc="-25" dirty="0">
                <a:latin typeface="Corbel"/>
                <a:cs typeface="Corbel"/>
              </a:rPr>
              <a:t> </a:t>
            </a:r>
            <a:r>
              <a:rPr sz="2400" dirty="0">
                <a:latin typeface="Corbel"/>
                <a:cs typeface="Corbel"/>
              </a:rPr>
              <a:t>to</a:t>
            </a:r>
            <a:r>
              <a:rPr sz="2400" spc="-35" dirty="0">
                <a:latin typeface="Corbel"/>
                <a:cs typeface="Corbel"/>
              </a:rPr>
              <a:t> </a:t>
            </a:r>
            <a:r>
              <a:rPr sz="2400" dirty="0">
                <a:latin typeface="Corbel"/>
                <a:cs typeface="Corbel"/>
              </a:rPr>
              <a:t>getting</a:t>
            </a:r>
            <a:r>
              <a:rPr sz="2400" spc="10" dirty="0">
                <a:latin typeface="Corbel"/>
                <a:cs typeface="Corbel"/>
              </a:rPr>
              <a:t> </a:t>
            </a:r>
            <a:r>
              <a:rPr sz="2400" dirty="0">
                <a:latin typeface="Corbel"/>
                <a:cs typeface="Corbel"/>
              </a:rPr>
              <a:t>fingerprinted,</a:t>
            </a:r>
            <a:r>
              <a:rPr sz="2400" spc="-85" dirty="0">
                <a:latin typeface="Corbel"/>
                <a:cs typeface="Corbel"/>
              </a:rPr>
              <a:t> </a:t>
            </a:r>
            <a:r>
              <a:rPr sz="2400" spc="-25" dirty="0">
                <a:latin typeface="Corbel"/>
                <a:cs typeface="Corbel"/>
              </a:rPr>
              <a:t>ALL </a:t>
            </a:r>
            <a:r>
              <a:rPr sz="2400" dirty="0">
                <a:latin typeface="Corbel"/>
                <a:cs typeface="Corbel"/>
              </a:rPr>
              <a:t>applicants</a:t>
            </a:r>
            <a:r>
              <a:rPr sz="2400" spc="-5" dirty="0">
                <a:latin typeface="Corbel"/>
                <a:cs typeface="Corbel"/>
              </a:rPr>
              <a:t> </a:t>
            </a:r>
            <a:r>
              <a:rPr sz="2400" dirty="0">
                <a:latin typeface="Corbel"/>
                <a:cs typeface="Corbel"/>
              </a:rPr>
              <a:t>must</a:t>
            </a:r>
            <a:r>
              <a:rPr sz="2400" spc="-15" dirty="0">
                <a:latin typeface="Corbel"/>
                <a:cs typeface="Corbel"/>
              </a:rPr>
              <a:t> </a:t>
            </a:r>
            <a:r>
              <a:rPr sz="2400" dirty="0">
                <a:latin typeface="Corbel"/>
                <a:cs typeface="Corbel"/>
              </a:rPr>
              <a:t>complete</a:t>
            </a:r>
            <a:r>
              <a:rPr sz="2400" spc="-20" dirty="0">
                <a:latin typeface="Corbel"/>
                <a:cs typeface="Corbel"/>
              </a:rPr>
              <a:t> </a:t>
            </a:r>
            <a:r>
              <a:rPr sz="2400" dirty="0">
                <a:latin typeface="Corbel"/>
                <a:cs typeface="Corbel"/>
              </a:rPr>
              <a:t>the</a:t>
            </a:r>
            <a:r>
              <a:rPr sz="2400" spc="-110" dirty="0">
                <a:latin typeface="Corbel"/>
                <a:cs typeface="Corbel"/>
              </a:rPr>
              <a:t> </a:t>
            </a:r>
            <a:r>
              <a:rPr sz="2400" dirty="0">
                <a:latin typeface="Corbel"/>
                <a:cs typeface="Corbel"/>
              </a:rPr>
              <a:t>Child</a:t>
            </a:r>
            <a:r>
              <a:rPr sz="2400" spc="-100" dirty="0">
                <a:latin typeface="Corbel"/>
                <a:cs typeface="Corbel"/>
              </a:rPr>
              <a:t> </a:t>
            </a:r>
            <a:r>
              <a:rPr sz="2400" spc="-20" dirty="0">
                <a:latin typeface="Corbel"/>
                <a:cs typeface="Corbel"/>
              </a:rPr>
              <a:t>Care </a:t>
            </a:r>
            <a:r>
              <a:rPr sz="2400" dirty="0">
                <a:latin typeface="Corbel"/>
                <a:cs typeface="Corbel"/>
              </a:rPr>
              <a:t>Fingerprint</a:t>
            </a:r>
            <a:r>
              <a:rPr sz="2400" spc="-65" dirty="0">
                <a:latin typeface="Corbel"/>
                <a:cs typeface="Corbel"/>
              </a:rPr>
              <a:t> </a:t>
            </a:r>
            <a:r>
              <a:rPr sz="2400" spc="-10" dirty="0">
                <a:latin typeface="Corbel"/>
                <a:cs typeface="Corbel"/>
              </a:rPr>
              <a:t>Sample </a:t>
            </a:r>
            <a:r>
              <a:rPr sz="2400" dirty="0">
                <a:latin typeface="Corbel"/>
                <a:cs typeface="Corbel"/>
              </a:rPr>
              <a:t>Registration/Criminal/Juvenile</a:t>
            </a:r>
            <a:r>
              <a:rPr sz="2400" spc="-30" dirty="0">
                <a:latin typeface="Corbel"/>
                <a:cs typeface="Corbel"/>
              </a:rPr>
              <a:t> </a:t>
            </a:r>
            <a:r>
              <a:rPr sz="2400" dirty="0">
                <a:latin typeface="Corbel"/>
                <a:cs typeface="Corbel"/>
              </a:rPr>
              <a:t>History</a:t>
            </a:r>
            <a:r>
              <a:rPr sz="2400" spc="-50" dirty="0">
                <a:latin typeface="Corbel"/>
                <a:cs typeface="Corbel"/>
              </a:rPr>
              <a:t> &amp; </a:t>
            </a:r>
            <a:r>
              <a:rPr sz="2400" dirty="0">
                <a:latin typeface="Corbel"/>
                <a:cs typeface="Corbel"/>
              </a:rPr>
              <a:t>State</a:t>
            </a:r>
            <a:r>
              <a:rPr sz="2400" spc="-30" dirty="0">
                <a:latin typeface="Corbel"/>
                <a:cs typeface="Corbel"/>
              </a:rPr>
              <a:t> </a:t>
            </a:r>
            <a:r>
              <a:rPr sz="2400" dirty="0">
                <a:latin typeface="Corbel"/>
                <a:cs typeface="Corbel"/>
              </a:rPr>
              <a:t>Registry</a:t>
            </a:r>
            <a:r>
              <a:rPr sz="2400" spc="-15" dirty="0">
                <a:latin typeface="Corbel"/>
                <a:cs typeface="Corbel"/>
              </a:rPr>
              <a:t> </a:t>
            </a:r>
            <a:r>
              <a:rPr sz="2400" dirty="0">
                <a:latin typeface="Corbel"/>
                <a:cs typeface="Corbel"/>
              </a:rPr>
              <a:t>Review</a:t>
            </a:r>
            <a:r>
              <a:rPr sz="2400" spc="-25" dirty="0">
                <a:latin typeface="Corbel"/>
                <a:cs typeface="Corbel"/>
              </a:rPr>
              <a:t> </a:t>
            </a:r>
            <a:r>
              <a:rPr sz="2400" dirty="0">
                <a:latin typeface="Corbel"/>
                <a:cs typeface="Corbel"/>
              </a:rPr>
              <a:t>Disclosure</a:t>
            </a:r>
            <a:r>
              <a:rPr sz="2400" spc="-25" dirty="0">
                <a:latin typeface="Corbel"/>
                <a:cs typeface="Corbel"/>
              </a:rPr>
              <a:t> </a:t>
            </a:r>
            <a:r>
              <a:rPr sz="2400" spc="-10" dirty="0">
                <a:latin typeface="Corbel"/>
                <a:cs typeface="Corbel"/>
              </a:rPr>
              <a:t>Form: </a:t>
            </a:r>
            <a:r>
              <a:rPr sz="2400" u="sng" spc="-10" dirty="0">
                <a:solidFill>
                  <a:srgbClr val="2F85EC"/>
                </a:solidFill>
                <a:uFill>
                  <a:solidFill>
                    <a:srgbClr val="2F85EC"/>
                  </a:solidFill>
                </a:uFill>
                <a:latin typeface="Corbel"/>
                <a:cs typeface="Corbel"/>
                <a:hlinkClick r:id="rId2"/>
              </a:rPr>
              <a:t>https://www.tn.gov/content/dam/tn/hu</a:t>
            </a:r>
            <a:r>
              <a:rPr sz="2400" spc="-10" dirty="0">
                <a:solidFill>
                  <a:srgbClr val="2F85EC"/>
                </a:solidFill>
                <a:latin typeface="Corbel"/>
                <a:cs typeface="Corbel"/>
                <a:hlinkClick r:id="rId2"/>
              </a:rPr>
              <a:t> </a:t>
            </a:r>
            <a:r>
              <a:rPr sz="2400" u="sng" dirty="0">
                <a:solidFill>
                  <a:srgbClr val="2F85EC"/>
                </a:solidFill>
                <a:uFill>
                  <a:solidFill>
                    <a:srgbClr val="2F85EC"/>
                  </a:solidFill>
                </a:uFill>
                <a:latin typeface="Corbel"/>
                <a:cs typeface="Corbel"/>
                <a:hlinkClick r:id="rId2"/>
              </a:rPr>
              <a:t>man-</a:t>
            </a:r>
            <a:r>
              <a:rPr sz="2400" u="sng" spc="-10" dirty="0">
                <a:solidFill>
                  <a:srgbClr val="2F85EC"/>
                </a:solidFill>
                <a:uFill>
                  <a:solidFill>
                    <a:srgbClr val="2F85EC"/>
                  </a:solidFill>
                </a:uFill>
                <a:latin typeface="Corbel"/>
                <a:cs typeface="Corbel"/>
                <a:hlinkClick r:id="rId2"/>
              </a:rPr>
              <a:t>services/documents/hs-2779.docx</a:t>
            </a:r>
            <a:endParaRPr sz="2400">
              <a:latin typeface="Corbel"/>
              <a:cs typeface="Corbel"/>
            </a:endParaRPr>
          </a:p>
          <a:p>
            <a:pPr marL="1213485" marR="5080" lvl="1" indent="-287020" algn="just">
              <a:lnSpc>
                <a:spcPts val="2300"/>
              </a:lnSpc>
              <a:spcBef>
                <a:spcPts val="1160"/>
              </a:spcBef>
              <a:buClr>
                <a:srgbClr val="1286C3"/>
              </a:buClr>
              <a:buSzPct val="143750"/>
              <a:buFont typeface="Arial"/>
              <a:buChar char="•"/>
              <a:tabLst>
                <a:tab pos="1214120" algn="l"/>
              </a:tabLst>
            </a:pPr>
            <a:r>
              <a:rPr sz="2400" u="sng" dirty="0">
                <a:uFill>
                  <a:solidFill>
                    <a:srgbClr val="000000"/>
                  </a:solidFill>
                </a:uFill>
                <a:latin typeface="Corbel"/>
                <a:cs typeface="Corbel"/>
              </a:rPr>
              <a:t>ALL</a:t>
            </a:r>
            <a:r>
              <a:rPr sz="2400" u="sng" spc="-20" dirty="0">
                <a:uFill>
                  <a:solidFill>
                    <a:srgbClr val="000000"/>
                  </a:solidFill>
                </a:uFill>
                <a:latin typeface="Corbel"/>
                <a:cs typeface="Corbel"/>
              </a:rPr>
              <a:t> </a:t>
            </a:r>
            <a:r>
              <a:rPr sz="2400" dirty="0">
                <a:latin typeface="Corbel"/>
                <a:cs typeface="Corbel"/>
              </a:rPr>
              <a:t>applicants,</a:t>
            </a:r>
            <a:r>
              <a:rPr sz="2400" spc="25" dirty="0">
                <a:latin typeface="Corbel"/>
                <a:cs typeface="Corbel"/>
              </a:rPr>
              <a:t> </a:t>
            </a:r>
            <a:r>
              <a:rPr sz="2400" dirty="0">
                <a:latin typeface="Corbel"/>
                <a:cs typeface="Corbel"/>
              </a:rPr>
              <a:t>both</a:t>
            </a:r>
            <a:r>
              <a:rPr sz="2400" spc="-20" dirty="0">
                <a:latin typeface="Corbel"/>
                <a:cs typeface="Corbel"/>
              </a:rPr>
              <a:t> </a:t>
            </a:r>
            <a:r>
              <a:rPr sz="2400" spc="-10" dirty="0">
                <a:latin typeface="Corbel"/>
                <a:cs typeface="Corbel"/>
              </a:rPr>
              <a:t>in-</a:t>
            </a:r>
            <a:r>
              <a:rPr sz="2400" dirty="0">
                <a:latin typeface="Corbel"/>
                <a:cs typeface="Corbel"/>
              </a:rPr>
              <a:t>state</a:t>
            </a:r>
            <a:r>
              <a:rPr sz="2400" spc="20" dirty="0">
                <a:latin typeface="Corbel"/>
                <a:cs typeface="Corbel"/>
              </a:rPr>
              <a:t> </a:t>
            </a:r>
            <a:r>
              <a:rPr sz="2400" spc="-25" dirty="0">
                <a:latin typeface="Corbel"/>
                <a:cs typeface="Corbel"/>
              </a:rPr>
              <a:t>and </a:t>
            </a:r>
            <a:r>
              <a:rPr sz="2400" dirty="0">
                <a:latin typeface="Corbel"/>
                <a:cs typeface="Corbel"/>
              </a:rPr>
              <a:t>out-of-state,</a:t>
            </a:r>
            <a:r>
              <a:rPr sz="2400" spc="-15" dirty="0">
                <a:latin typeface="Corbel"/>
                <a:cs typeface="Corbel"/>
              </a:rPr>
              <a:t> </a:t>
            </a:r>
            <a:r>
              <a:rPr sz="2400" dirty="0">
                <a:latin typeface="Corbel"/>
                <a:cs typeface="Corbel"/>
              </a:rPr>
              <a:t>must</a:t>
            </a:r>
            <a:r>
              <a:rPr sz="2400" spc="-25" dirty="0">
                <a:latin typeface="Corbel"/>
                <a:cs typeface="Corbel"/>
              </a:rPr>
              <a:t> </a:t>
            </a:r>
            <a:r>
              <a:rPr sz="2400" dirty="0">
                <a:latin typeface="Corbel"/>
                <a:cs typeface="Corbel"/>
              </a:rPr>
              <a:t>complete </a:t>
            </a:r>
            <a:r>
              <a:rPr sz="2400" spc="-20" dirty="0">
                <a:latin typeface="Corbel"/>
                <a:cs typeface="Corbel"/>
              </a:rPr>
              <a:t>this </a:t>
            </a:r>
            <a:r>
              <a:rPr sz="2400" spc="-10" dirty="0">
                <a:latin typeface="Corbel"/>
                <a:cs typeface="Corbel"/>
              </a:rPr>
              <a:t>form.</a:t>
            </a:r>
            <a:endParaRPr sz="2400">
              <a:latin typeface="Corbel"/>
              <a:cs typeface="Corbel"/>
            </a:endParaRPr>
          </a:p>
          <a:p>
            <a:pPr marL="708660" lvl="1" indent="-287020" algn="ctr">
              <a:lnSpc>
                <a:spcPts val="2590"/>
              </a:lnSpc>
              <a:spcBef>
                <a:spcPts val="630"/>
              </a:spcBef>
              <a:buClr>
                <a:srgbClr val="1286C3"/>
              </a:buClr>
              <a:buSzPct val="143750"/>
              <a:buFont typeface="Arial"/>
              <a:buChar char="•"/>
              <a:tabLst>
                <a:tab pos="709295" algn="l"/>
              </a:tabLst>
            </a:pPr>
            <a:r>
              <a:rPr sz="2400" dirty="0">
                <a:latin typeface="Corbel"/>
                <a:cs typeface="Corbel"/>
              </a:rPr>
              <a:t>This</a:t>
            </a:r>
            <a:r>
              <a:rPr sz="2400" spc="-5" dirty="0">
                <a:latin typeface="Corbel"/>
                <a:cs typeface="Corbel"/>
              </a:rPr>
              <a:t> </a:t>
            </a:r>
            <a:r>
              <a:rPr sz="2400" dirty="0">
                <a:latin typeface="Corbel"/>
                <a:cs typeface="Corbel"/>
              </a:rPr>
              <a:t>form</a:t>
            </a:r>
            <a:r>
              <a:rPr sz="2400" spc="-30" dirty="0">
                <a:latin typeface="Corbel"/>
                <a:cs typeface="Corbel"/>
              </a:rPr>
              <a:t> </a:t>
            </a:r>
            <a:r>
              <a:rPr sz="2400" dirty="0">
                <a:latin typeface="Corbel"/>
                <a:cs typeface="Corbel"/>
              </a:rPr>
              <a:t>must</a:t>
            </a:r>
            <a:r>
              <a:rPr sz="2400" spc="-30" dirty="0">
                <a:latin typeface="Corbel"/>
                <a:cs typeface="Corbel"/>
              </a:rPr>
              <a:t> </a:t>
            </a:r>
            <a:r>
              <a:rPr sz="2400" dirty="0">
                <a:latin typeface="Corbel"/>
                <a:cs typeface="Corbel"/>
              </a:rPr>
              <a:t>be</a:t>
            </a:r>
            <a:r>
              <a:rPr sz="2400" spc="-10" dirty="0">
                <a:latin typeface="Corbel"/>
                <a:cs typeface="Corbel"/>
              </a:rPr>
              <a:t> </a:t>
            </a:r>
            <a:r>
              <a:rPr sz="2400" dirty="0">
                <a:latin typeface="Corbel"/>
                <a:cs typeface="Corbel"/>
              </a:rPr>
              <a:t>kept</a:t>
            </a:r>
            <a:r>
              <a:rPr sz="2400" spc="-5" dirty="0">
                <a:latin typeface="Corbel"/>
                <a:cs typeface="Corbel"/>
              </a:rPr>
              <a:t> </a:t>
            </a:r>
            <a:r>
              <a:rPr sz="2400" dirty="0">
                <a:latin typeface="Corbel"/>
                <a:cs typeface="Corbel"/>
              </a:rPr>
              <a:t>in</a:t>
            </a:r>
            <a:r>
              <a:rPr sz="2400" spc="-15" dirty="0">
                <a:latin typeface="Corbel"/>
                <a:cs typeface="Corbel"/>
              </a:rPr>
              <a:t> </a:t>
            </a:r>
            <a:r>
              <a:rPr sz="2400" spc="-25" dirty="0">
                <a:latin typeface="Corbel"/>
                <a:cs typeface="Corbel"/>
              </a:rPr>
              <a:t>the</a:t>
            </a:r>
            <a:endParaRPr sz="2400">
              <a:latin typeface="Corbel"/>
              <a:cs typeface="Corbel"/>
            </a:endParaRPr>
          </a:p>
          <a:p>
            <a:pPr marL="1213485">
              <a:lnSpc>
                <a:spcPts val="2305"/>
              </a:lnSpc>
            </a:pPr>
            <a:r>
              <a:rPr sz="2400" dirty="0">
                <a:latin typeface="Corbel"/>
                <a:cs typeface="Corbel"/>
              </a:rPr>
              <a:t>applicant’s</a:t>
            </a:r>
            <a:r>
              <a:rPr sz="2400" spc="-5" dirty="0">
                <a:latin typeface="Corbel"/>
                <a:cs typeface="Corbel"/>
              </a:rPr>
              <a:t> </a:t>
            </a:r>
            <a:r>
              <a:rPr sz="2400" dirty="0">
                <a:latin typeface="Corbel"/>
                <a:cs typeface="Corbel"/>
              </a:rPr>
              <a:t>file</a:t>
            </a:r>
            <a:r>
              <a:rPr sz="2400" spc="-20" dirty="0">
                <a:latin typeface="Corbel"/>
                <a:cs typeface="Corbel"/>
              </a:rPr>
              <a:t> </a:t>
            </a:r>
            <a:r>
              <a:rPr sz="2400" dirty="0">
                <a:latin typeface="Corbel"/>
                <a:cs typeface="Corbel"/>
              </a:rPr>
              <a:t>at</a:t>
            </a:r>
            <a:r>
              <a:rPr sz="2400" spc="-25" dirty="0">
                <a:latin typeface="Corbel"/>
                <a:cs typeface="Corbel"/>
              </a:rPr>
              <a:t> </a:t>
            </a:r>
            <a:r>
              <a:rPr sz="2400" dirty="0">
                <a:latin typeface="Corbel"/>
                <a:cs typeface="Corbel"/>
              </a:rPr>
              <a:t>the</a:t>
            </a:r>
            <a:r>
              <a:rPr sz="2400" spc="-15" dirty="0">
                <a:latin typeface="Corbel"/>
                <a:cs typeface="Corbel"/>
              </a:rPr>
              <a:t> </a:t>
            </a:r>
            <a:r>
              <a:rPr sz="2400" dirty="0">
                <a:latin typeface="Corbel"/>
                <a:cs typeface="Corbel"/>
              </a:rPr>
              <a:t>adult</a:t>
            </a:r>
            <a:r>
              <a:rPr sz="2400" spc="-110" dirty="0">
                <a:latin typeface="Corbel"/>
                <a:cs typeface="Corbel"/>
              </a:rPr>
              <a:t> </a:t>
            </a:r>
            <a:r>
              <a:rPr sz="2400" spc="-25" dirty="0">
                <a:latin typeface="Corbel"/>
                <a:cs typeface="Corbel"/>
              </a:rPr>
              <a:t>OR</a:t>
            </a:r>
            <a:endParaRPr sz="2400">
              <a:latin typeface="Corbel"/>
              <a:cs typeface="Corbel"/>
            </a:endParaRPr>
          </a:p>
          <a:p>
            <a:pPr marL="1213485">
              <a:lnSpc>
                <a:spcPts val="2305"/>
              </a:lnSpc>
            </a:pPr>
            <a:r>
              <a:rPr sz="2400" dirty="0">
                <a:latin typeface="Corbel"/>
                <a:cs typeface="Corbel"/>
              </a:rPr>
              <a:t>childcare</a:t>
            </a:r>
            <a:r>
              <a:rPr sz="2400" spc="20" dirty="0">
                <a:latin typeface="Corbel"/>
                <a:cs typeface="Corbel"/>
              </a:rPr>
              <a:t> </a:t>
            </a:r>
            <a:r>
              <a:rPr sz="2400" spc="-10" dirty="0">
                <a:latin typeface="Corbel"/>
                <a:cs typeface="Corbel"/>
              </a:rPr>
              <a:t>center</a:t>
            </a:r>
            <a:r>
              <a:rPr sz="2400" spc="-145" dirty="0">
                <a:latin typeface="Corbel"/>
                <a:cs typeface="Corbel"/>
              </a:rPr>
              <a:t> </a:t>
            </a:r>
            <a:r>
              <a:rPr sz="2400" spc="-35" dirty="0">
                <a:latin typeface="Corbel"/>
                <a:cs typeface="Corbel"/>
              </a:rPr>
              <a:t>Tenn.</a:t>
            </a:r>
            <a:r>
              <a:rPr sz="2400" spc="-75" dirty="0">
                <a:latin typeface="Corbel"/>
                <a:cs typeface="Corbel"/>
              </a:rPr>
              <a:t> </a:t>
            </a:r>
            <a:r>
              <a:rPr sz="2400" spc="-10" dirty="0">
                <a:latin typeface="Corbel"/>
                <a:cs typeface="Corbel"/>
              </a:rPr>
              <a:t>Code</a:t>
            </a:r>
            <a:r>
              <a:rPr sz="2400" spc="-105" dirty="0">
                <a:latin typeface="Corbel"/>
                <a:cs typeface="Corbel"/>
              </a:rPr>
              <a:t> </a:t>
            </a:r>
            <a:r>
              <a:rPr sz="2400" spc="-20" dirty="0">
                <a:latin typeface="Corbel"/>
                <a:cs typeface="Corbel"/>
              </a:rPr>
              <a:t>Ann.</a:t>
            </a:r>
            <a:endParaRPr sz="2400">
              <a:latin typeface="Corbel"/>
              <a:cs typeface="Corbel"/>
            </a:endParaRPr>
          </a:p>
          <a:p>
            <a:pPr marL="1213485">
              <a:lnSpc>
                <a:spcPts val="2590"/>
              </a:lnSpc>
            </a:pPr>
            <a:r>
              <a:rPr sz="2400" dirty="0">
                <a:latin typeface="Arial"/>
                <a:cs typeface="Arial"/>
              </a:rPr>
              <a:t>§</a:t>
            </a:r>
            <a:r>
              <a:rPr sz="2400" dirty="0">
                <a:latin typeface="Corbel"/>
                <a:cs typeface="Corbel"/>
              </a:rPr>
              <a:t>71-3-</a:t>
            </a:r>
            <a:r>
              <a:rPr sz="2400" spc="-10" dirty="0">
                <a:latin typeface="Corbel"/>
                <a:cs typeface="Corbel"/>
              </a:rPr>
              <a:t>507(a)(5)</a:t>
            </a:r>
            <a:endParaRPr sz="2400">
              <a:latin typeface="Corbel"/>
              <a:cs typeface="Corbel"/>
            </a:endParaRPr>
          </a:p>
        </p:txBody>
      </p:sp>
      <p:grpSp>
        <p:nvGrpSpPr>
          <p:cNvPr id="11" name="object 11"/>
          <p:cNvGrpSpPr/>
          <p:nvPr/>
        </p:nvGrpSpPr>
        <p:grpSpPr>
          <a:xfrm>
            <a:off x="9721722" y="246888"/>
            <a:ext cx="2357755" cy="2912745"/>
            <a:chOff x="9721722" y="246888"/>
            <a:chExt cx="2357755" cy="2912745"/>
          </a:xfrm>
        </p:grpSpPr>
        <p:pic>
          <p:nvPicPr>
            <p:cNvPr id="12" name="object 12"/>
            <p:cNvPicPr/>
            <p:nvPr/>
          </p:nvPicPr>
          <p:blipFill>
            <a:blip r:embed="rId3" cstate="print"/>
            <a:stretch>
              <a:fillRect/>
            </a:stretch>
          </p:blipFill>
          <p:spPr>
            <a:xfrm>
              <a:off x="9758171" y="283464"/>
              <a:ext cx="2282952" cy="2837688"/>
            </a:xfrm>
            <a:prstGeom prst="rect">
              <a:avLst/>
            </a:prstGeom>
          </p:spPr>
        </p:pic>
        <p:pic>
          <p:nvPicPr>
            <p:cNvPr id="13" name="object 13"/>
            <p:cNvPicPr/>
            <p:nvPr/>
          </p:nvPicPr>
          <p:blipFill>
            <a:blip r:embed="rId4" cstate="print"/>
            <a:stretch>
              <a:fillRect/>
            </a:stretch>
          </p:blipFill>
          <p:spPr>
            <a:xfrm>
              <a:off x="9721722" y="246888"/>
              <a:ext cx="2357754" cy="2912617"/>
            </a:xfrm>
            <a:prstGeom prst="rect">
              <a:avLst/>
            </a:prstGeom>
          </p:spPr>
        </p:pic>
      </p:grpSp>
      <p:grpSp>
        <p:nvGrpSpPr>
          <p:cNvPr id="14" name="object 14"/>
          <p:cNvGrpSpPr/>
          <p:nvPr/>
        </p:nvGrpSpPr>
        <p:grpSpPr>
          <a:xfrm>
            <a:off x="9721722" y="3261359"/>
            <a:ext cx="2357755" cy="2990850"/>
            <a:chOff x="9721722" y="3261359"/>
            <a:chExt cx="2357755" cy="2990850"/>
          </a:xfrm>
        </p:grpSpPr>
        <p:pic>
          <p:nvPicPr>
            <p:cNvPr id="15" name="object 15"/>
            <p:cNvPicPr/>
            <p:nvPr/>
          </p:nvPicPr>
          <p:blipFill>
            <a:blip r:embed="rId5" cstate="print"/>
            <a:stretch>
              <a:fillRect/>
            </a:stretch>
          </p:blipFill>
          <p:spPr>
            <a:xfrm>
              <a:off x="9758171" y="3297935"/>
              <a:ext cx="2282952" cy="2915412"/>
            </a:xfrm>
            <a:prstGeom prst="rect">
              <a:avLst/>
            </a:prstGeom>
          </p:spPr>
        </p:pic>
        <p:pic>
          <p:nvPicPr>
            <p:cNvPr id="16" name="object 16"/>
            <p:cNvPicPr/>
            <p:nvPr/>
          </p:nvPicPr>
          <p:blipFill>
            <a:blip r:embed="rId6" cstate="print"/>
            <a:stretch>
              <a:fillRect/>
            </a:stretch>
          </p:blipFill>
          <p:spPr>
            <a:xfrm>
              <a:off x="9721722" y="3261359"/>
              <a:ext cx="2357754" cy="2990456"/>
            </a:xfrm>
            <a:prstGeom prst="rect">
              <a:avLst/>
            </a:prstGeom>
          </p:spPr>
        </p:pic>
      </p:grpSp>
      <p:grpSp>
        <p:nvGrpSpPr>
          <p:cNvPr id="17" name="object 17"/>
          <p:cNvGrpSpPr/>
          <p:nvPr/>
        </p:nvGrpSpPr>
        <p:grpSpPr>
          <a:xfrm>
            <a:off x="7330567" y="3296411"/>
            <a:ext cx="2305050" cy="2955290"/>
            <a:chOff x="7330567" y="3296411"/>
            <a:chExt cx="2305050" cy="2955290"/>
          </a:xfrm>
        </p:grpSpPr>
        <p:pic>
          <p:nvPicPr>
            <p:cNvPr id="18" name="object 18"/>
            <p:cNvPicPr/>
            <p:nvPr/>
          </p:nvPicPr>
          <p:blipFill>
            <a:blip r:embed="rId7" cstate="print"/>
            <a:stretch>
              <a:fillRect/>
            </a:stretch>
          </p:blipFill>
          <p:spPr>
            <a:xfrm>
              <a:off x="7367016" y="3332987"/>
              <a:ext cx="2229611" cy="2880360"/>
            </a:xfrm>
            <a:prstGeom prst="rect">
              <a:avLst/>
            </a:prstGeom>
          </p:spPr>
        </p:pic>
        <p:pic>
          <p:nvPicPr>
            <p:cNvPr id="19" name="object 19"/>
            <p:cNvPicPr/>
            <p:nvPr/>
          </p:nvPicPr>
          <p:blipFill>
            <a:blip r:embed="rId8" cstate="print"/>
            <a:stretch>
              <a:fillRect/>
            </a:stretch>
          </p:blipFill>
          <p:spPr>
            <a:xfrm>
              <a:off x="7330567" y="3296411"/>
              <a:ext cx="2304541" cy="2955124"/>
            </a:xfrm>
            <a:prstGeom prst="rect">
              <a:avLst/>
            </a:prstGeom>
          </p:spPr>
        </p:pic>
      </p:grpSp>
      <p:grpSp>
        <p:nvGrpSpPr>
          <p:cNvPr id="20" name="object 20"/>
          <p:cNvGrpSpPr/>
          <p:nvPr/>
        </p:nvGrpSpPr>
        <p:grpSpPr>
          <a:xfrm>
            <a:off x="7348855" y="274320"/>
            <a:ext cx="2249805" cy="2885440"/>
            <a:chOff x="7348855" y="274320"/>
            <a:chExt cx="2249805" cy="2885440"/>
          </a:xfrm>
        </p:grpSpPr>
        <p:pic>
          <p:nvPicPr>
            <p:cNvPr id="21" name="object 21"/>
            <p:cNvPicPr/>
            <p:nvPr/>
          </p:nvPicPr>
          <p:blipFill>
            <a:blip r:embed="rId9" cstate="print"/>
            <a:stretch>
              <a:fillRect/>
            </a:stretch>
          </p:blipFill>
          <p:spPr>
            <a:xfrm>
              <a:off x="7385304" y="310896"/>
              <a:ext cx="2174875" cy="2810255"/>
            </a:xfrm>
            <a:prstGeom prst="rect">
              <a:avLst/>
            </a:prstGeom>
          </p:spPr>
        </p:pic>
        <p:pic>
          <p:nvPicPr>
            <p:cNvPr id="22" name="object 22"/>
            <p:cNvPicPr/>
            <p:nvPr/>
          </p:nvPicPr>
          <p:blipFill>
            <a:blip r:embed="rId10" cstate="print"/>
            <a:stretch>
              <a:fillRect/>
            </a:stretch>
          </p:blipFill>
          <p:spPr>
            <a:xfrm>
              <a:off x="7348855" y="274320"/>
              <a:ext cx="2249804" cy="2885313"/>
            </a:xfrm>
            <a:prstGeom prst="rect">
              <a:avLst/>
            </a:prstGeom>
          </p:spPr>
        </p:pic>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52294" y="193370"/>
            <a:ext cx="4796790" cy="1244600"/>
          </a:xfrm>
          <a:prstGeom prst="rect">
            <a:avLst/>
          </a:prstGeom>
        </p:spPr>
        <p:txBody>
          <a:bodyPr vert="horz" wrap="square" lIns="0" tIns="12065" rIns="0" bIns="0" rtlCol="0">
            <a:spAutoFit/>
          </a:bodyPr>
          <a:lstStyle/>
          <a:p>
            <a:pPr marL="992505" marR="5080" indent="-980440">
              <a:lnSpc>
                <a:spcPct val="100000"/>
              </a:lnSpc>
              <a:spcBef>
                <a:spcPts val="95"/>
              </a:spcBef>
            </a:pPr>
            <a:r>
              <a:rPr spc="-10" dirty="0"/>
              <a:t>Scheduling</a:t>
            </a:r>
            <a:r>
              <a:rPr spc="-105" dirty="0"/>
              <a:t> </a:t>
            </a:r>
            <a:r>
              <a:rPr spc="-10" dirty="0"/>
              <a:t>Fingerprint Appointment</a:t>
            </a:r>
          </a:p>
        </p:txBody>
      </p:sp>
      <p:sp>
        <p:nvSpPr>
          <p:cNvPr id="3" name="object 3"/>
          <p:cNvSpPr txBox="1"/>
          <p:nvPr/>
        </p:nvSpPr>
        <p:spPr>
          <a:xfrm>
            <a:off x="1563116" y="1394017"/>
            <a:ext cx="6800215" cy="5001895"/>
          </a:xfrm>
          <a:prstGeom prst="rect">
            <a:avLst/>
          </a:prstGeom>
        </p:spPr>
        <p:txBody>
          <a:bodyPr vert="horz" wrap="square" lIns="0" tIns="89535" rIns="0" bIns="0" rtlCol="0">
            <a:spAutoFit/>
          </a:bodyPr>
          <a:lstStyle/>
          <a:p>
            <a:pPr marL="299085" indent="-287020">
              <a:lnSpc>
                <a:spcPct val="100000"/>
              </a:lnSpc>
              <a:spcBef>
                <a:spcPts val="705"/>
              </a:spcBef>
              <a:buClr>
                <a:srgbClr val="1286C3"/>
              </a:buClr>
              <a:buSzPct val="144736"/>
              <a:buFont typeface="Arial"/>
              <a:buChar char="•"/>
              <a:tabLst>
                <a:tab pos="299085" algn="l"/>
                <a:tab pos="299720" algn="l"/>
              </a:tabLst>
            </a:pPr>
            <a:r>
              <a:rPr sz="1900" spc="-65" dirty="0">
                <a:latin typeface="Corbel"/>
                <a:cs typeface="Corbel"/>
              </a:rPr>
              <a:t>To</a:t>
            </a:r>
            <a:r>
              <a:rPr sz="1900" spc="-35" dirty="0">
                <a:latin typeface="Corbel"/>
                <a:cs typeface="Corbel"/>
              </a:rPr>
              <a:t> </a:t>
            </a:r>
            <a:r>
              <a:rPr sz="1900" spc="-10" dirty="0">
                <a:latin typeface="Corbel"/>
                <a:cs typeface="Corbel"/>
              </a:rPr>
              <a:t>schedule</a:t>
            </a:r>
            <a:r>
              <a:rPr sz="1900" spc="-85" dirty="0">
                <a:latin typeface="Corbel"/>
                <a:cs typeface="Corbel"/>
              </a:rPr>
              <a:t> </a:t>
            </a:r>
            <a:r>
              <a:rPr sz="1900" dirty="0">
                <a:latin typeface="Corbel"/>
                <a:cs typeface="Corbel"/>
              </a:rPr>
              <a:t>the</a:t>
            </a:r>
            <a:r>
              <a:rPr sz="1900" spc="-40" dirty="0">
                <a:latin typeface="Corbel"/>
                <a:cs typeface="Corbel"/>
              </a:rPr>
              <a:t> </a:t>
            </a:r>
            <a:r>
              <a:rPr sz="1900" spc="-10" dirty="0">
                <a:latin typeface="Corbel"/>
                <a:cs typeface="Corbel"/>
              </a:rPr>
              <a:t>applicant’s</a:t>
            </a:r>
            <a:r>
              <a:rPr sz="1900" spc="-60" dirty="0">
                <a:latin typeface="Corbel"/>
                <a:cs typeface="Corbel"/>
              </a:rPr>
              <a:t> </a:t>
            </a:r>
            <a:r>
              <a:rPr sz="1900" dirty="0">
                <a:latin typeface="Corbel"/>
                <a:cs typeface="Corbel"/>
              </a:rPr>
              <a:t>fingerprint</a:t>
            </a:r>
            <a:r>
              <a:rPr sz="1900" spc="-60" dirty="0">
                <a:latin typeface="Corbel"/>
                <a:cs typeface="Corbel"/>
              </a:rPr>
              <a:t> </a:t>
            </a:r>
            <a:r>
              <a:rPr sz="1900" dirty="0">
                <a:latin typeface="Corbel"/>
                <a:cs typeface="Corbel"/>
              </a:rPr>
              <a:t>appointment,</a:t>
            </a:r>
            <a:r>
              <a:rPr sz="1900" spc="-30" dirty="0">
                <a:latin typeface="Corbel"/>
                <a:cs typeface="Corbel"/>
              </a:rPr>
              <a:t> </a:t>
            </a:r>
            <a:r>
              <a:rPr sz="1900" dirty="0">
                <a:latin typeface="Corbel"/>
                <a:cs typeface="Corbel"/>
              </a:rPr>
              <a:t>go</a:t>
            </a:r>
            <a:r>
              <a:rPr sz="1900" spc="-50" dirty="0">
                <a:latin typeface="Corbel"/>
                <a:cs typeface="Corbel"/>
              </a:rPr>
              <a:t> </a:t>
            </a:r>
            <a:r>
              <a:rPr sz="1900" spc="-25" dirty="0">
                <a:latin typeface="Corbel"/>
                <a:cs typeface="Corbel"/>
              </a:rPr>
              <a:t>to:</a:t>
            </a:r>
            <a:endParaRPr sz="1900">
              <a:latin typeface="Corbel"/>
              <a:cs typeface="Corbel"/>
            </a:endParaRPr>
          </a:p>
          <a:p>
            <a:pPr marL="346075">
              <a:lnSpc>
                <a:spcPct val="100000"/>
              </a:lnSpc>
              <a:spcBef>
                <a:spcPts val="600"/>
              </a:spcBef>
            </a:pPr>
            <a:r>
              <a:rPr sz="1900" b="1" u="sng" spc="-10" dirty="0">
                <a:solidFill>
                  <a:srgbClr val="2F85EC"/>
                </a:solidFill>
                <a:uFill>
                  <a:solidFill>
                    <a:srgbClr val="2F85EC"/>
                  </a:solidFill>
                </a:uFill>
                <a:latin typeface="Corbel"/>
                <a:cs typeface="Corbel"/>
                <a:hlinkClick r:id="rId2"/>
              </a:rPr>
              <a:t>www.identogo.com</a:t>
            </a:r>
            <a:r>
              <a:rPr sz="1900" b="1" spc="-5" dirty="0">
                <a:solidFill>
                  <a:srgbClr val="2F85EC"/>
                </a:solidFill>
                <a:latin typeface="Corbel"/>
                <a:cs typeface="Corbel"/>
              </a:rPr>
              <a:t> </a:t>
            </a:r>
            <a:r>
              <a:rPr sz="1900" dirty="0">
                <a:latin typeface="Corbel"/>
                <a:cs typeface="Corbel"/>
              </a:rPr>
              <a:t>or</a:t>
            </a:r>
            <a:r>
              <a:rPr sz="1900" spc="-60" dirty="0">
                <a:latin typeface="Corbel"/>
                <a:cs typeface="Corbel"/>
              </a:rPr>
              <a:t> </a:t>
            </a:r>
            <a:r>
              <a:rPr sz="1900" dirty="0">
                <a:latin typeface="Corbel"/>
                <a:cs typeface="Corbel"/>
              </a:rPr>
              <a:t>call</a:t>
            </a:r>
            <a:r>
              <a:rPr sz="1900" spc="-50" dirty="0">
                <a:latin typeface="Corbel"/>
                <a:cs typeface="Corbel"/>
              </a:rPr>
              <a:t> </a:t>
            </a:r>
            <a:r>
              <a:rPr sz="1900" b="1" spc="-10" dirty="0">
                <a:latin typeface="Arial"/>
                <a:cs typeface="Arial"/>
              </a:rPr>
              <a:t>1-855-226-2937</a:t>
            </a:r>
            <a:r>
              <a:rPr sz="1900" spc="-10" dirty="0">
                <a:latin typeface="Arial"/>
                <a:cs typeface="Arial"/>
              </a:rPr>
              <a:t>.</a:t>
            </a:r>
            <a:endParaRPr sz="1900">
              <a:latin typeface="Arial"/>
              <a:cs typeface="Arial"/>
            </a:endParaRPr>
          </a:p>
          <a:p>
            <a:pPr>
              <a:lnSpc>
                <a:spcPct val="100000"/>
              </a:lnSpc>
              <a:spcBef>
                <a:spcPts val="20"/>
              </a:spcBef>
            </a:pPr>
            <a:endParaRPr sz="2800">
              <a:latin typeface="Arial"/>
              <a:cs typeface="Arial"/>
            </a:endParaRPr>
          </a:p>
          <a:p>
            <a:pPr marL="310515" lvl="1" indent="-287020" algn="ctr">
              <a:lnSpc>
                <a:spcPts val="2050"/>
              </a:lnSpc>
              <a:buClr>
                <a:srgbClr val="1286C3"/>
              </a:buClr>
              <a:buSzPct val="144736"/>
              <a:buFont typeface="Arial"/>
              <a:buChar char="•"/>
              <a:tabLst>
                <a:tab pos="310515" algn="l"/>
                <a:tab pos="311150" algn="l"/>
              </a:tabLst>
            </a:pPr>
            <a:r>
              <a:rPr sz="1900" dirty="0">
                <a:latin typeface="Corbel"/>
                <a:cs typeface="Corbel"/>
              </a:rPr>
              <a:t>When</a:t>
            </a:r>
            <a:r>
              <a:rPr sz="1900" spc="-20" dirty="0">
                <a:latin typeface="Corbel"/>
                <a:cs typeface="Corbel"/>
              </a:rPr>
              <a:t> </a:t>
            </a:r>
            <a:r>
              <a:rPr sz="1900" spc="-10" dirty="0">
                <a:latin typeface="Corbel"/>
                <a:cs typeface="Corbel"/>
              </a:rPr>
              <a:t>scheduling</a:t>
            </a:r>
            <a:r>
              <a:rPr sz="1900" spc="-30" dirty="0">
                <a:latin typeface="Corbel"/>
                <a:cs typeface="Corbel"/>
              </a:rPr>
              <a:t> </a:t>
            </a:r>
            <a:r>
              <a:rPr sz="1900" dirty="0">
                <a:latin typeface="Corbel"/>
                <a:cs typeface="Corbel"/>
              </a:rPr>
              <a:t>the</a:t>
            </a:r>
            <a:r>
              <a:rPr sz="1900" spc="-30" dirty="0">
                <a:latin typeface="Corbel"/>
                <a:cs typeface="Corbel"/>
              </a:rPr>
              <a:t> </a:t>
            </a:r>
            <a:r>
              <a:rPr sz="1900" spc="-10" dirty="0">
                <a:latin typeface="Corbel"/>
                <a:cs typeface="Corbel"/>
              </a:rPr>
              <a:t>appointment,</a:t>
            </a:r>
            <a:r>
              <a:rPr sz="1900" spc="-20" dirty="0">
                <a:latin typeface="Corbel"/>
                <a:cs typeface="Corbel"/>
              </a:rPr>
              <a:t> </a:t>
            </a:r>
            <a:r>
              <a:rPr sz="1900" dirty="0">
                <a:latin typeface="Corbel"/>
                <a:cs typeface="Corbel"/>
              </a:rPr>
              <a:t>provide</a:t>
            </a:r>
            <a:r>
              <a:rPr sz="1900" spc="-25" dirty="0">
                <a:latin typeface="Corbel"/>
                <a:cs typeface="Corbel"/>
              </a:rPr>
              <a:t> the</a:t>
            </a:r>
            <a:endParaRPr sz="1900">
              <a:latin typeface="Corbel"/>
              <a:cs typeface="Corbel"/>
            </a:endParaRPr>
          </a:p>
          <a:p>
            <a:pPr marL="1213485" marR="635000">
              <a:lnSpc>
                <a:spcPct val="80000"/>
              </a:lnSpc>
              <a:spcBef>
                <a:spcPts val="229"/>
              </a:spcBef>
            </a:pPr>
            <a:r>
              <a:rPr sz="1900" spc="-10" dirty="0">
                <a:latin typeface="Corbel"/>
                <a:cs typeface="Corbel"/>
              </a:rPr>
              <a:t>information</a:t>
            </a:r>
            <a:r>
              <a:rPr sz="1900" spc="-20" dirty="0">
                <a:latin typeface="Corbel"/>
                <a:cs typeface="Corbel"/>
              </a:rPr>
              <a:t> </a:t>
            </a:r>
            <a:r>
              <a:rPr sz="1900" dirty="0">
                <a:latin typeface="Corbel"/>
                <a:cs typeface="Corbel"/>
              </a:rPr>
              <a:t>listed</a:t>
            </a:r>
            <a:r>
              <a:rPr sz="1900" spc="-25" dirty="0">
                <a:latin typeface="Corbel"/>
                <a:cs typeface="Corbel"/>
              </a:rPr>
              <a:t> </a:t>
            </a:r>
            <a:r>
              <a:rPr sz="1900" dirty="0">
                <a:latin typeface="Corbel"/>
                <a:cs typeface="Corbel"/>
              </a:rPr>
              <a:t>on</a:t>
            </a:r>
            <a:r>
              <a:rPr sz="1900" spc="-15" dirty="0">
                <a:latin typeface="Corbel"/>
                <a:cs typeface="Corbel"/>
              </a:rPr>
              <a:t> </a:t>
            </a:r>
            <a:r>
              <a:rPr sz="1900" dirty="0">
                <a:latin typeface="Corbel"/>
                <a:cs typeface="Corbel"/>
              </a:rPr>
              <a:t>the</a:t>
            </a:r>
            <a:r>
              <a:rPr sz="1900" spc="-5" dirty="0">
                <a:latin typeface="Corbel"/>
                <a:cs typeface="Corbel"/>
              </a:rPr>
              <a:t> </a:t>
            </a:r>
            <a:r>
              <a:rPr sz="1900" spc="-20" dirty="0">
                <a:latin typeface="Corbel"/>
                <a:cs typeface="Corbel"/>
              </a:rPr>
              <a:t>applicant’s</a:t>
            </a:r>
            <a:r>
              <a:rPr sz="1900" spc="-80" dirty="0">
                <a:latin typeface="Corbel"/>
                <a:cs typeface="Corbel"/>
              </a:rPr>
              <a:t> </a:t>
            </a:r>
            <a:r>
              <a:rPr sz="1900" spc="-20" dirty="0">
                <a:latin typeface="Corbel"/>
                <a:cs typeface="Corbel"/>
              </a:rPr>
              <a:t>Child</a:t>
            </a:r>
            <a:r>
              <a:rPr sz="1900" spc="-80" dirty="0">
                <a:latin typeface="Corbel"/>
                <a:cs typeface="Corbel"/>
              </a:rPr>
              <a:t> </a:t>
            </a:r>
            <a:r>
              <a:rPr sz="1900" spc="-20" dirty="0">
                <a:latin typeface="Corbel"/>
                <a:cs typeface="Corbel"/>
              </a:rPr>
              <a:t>Care </a:t>
            </a:r>
            <a:r>
              <a:rPr sz="1900" spc="-10" dirty="0">
                <a:latin typeface="Corbel"/>
                <a:cs typeface="Corbel"/>
              </a:rPr>
              <a:t>Fingerprint</a:t>
            </a:r>
            <a:r>
              <a:rPr sz="1900" spc="-75" dirty="0">
                <a:latin typeface="Corbel"/>
                <a:cs typeface="Corbel"/>
              </a:rPr>
              <a:t> </a:t>
            </a:r>
            <a:r>
              <a:rPr sz="1900" dirty="0">
                <a:latin typeface="Corbel"/>
                <a:cs typeface="Corbel"/>
              </a:rPr>
              <a:t>Sample</a:t>
            </a:r>
            <a:r>
              <a:rPr sz="1900" spc="-35" dirty="0">
                <a:latin typeface="Corbel"/>
                <a:cs typeface="Corbel"/>
              </a:rPr>
              <a:t> </a:t>
            </a:r>
            <a:r>
              <a:rPr sz="1900" spc="-10" dirty="0">
                <a:latin typeface="Corbel"/>
                <a:cs typeface="Corbel"/>
              </a:rPr>
              <a:t>Registration/Criminal/Juvenile </a:t>
            </a:r>
            <a:r>
              <a:rPr sz="1900" dirty="0">
                <a:latin typeface="Corbel"/>
                <a:cs typeface="Corbel"/>
              </a:rPr>
              <a:t>History</a:t>
            </a:r>
            <a:r>
              <a:rPr sz="1900" spc="-40" dirty="0">
                <a:latin typeface="Corbel"/>
                <a:cs typeface="Corbel"/>
              </a:rPr>
              <a:t> </a:t>
            </a:r>
            <a:r>
              <a:rPr sz="1900" dirty="0">
                <a:latin typeface="Corbel"/>
                <a:cs typeface="Corbel"/>
              </a:rPr>
              <a:t>&amp;</a:t>
            </a:r>
            <a:r>
              <a:rPr sz="1900" spc="-85" dirty="0">
                <a:latin typeface="Corbel"/>
                <a:cs typeface="Corbel"/>
              </a:rPr>
              <a:t> </a:t>
            </a:r>
            <a:r>
              <a:rPr sz="1900" dirty="0">
                <a:latin typeface="Corbel"/>
                <a:cs typeface="Corbel"/>
              </a:rPr>
              <a:t>State</a:t>
            </a:r>
            <a:r>
              <a:rPr sz="1900" spc="-40" dirty="0">
                <a:latin typeface="Corbel"/>
                <a:cs typeface="Corbel"/>
              </a:rPr>
              <a:t> </a:t>
            </a:r>
            <a:r>
              <a:rPr sz="1900" spc="-10" dirty="0">
                <a:latin typeface="Corbel"/>
                <a:cs typeface="Corbel"/>
              </a:rPr>
              <a:t>Registry</a:t>
            </a:r>
            <a:r>
              <a:rPr sz="1900" spc="-40" dirty="0">
                <a:latin typeface="Corbel"/>
                <a:cs typeface="Corbel"/>
              </a:rPr>
              <a:t> </a:t>
            </a:r>
            <a:r>
              <a:rPr sz="1900" spc="-10" dirty="0">
                <a:latin typeface="Corbel"/>
                <a:cs typeface="Corbel"/>
              </a:rPr>
              <a:t>Review</a:t>
            </a:r>
            <a:r>
              <a:rPr sz="1900" spc="-45" dirty="0">
                <a:latin typeface="Corbel"/>
                <a:cs typeface="Corbel"/>
              </a:rPr>
              <a:t> </a:t>
            </a:r>
            <a:r>
              <a:rPr sz="1900" spc="-10" dirty="0">
                <a:latin typeface="Corbel"/>
                <a:cs typeface="Corbel"/>
              </a:rPr>
              <a:t>Disclosure</a:t>
            </a:r>
            <a:r>
              <a:rPr sz="1900" spc="-35" dirty="0">
                <a:latin typeface="Corbel"/>
                <a:cs typeface="Corbel"/>
              </a:rPr>
              <a:t> </a:t>
            </a:r>
            <a:r>
              <a:rPr sz="1900" spc="-10" dirty="0">
                <a:latin typeface="Corbel"/>
                <a:cs typeface="Corbel"/>
              </a:rPr>
              <a:t>Form.</a:t>
            </a:r>
            <a:endParaRPr sz="1900">
              <a:latin typeface="Corbel"/>
              <a:cs typeface="Corbel"/>
            </a:endParaRPr>
          </a:p>
          <a:p>
            <a:pPr marL="1556385" marR="5080" lvl="2" indent="-172720">
              <a:lnSpc>
                <a:spcPct val="80000"/>
              </a:lnSpc>
              <a:spcBef>
                <a:spcPts val="1015"/>
              </a:spcBef>
              <a:buClr>
                <a:srgbClr val="1286C3"/>
              </a:buClr>
              <a:buSzPct val="144117"/>
              <a:buFont typeface="Arial"/>
              <a:buChar char="•"/>
              <a:tabLst>
                <a:tab pos="1557020" algn="l"/>
              </a:tabLst>
            </a:pPr>
            <a:r>
              <a:rPr sz="1700" dirty="0">
                <a:latin typeface="Corbel"/>
                <a:cs typeface="Corbel"/>
              </a:rPr>
              <a:t>*</a:t>
            </a:r>
            <a:r>
              <a:rPr sz="1700" spc="-20" dirty="0">
                <a:latin typeface="Corbel"/>
                <a:cs typeface="Corbel"/>
              </a:rPr>
              <a:t> </a:t>
            </a:r>
            <a:r>
              <a:rPr sz="1700" dirty="0">
                <a:latin typeface="Corbel"/>
                <a:cs typeface="Corbel"/>
              </a:rPr>
              <a:t>If</a:t>
            </a:r>
            <a:r>
              <a:rPr sz="1700" spc="-25" dirty="0">
                <a:latin typeface="Corbel"/>
                <a:cs typeface="Corbel"/>
              </a:rPr>
              <a:t> </a:t>
            </a:r>
            <a:r>
              <a:rPr sz="1700" dirty="0">
                <a:latin typeface="Corbel"/>
                <a:cs typeface="Corbel"/>
              </a:rPr>
              <a:t>prompted</a:t>
            </a:r>
            <a:r>
              <a:rPr sz="1700" spc="-10" dirty="0">
                <a:latin typeface="Corbel"/>
                <a:cs typeface="Corbel"/>
              </a:rPr>
              <a:t> </a:t>
            </a:r>
            <a:r>
              <a:rPr sz="1700" dirty="0">
                <a:latin typeface="Corbel"/>
                <a:cs typeface="Corbel"/>
              </a:rPr>
              <a:t>to</a:t>
            </a:r>
            <a:r>
              <a:rPr sz="1700" spc="-10" dirty="0">
                <a:latin typeface="Corbel"/>
                <a:cs typeface="Corbel"/>
              </a:rPr>
              <a:t> </a:t>
            </a:r>
            <a:r>
              <a:rPr sz="1700" dirty="0">
                <a:latin typeface="Corbel"/>
                <a:cs typeface="Corbel"/>
              </a:rPr>
              <a:t>provide</a:t>
            </a:r>
            <a:r>
              <a:rPr sz="1700" spc="-5" dirty="0">
                <a:latin typeface="Corbel"/>
                <a:cs typeface="Corbel"/>
              </a:rPr>
              <a:t> </a:t>
            </a:r>
            <a:r>
              <a:rPr sz="1700" dirty="0">
                <a:latin typeface="Corbel"/>
                <a:cs typeface="Corbel"/>
              </a:rPr>
              <a:t>a</a:t>
            </a:r>
            <a:r>
              <a:rPr sz="1700" spc="-10" dirty="0">
                <a:latin typeface="Corbel"/>
                <a:cs typeface="Corbel"/>
              </a:rPr>
              <a:t> </a:t>
            </a:r>
            <a:r>
              <a:rPr sz="1700" dirty="0">
                <a:latin typeface="Corbel"/>
                <a:cs typeface="Corbel"/>
              </a:rPr>
              <a:t>service code,</a:t>
            </a:r>
            <a:r>
              <a:rPr sz="1700" spc="-10" dirty="0">
                <a:latin typeface="Corbel"/>
                <a:cs typeface="Corbel"/>
              </a:rPr>
              <a:t> </a:t>
            </a:r>
            <a:r>
              <a:rPr sz="1700" dirty="0">
                <a:latin typeface="Corbel"/>
                <a:cs typeface="Corbel"/>
              </a:rPr>
              <a:t>or</a:t>
            </a:r>
            <a:r>
              <a:rPr sz="1700" spc="-10" dirty="0">
                <a:latin typeface="Corbel"/>
                <a:cs typeface="Corbel"/>
              </a:rPr>
              <a:t> </a:t>
            </a:r>
            <a:r>
              <a:rPr sz="1700" dirty="0">
                <a:latin typeface="Corbel"/>
                <a:cs typeface="Corbel"/>
              </a:rPr>
              <a:t>print</a:t>
            </a:r>
            <a:r>
              <a:rPr sz="1700" spc="-10" dirty="0">
                <a:latin typeface="Corbel"/>
                <a:cs typeface="Corbel"/>
              </a:rPr>
              <a:t> </a:t>
            </a:r>
            <a:r>
              <a:rPr sz="1700" dirty="0">
                <a:latin typeface="Corbel"/>
                <a:cs typeface="Corbel"/>
              </a:rPr>
              <a:t>code,</a:t>
            </a:r>
            <a:r>
              <a:rPr sz="1700" spc="-10" dirty="0">
                <a:latin typeface="Corbel"/>
                <a:cs typeface="Corbel"/>
              </a:rPr>
              <a:t> </a:t>
            </a:r>
            <a:r>
              <a:rPr sz="1700" spc="-25" dirty="0">
                <a:latin typeface="Corbel"/>
                <a:cs typeface="Corbel"/>
              </a:rPr>
              <a:t>due </a:t>
            </a:r>
            <a:r>
              <a:rPr sz="1700" dirty="0">
                <a:latin typeface="Corbel"/>
                <a:cs typeface="Corbel"/>
              </a:rPr>
              <a:t>to</a:t>
            </a:r>
            <a:r>
              <a:rPr sz="1700" spc="-10" dirty="0">
                <a:latin typeface="Corbel"/>
                <a:cs typeface="Corbel"/>
              </a:rPr>
              <a:t> </a:t>
            </a:r>
            <a:r>
              <a:rPr sz="1700" dirty="0">
                <a:latin typeface="Corbel"/>
                <a:cs typeface="Corbel"/>
              </a:rPr>
              <a:t>the</a:t>
            </a:r>
            <a:r>
              <a:rPr sz="1700" spc="-20" dirty="0">
                <a:latin typeface="Corbel"/>
                <a:cs typeface="Corbel"/>
              </a:rPr>
              <a:t> </a:t>
            </a:r>
            <a:r>
              <a:rPr sz="1700" dirty="0">
                <a:latin typeface="Corbel"/>
                <a:cs typeface="Corbel"/>
              </a:rPr>
              <a:t>applicant</a:t>
            </a:r>
            <a:r>
              <a:rPr sz="1700" spc="-10" dirty="0">
                <a:latin typeface="Corbel"/>
                <a:cs typeface="Corbel"/>
              </a:rPr>
              <a:t> </a:t>
            </a:r>
            <a:r>
              <a:rPr sz="1700" dirty="0">
                <a:latin typeface="Corbel"/>
                <a:cs typeface="Corbel"/>
              </a:rPr>
              <a:t>having</a:t>
            </a:r>
            <a:r>
              <a:rPr sz="1700" spc="-25" dirty="0">
                <a:latin typeface="Corbel"/>
                <a:cs typeface="Corbel"/>
              </a:rPr>
              <a:t> </a:t>
            </a:r>
            <a:r>
              <a:rPr sz="1700" dirty="0">
                <a:latin typeface="Corbel"/>
                <a:cs typeface="Corbel"/>
              </a:rPr>
              <a:t>been</a:t>
            </a:r>
            <a:r>
              <a:rPr sz="1700" spc="-5" dirty="0">
                <a:latin typeface="Corbel"/>
                <a:cs typeface="Corbel"/>
              </a:rPr>
              <a:t> </a:t>
            </a:r>
            <a:r>
              <a:rPr sz="1700" dirty="0">
                <a:latin typeface="Corbel"/>
                <a:cs typeface="Corbel"/>
              </a:rPr>
              <a:t>fingerprinted</a:t>
            </a:r>
            <a:r>
              <a:rPr sz="1700" spc="-5" dirty="0">
                <a:latin typeface="Corbel"/>
                <a:cs typeface="Corbel"/>
              </a:rPr>
              <a:t> </a:t>
            </a:r>
            <a:r>
              <a:rPr sz="1700" dirty="0">
                <a:latin typeface="Corbel"/>
                <a:cs typeface="Corbel"/>
              </a:rPr>
              <a:t>within</a:t>
            </a:r>
            <a:r>
              <a:rPr sz="1700" spc="-20" dirty="0">
                <a:latin typeface="Corbel"/>
                <a:cs typeface="Corbel"/>
              </a:rPr>
              <a:t> </a:t>
            </a:r>
            <a:r>
              <a:rPr sz="1700" dirty="0">
                <a:latin typeface="Corbel"/>
                <a:cs typeface="Corbel"/>
              </a:rPr>
              <a:t>the</a:t>
            </a:r>
            <a:r>
              <a:rPr sz="1700" spc="-20" dirty="0">
                <a:latin typeface="Corbel"/>
                <a:cs typeface="Corbel"/>
              </a:rPr>
              <a:t> </a:t>
            </a:r>
            <a:r>
              <a:rPr sz="1700" dirty="0">
                <a:latin typeface="Corbel"/>
                <a:cs typeface="Corbel"/>
              </a:rPr>
              <a:t>last</a:t>
            </a:r>
            <a:r>
              <a:rPr sz="1700" spc="-5" dirty="0">
                <a:latin typeface="Corbel"/>
                <a:cs typeface="Corbel"/>
              </a:rPr>
              <a:t> </a:t>
            </a:r>
            <a:r>
              <a:rPr sz="1700" spc="-50" dirty="0">
                <a:latin typeface="Corbel"/>
                <a:cs typeface="Corbel"/>
              </a:rPr>
              <a:t>5 </a:t>
            </a:r>
            <a:r>
              <a:rPr sz="1700" dirty="0">
                <a:latin typeface="Corbel"/>
                <a:cs typeface="Corbel"/>
              </a:rPr>
              <a:t>years,</a:t>
            </a:r>
            <a:r>
              <a:rPr sz="1700" spc="-30" dirty="0">
                <a:latin typeface="Corbel"/>
                <a:cs typeface="Corbel"/>
              </a:rPr>
              <a:t> </a:t>
            </a:r>
            <a:r>
              <a:rPr sz="1700" dirty="0">
                <a:latin typeface="Corbel"/>
                <a:cs typeface="Corbel"/>
              </a:rPr>
              <a:t>contact</a:t>
            </a:r>
            <a:r>
              <a:rPr sz="1700" spc="-10" dirty="0">
                <a:latin typeface="Corbel"/>
                <a:cs typeface="Corbel"/>
              </a:rPr>
              <a:t> the</a:t>
            </a:r>
            <a:r>
              <a:rPr sz="1700" spc="-135" dirty="0">
                <a:latin typeface="Corbel"/>
                <a:cs typeface="Corbel"/>
              </a:rPr>
              <a:t> </a:t>
            </a:r>
            <a:r>
              <a:rPr sz="1700" dirty="0">
                <a:latin typeface="Corbel"/>
                <a:cs typeface="Corbel"/>
              </a:rPr>
              <a:t>TN</a:t>
            </a:r>
            <a:r>
              <a:rPr sz="1700" spc="5" dirty="0">
                <a:latin typeface="Corbel"/>
                <a:cs typeface="Corbel"/>
              </a:rPr>
              <a:t> </a:t>
            </a:r>
            <a:r>
              <a:rPr sz="1700" dirty="0">
                <a:latin typeface="Corbel"/>
                <a:cs typeface="Corbel"/>
              </a:rPr>
              <a:t>DHS</a:t>
            </a:r>
            <a:r>
              <a:rPr sz="1700" spc="-85" dirty="0">
                <a:latin typeface="Corbel"/>
                <a:cs typeface="Corbel"/>
              </a:rPr>
              <a:t> </a:t>
            </a:r>
            <a:r>
              <a:rPr sz="1700" dirty="0">
                <a:latin typeface="Corbel"/>
                <a:cs typeface="Corbel"/>
              </a:rPr>
              <a:t>Out</a:t>
            </a:r>
            <a:r>
              <a:rPr sz="1700" spc="-35" dirty="0">
                <a:latin typeface="Corbel"/>
                <a:cs typeface="Corbel"/>
              </a:rPr>
              <a:t> </a:t>
            </a:r>
            <a:r>
              <a:rPr sz="1700" dirty="0">
                <a:latin typeface="Corbel"/>
                <a:cs typeface="Corbel"/>
              </a:rPr>
              <a:t>of</a:t>
            </a:r>
            <a:r>
              <a:rPr sz="1700" spc="-60" dirty="0">
                <a:latin typeface="Corbel"/>
                <a:cs typeface="Corbel"/>
              </a:rPr>
              <a:t> </a:t>
            </a:r>
            <a:r>
              <a:rPr sz="1700" dirty="0">
                <a:latin typeface="Corbel"/>
                <a:cs typeface="Corbel"/>
              </a:rPr>
              <a:t>State</a:t>
            </a:r>
            <a:r>
              <a:rPr sz="1700" spc="-10" dirty="0">
                <a:latin typeface="Corbel"/>
                <a:cs typeface="Corbel"/>
              </a:rPr>
              <a:t> Background</a:t>
            </a:r>
            <a:r>
              <a:rPr sz="1700" spc="-50" dirty="0">
                <a:latin typeface="Corbel"/>
                <a:cs typeface="Corbel"/>
              </a:rPr>
              <a:t> </a:t>
            </a:r>
            <a:r>
              <a:rPr sz="1700" dirty="0">
                <a:latin typeface="Corbel"/>
                <a:cs typeface="Corbel"/>
              </a:rPr>
              <a:t>Unit</a:t>
            </a:r>
            <a:r>
              <a:rPr sz="1700" spc="-15" dirty="0">
                <a:latin typeface="Corbel"/>
                <a:cs typeface="Corbel"/>
              </a:rPr>
              <a:t> </a:t>
            </a:r>
            <a:r>
              <a:rPr sz="1700" spc="-25" dirty="0">
                <a:latin typeface="Corbel"/>
                <a:cs typeface="Corbel"/>
              </a:rPr>
              <a:t>at </a:t>
            </a:r>
            <a:r>
              <a:rPr sz="1700" spc="-10" dirty="0">
                <a:latin typeface="Corbel"/>
                <a:cs typeface="Corbel"/>
              </a:rPr>
              <a:t>615-</a:t>
            </a:r>
            <a:r>
              <a:rPr sz="1700" spc="-15" dirty="0">
                <a:latin typeface="Corbel"/>
                <a:cs typeface="Corbel"/>
              </a:rPr>
              <a:t>253-</a:t>
            </a:r>
            <a:r>
              <a:rPr sz="1700" dirty="0">
                <a:latin typeface="Corbel"/>
                <a:cs typeface="Corbel"/>
              </a:rPr>
              <a:t>4170</a:t>
            </a:r>
            <a:r>
              <a:rPr sz="1700" spc="-55" dirty="0">
                <a:latin typeface="Corbel"/>
                <a:cs typeface="Corbel"/>
              </a:rPr>
              <a:t> </a:t>
            </a:r>
            <a:r>
              <a:rPr sz="1700" dirty="0">
                <a:latin typeface="Corbel"/>
                <a:cs typeface="Corbel"/>
              </a:rPr>
              <a:t>or</a:t>
            </a:r>
            <a:r>
              <a:rPr sz="1700" spc="-70" dirty="0">
                <a:latin typeface="Corbel"/>
                <a:cs typeface="Corbel"/>
              </a:rPr>
              <a:t> </a:t>
            </a:r>
            <a:r>
              <a:rPr sz="1700" u="sng" spc="-10" dirty="0">
                <a:solidFill>
                  <a:srgbClr val="2F85EC"/>
                </a:solidFill>
                <a:uFill>
                  <a:solidFill>
                    <a:srgbClr val="2F85EC"/>
                  </a:solidFill>
                </a:uFill>
                <a:latin typeface="Corbel"/>
                <a:cs typeface="Corbel"/>
                <a:hlinkClick r:id="rId3"/>
              </a:rPr>
              <a:t>CCBackground.DHS@tn.gov</a:t>
            </a:r>
            <a:r>
              <a:rPr sz="1700" spc="-10" dirty="0">
                <a:latin typeface="Corbel"/>
                <a:cs typeface="Corbel"/>
              </a:rPr>
              <a:t>*</a:t>
            </a:r>
            <a:endParaRPr sz="1700">
              <a:latin typeface="Corbel"/>
              <a:cs typeface="Corbel"/>
            </a:endParaRPr>
          </a:p>
          <a:p>
            <a:pPr marL="1213485" marR="152400" lvl="1" indent="-287020" algn="just">
              <a:lnSpc>
                <a:spcPct val="80000"/>
              </a:lnSpc>
              <a:spcBef>
                <a:spcPts val="1050"/>
              </a:spcBef>
              <a:buClr>
                <a:srgbClr val="1286C3"/>
              </a:buClr>
              <a:buSzPct val="144736"/>
              <a:buFont typeface="Arial"/>
              <a:buChar char="•"/>
              <a:tabLst>
                <a:tab pos="1214120" algn="l"/>
              </a:tabLst>
            </a:pPr>
            <a:r>
              <a:rPr sz="1900" dirty="0">
                <a:latin typeface="Corbel"/>
                <a:cs typeface="Corbel"/>
              </a:rPr>
              <a:t>The</a:t>
            </a:r>
            <a:r>
              <a:rPr sz="1900" spc="-55" dirty="0">
                <a:latin typeface="Corbel"/>
                <a:cs typeface="Corbel"/>
              </a:rPr>
              <a:t> </a:t>
            </a:r>
            <a:r>
              <a:rPr sz="1900" dirty="0">
                <a:latin typeface="Corbel"/>
                <a:cs typeface="Corbel"/>
              </a:rPr>
              <a:t>applicant</a:t>
            </a:r>
            <a:r>
              <a:rPr sz="1900" spc="-35" dirty="0">
                <a:latin typeface="Corbel"/>
                <a:cs typeface="Corbel"/>
              </a:rPr>
              <a:t> </a:t>
            </a:r>
            <a:r>
              <a:rPr sz="1900" dirty="0">
                <a:latin typeface="Corbel"/>
                <a:cs typeface="Corbel"/>
              </a:rPr>
              <a:t>must</a:t>
            </a:r>
            <a:r>
              <a:rPr sz="1900" spc="-50" dirty="0">
                <a:latin typeface="Corbel"/>
                <a:cs typeface="Corbel"/>
              </a:rPr>
              <a:t> </a:t>
            </a:r>
            <a:r>
              <a:rPr sz="1900" dirty="0">
                <a:latin typeface="Corbel"/>
                <a:cs typeface="Corbel"/>
              </a:rPr>
              <a:t>bring</a:t>
            </a:r>
            <a:r>
              <a:rPr sz="1900" spc="-60" dirty="0">
                <a:latin typeface="Corbel"/>
                <a:cs typeface="Corbel"/>
              </a:rPr>
              <a:t> </a:t>
            </a:r>
            <a:r>
              <a:rPr sz="1900" dirty="0">
                <a:latin typeface="Corbel"/>
                <a:cs typeface="Corbel"/>
              </a:rPr>
              <a:t>a</a:t>
            </a:r>
            <a:r>
              <a:rPr sz="1900" spc="-50" dirty="0">
                <a:latin typeface="Corbel"/>
                <a:cs typeface="Corbel"/>
              </a:rPr>
              <a:t> </a:t>
            </a:r>
            <a:r>
              <a:rPr sz="1900" dirty="0">
                <a:latin typeface="Corbel"/>
                <a:cs typeface="Corbel"/>
              </a:rPr>
              <a:t>state</a:t>
            </a:r>
            <a:r>
              <a:rPr sz="1900" spc="-50" dirty="0">
                <a:latin typeface="Corbel"/>
                <a:cs typeface="Corbel"/>
              </a:rPr>
              <a:t> </a:t>
            </a:r>
            <a:r>
              <a:rPr sz="1900" dirty="0">
                <a:latin typeface="Corbel"/>
                <a:cs typeface="Corbel"/>
              </a:rPr>
              <a:t>or</a:t>
            </a:r>
            <a:r>
              <a:rPr sz="1900" spc="-50" dirty="0">
                <a:latin typeface="Corbel"/>
                <a:cs typeface="Corbel"/>
              </a:rPr>
              <a:t> </a:t>
            </a:r>
            <a:r>
              <a:rPr sz="1900" dirty="0">
                <a:latin typeface="Corbel"/>
                <a:cs typeface="Corbel"/>
              </a:rPr>
              <a:t>federal</a:t>
            </a:r>
            <a:r>
              <a:rPr sz="1900" spc="-65" dirty="0">
                <a:latin typeface="Corbel"/>
                <a:cs typeface="Corbel"/>
              </a:rPr>
              <a:t> </a:t>
            </a:r>
            <a:r>
              <a:rPr sz="1900" dirty="0">
                <a:latin typeface="Corbel"/>
                <a:cs typeface="Corbel"/>
              </a:rPr>
              <a:t>I.D.</a:t>
            </a:r>
            <a:r>
              <a:rPr sz="1900" spc="-50" dirty="0">
                <a:latin typeface="Corbel"/>
                <a:cs typeface="Corbel"/>
              </a:rPr>
              <a:t> </a:t>
            </a:r>
            <a:r>
              <a:rPr sz="1900" spc="-10" dirty="0">
                <a:latin typeface="Corbel"/>
                <a:cs typeface="Corbel"/>
              </a:rPr>
              <a:t>(driver’s </a:t>
            </a:r>
            <a:r>
              <a:rPr sz="1900" dirty="0">
                <a:latin typeface="Corbel"/>
                <a:cs typeface="Corbel"/>
              </a:rPr>
              <a:t>license,</a:t>
            </a:r>
            <a:r>
              <a:rPr sz="1900" spc="-60" dirty="0">
                <a:latin typeface="Corbel"/>
                <a:cs typeface="Corbel"/>
              </a:rPr>
              <a:t> </a:t>
            </a:r>
            <a:r>
              <a:rPr sz="1900" dirty="0">
                <a:latin typeface="Corbel"/>
                <a:cs typeface="Corbel"/>
              </a:rPr>
              <a:t>passport,</a:t>
            </a:r>
            <a:r>
              <a:rPr sz="1900" spc="-55" dirty="0">
                <a:latin typeface="Corbel"/>
                <a:cs typeface="Corbel"/>
              </a:rPr>
              <a:t> </a:t>
            </a:r>
            <a:r>
              <a:rPr sz="1900" dirty="0">
                <a:latin typeface="Corbel"/>
                <a:cs typeface="Corbel"/>
              </a:rPr>
              <a:t>military</a:t>
            </a:r>
            <a:r>
              <a:rPr sz="1900" spc="-60" dirty="0">
                <a:latin typeface="Corbel"/>
                <a:cs typeface="Corbel"/>
              </a:rPr>
              <a:t> </a:t>
            </a:r>
            <a:r>
              <a:rPr sz="1900" spc="-10" dirty="0">
                <a:latin typeface="Corbel"/>
                <a:cs typeface="Corbel"/>
              </a:rPr>
              <a:t>I.D.,</a:t>
            </a:r>
            <a:r>
              <a:rPr sz="1900" spc="-65" dirty="0">
                <a:latin typeface="Corbel"/>
                <a:cs typeface="Corbel"/>
              </a:rPr>
              <a:t> </a:t>
            </a:r>
            <a:r>
              <a:rPr sz="1900" dirty="0">
                <a:latin typeface="Corbel"/>
                <a:cs typeface="Corbel"/>
              </a:rPr>
              <a:t>etc.)</a:t>
            </a:r>
            <a:r>
              <a:rPr sz="1900" spc="-45" dirty="0">
                <a:latin typeface="Corbel"/>
                <a:cs typeface="Corbel"/>
              </a:rPr>
              <a:t> </a:t>
            </a:r>
            <a:r>
              <a:rPr sz="1900" dirty="0">
                <a:latin typeface="Corbel"/>
                <a:cs typeface="Corbel"/>
              </a:rPr>
              <a:t>to</a:t>
            </a:r>
            <a:r>
              <a:rPr sz="1900" spc="-55" dirty="0">
                <a:latin typeface="Corbel"/>
                <a:cs typeface="Corbel"/>
              </a:rPr>
              <a:t> </a:t>
            </a:r>
            <a:r>
              <a:rPr sz="1900" dirty="0">
                <a:latin typeface="Corbel"/>
                <a:cs typeface="Corbel"/>
              </a:rPr>
              <a:t>their</a:t>
            </a:r>
            <a:r>
              <a:rPr sz="1900" spc="-60" dirty="0">
                <a:latin typeface="Corbel"/>
                <a:cs typeface="Corbel"/>
              </a:rPr>
              <a:t> </a:t>
            </a:r>
            <a:r>
              <a:rPr sz="1900" spc="-10" dirty="0">
                <a:latin typeface="Corbel"/>
                <a:cs typeface="Corbel"/>
              </a:rPr>
              <a:t>fingerprint appointment.</a:t>
            </a:r>
            <a:endParaRPr sz="1900">
              <a:latin typeface="Corbel"/>
              <a:cs typeface="Corbel"/>
            </a:endParaRPr>
          </a:p>
          <a:p>
            <a:pPr marL="1213485" marR="78740" lvl="1" indent="-287020">
              <a:lnSpc>
                <a:spcPts val="1820"/>
              </a:lnSpc>
              <a:spcBef>
                <a:spcPts val="1045"/>
              </a:spcBef>
              <a:buClr>
                <a:srgbClr val="1286C3"/>
              </a:buClr>
              <a:buSzPct val="144736"/>
              <a:buFont typeface="Arial"/>
              <a:buChar char="•"/>
              <a:tabLst>
                <a:tab pos="1213485" algn="l"/>
                <a:tab pos="1214120" algn="l"/>
              </a:tabLst>
            </a:pPr>
            <a:r>
              <a:rPr sz="1900" dirty="0">
                <a:latin typeface="Corbel"/>
                <a:cs typeface="Corbel"/>
              </a:rPr>
              <a:t>Once</a:t>
            </a:r>
            <a:r>
              <a:rPr sz="1900" spc="-45" dirty="0">
                <a:latin typeface="Corbel"/>
                <a:cs typeface="Corbel"/>
              </a:rPr>
              <a:t> </a:t>
            </a:r>
            <a:r>
              <a:rPr sz="1900" dirty="0">
                <a:latin typeface="Corbel"/>
                <a:cs typeface="Corbel"/>
              </a:rPr>
              <a:t>finished,</a:t>
            </a:r>
            <a:r>
              <a:rPr sz="1900" spc="-60" dirty="0">
                <a:latin typeface="Corbel"/>
                <a:cs typeface="Corbel"/>
              </a:rPr>
              <a:t> </a:t>
            </a:r>
            <a:r>
              <a:rPr sz="1900" dirty="0">
                <a:latin typeface="Corbel"/>
                <a:cs typeface="Corbel"/>
              </a:rPr>
              <a:t>the</a:t>
            </a:r>
            <a:r>
              <a:rPr sz="1900" spc="-45" dirty="0">
                <a:latin typeface="Corbel"/>
                <a:cs typeface="Corbel"/>
              </a:rPr>
              <a:t> </a:t>
            </a:r>
            <a:r>
              <a:rPr sz="1900" dirty="0">
                <a:latin typeface="Corbel"/>
                <a:cs typeface="Corbel"/>
              </a:rPr>
              <a:t>fingerprint</a:t>
            </a:r>
            <a:r>
              <a:rPr sz="1900" spc="-50" dirty="0">
                <a:latin typeface="Corbel"/>
                <a:cs typeface="Corbel"/>
              </a:rPr>
              <a:t> </a:t>
            </a:r>
            <a:r>
              <a:rPr sz="1900" spc="-10" dirty="0">
                <a:latin typeface="Corbel"/>
                <a:cs typeface="Corbel"/>
              </a:rPr>
              <a:t>technician</a:t>
            </a:r>
            <a:r>
              <a:rPr sz="1900" spc="-45" dirty="0">
                <a:latin typeface="Corbel"/>
                <a:cs typeface="Corbel"/>
              </a:rPr>
              <a:t> </a:t>
            </a:r>
            <a:r>
              <a:rPr sz="1900" dirty="0">
                <a:latin typeface="Corbel"/>
                <a:cs typeface="Corbel"/>
              </a:rPr>
              <a:t>will</a:t>
            </a:r>
            <a:r>
              <a:rPr sz="1900" spc="-65" dirty="0">
                <a:latin typeface="Corbel"/>
                <a:cs typeface="Corbel"/>
              </a:rPr>
              <a:t> </a:t>
            </a:r>
            <a:r>
              <a:rPr sz="1900" dirty="0">
                <a:latin typeface="Corbel"/>
                <a:cs typeface="Corbel"/>
              </a:rPr>
              <a:t>hand</a:t>
            </a:r>
            <a:r>
              <a:rPr sz="1900" spc="-55" dirty="0">
                <a:latin typeface="Corbel"/>
                <a:cs typeface="Corbel"/>
              </a:rPr>
              <a:t> </a:t>
            </a:r>
            <a:r>
              <a:rPr sz="1900" spc="-25" dirty="0">
                <a:latin typeface="Corbel"/>
                <a:cs typeface="Corbel"/>
              </a:rPr>
              <a:t>the </a:t>
            </a:r>
            <a:r>
              <a:rPr sz="1900" dirty="0">
                <a:latin typeface="Corbel"/>
                <a:cs typeface="Corbel"/>
              </a:rPr>
              <a:t>applicant</a:t>
            </a:r>
            <a:r>
              <a:rPr sz="1900" spc="-65" dirty="0">
                <a:latin typeface="Corbel"/>
                <a:cs typeface="Corbel"/>
              </a:rPr>
              <a:t> </a:t>
            </a:r>
            <a:r>
              <a:rPr sz="1900" dirty="0">
                <a:latin typeface="Corbel"/>
                <a:cs typeface="Corbel"/>
              </a:rPr>
              <a:t>a</a:t>
            </a:r>
            <a:r>
              <a:rPr sz="1900" spc="-40" dirty="0">
                <a:latin typeface="Corbel"/>
                <a:cs typeface="Corbel"/>
              </a:rPr>
              <a:t> </a:t>
            </a:r>
            <a:r>
              <a:rPr sz="1900" spc="-10" dirty="0">
                <a:latin typeface="Corbel"/>
                <a:cs typeface="Corbel"/>
              </a:rPr>
              <a:t>receipt.</a:t>
            </a:r>
            <a:r>
              <a:rPr sz="1900" spc="-125" dirty="0">
                <a:latin typeface="Corbel"/>
                <a:cs typeface="Corbel"/>
              </a:rPr>
              <a:t> </a:t>
            </a:r>
            <a:r>
              <a:rPr sz="1900" dirty="0">
                <a:latin typeface="Corbel"/>
                <a:cs typeface="Corbel"/>
              </a:rPr>
              <a:t>This</a:t>
            </a:r>
            <a:r>
              <a:rPr sz="1900" spc="-50" dirty="0">
                <a:latin typeface="Corbel"/>
                <a:cs typeface="Corbel"/>
              </a:rPr>
              <a:t> </a:t>
            </a:r>
            <a:r>
              <a:rPr sz="1900" dirty="0">
                <a:latin typeface="Corbel"/>
                <a:cs typeface="Corbel"/>
              </a:rPr>
              <a:t>receipt</a:t>
            </a:r>
            <a:r>
              <a:rPr sz="1900" spc="-20" dirty="0">
                <a:latin typeface="Corbel"/>
                <a:cs typeface="Corbel"/>
              </a:rPr>
              <a:t> </a:t>
            </a:r>
            <a:r>
              <a:rPr sz="1900" dirty="0">
                <a:latin typeface="Corbel"/>
                <a:cs typeface="Corbel"/>
              </a:rPr>
              <a:t>must</a:t>
            </a:r>
            <a:r>
              <a:rPr sz="1900" spc="-40" dirty="0">
                <a:latin typeface="Corbel"/>
                <a:cs typeface="Corbel"/>
              </a:rPr>
              <a:t> </a:t>
            </a:r>
            <a:r>
              <a:rPr sz="1900" dirty="0">
                <a:latin typeface="Corbel"/>
                <a:cs typeface="Corbel"/>
              </a:rPr>
              <a:t>be</a:t>
            </a:r>
            <a:r>
              <a:rPr sz="1900" spc="-40" dirty="0">
                <a:latin typeface="Corbel"/>
                <a:cs typeface="Corbel"/>
              </a:rPr>
              <a:t> </a:t>
            </a:r>
            <a:r>
              <a:rPr sz="1900" dirty="0">
                <a:latin typeface="Corbel"/>
                <a:cs typeface="Corbel"/>
              </a:rPr>
              <a:t>given</a:t>
            </a:r>
            <a:r>
              <a:rPr sz="1900" spc="-35" dirty="0">
                <a:latin typeface="Corbel"/>
                <a:cs typeface="Corbel"/>
              </a:rPr>
              <a:t> </a:t>
            </a:r>
            <a:r>
              <a:rPr sz="1900" dirty="0">
                <a:latin typeface="Corbel"/>
                <a:cs typeface="Corbel"/>
              </a:rPr>
              <a:t>to</a:t>
            </a:r>
            <a:r>
              <a:rPr sz="1900" spc="-45" dirty="0">
                <a:latin typeface="Corbel"/>
                <a:cs typeface="Corbel"/>
              </a:rPr>
              <a:t> </a:t>
            </a:r>
            <a:r>
              <a:rPr sz="1900" spc="-25" dirty="0">
                <a:latin typeface="Corbel"/>
                <a:cs typeface="Corbel"/>
              </a:rPr>
              <a:t>the </a:t>
            </a:r>
            <a:r>
              <a:rPr sz="1900" dirty="0">
                <a:latin typeface="Corbel"/>
                <a:cs typeface="Corbel"/>
              </a:rPr>
              <a:t>adult</a:t>
            </a:r>
            <a:r>
              <a:rPr sz="1900" spc="-30" dirty="0">
                <a:latin typeface="Corbel"/>
                <a:cs typeface="Corbel"/>
              </a:rPr>
              <a:t> </a:t>
            </a:r>
            <a:r>
              <a:rPr sz="1900" dirty="0">
                <a:latin typeface="Corbel"/>
                <a:cs typeface="Corbel"/>
              </a:rPr>
              <a:t>or</a:t>
            </a:r>
            <a:r>
              <a:rPr sz="1900" spc="-35" dirty="0">
                <a:latin typeface="Corbel"/>
                <a:cs typeface="Corbel"/>
              </a:rPr>
              <a:t> </a:t>
            </a:r>
            <a:r>
              <a:rPr sz="1900" spc="-10" dirty="0">
                <a:latin typeface="Corbel"/>
                <a:cs typeface="Corbel"/>
              </a:rPr>
              <a:t>childcare</a:t>
            </a:r>
            <a:r>
              <a:rPr sz="1900" spc="-20" dirty="0">
                <a:latin typeface="Corbel"/>
                <a:cs typeface="Corbel"/>
              </a:rPr>
              <a:t> </a:t>
            </a:r>
            <a:r>
              <a:rPr sz="1900" dirty="0">
                <a:latin typeface="Corbel"/>
                <a:cs typeface="Corbel"/>
              </a:rPr>
              <a:t>agency</a:t>
            </a:r>
            <a:r>
              <a:rPr sz="1900" spc="-15" dirty="0">
                <a:latin typeface="Corbel"/>
                <a:cs typeface="Corbel"/>
              </a:rPr>
              <a:t> </a:t>
            </a:r>
            <a:r>
              <a:rPr sz="1900" dirty="0">
                <a:latin typeface="Corbel"/>
                <a:cs typeface="Corbel"/>
              </a:rPr>
              <a:t>for</a:t>
            </a:r>
            <a:r>
              <a:rPr sz="1900" spc="-25" dirty="0">
                <a:latin typeface="Corbel"/>
                <a:cs typeface="Corbel"/>
              </a:rPr>
              <a:t> </a:t>
            </a:r>
            <a:r>
              <a:rPr sz="1900" dirty="0">
                <a:latin typeface="Corbel"/>
                <a:cs typeface="Corbel"/>
              </a:rPr>
              <a:t>proof</a:t>
            </a:r>
            <a:r>
              <a:rPr sz="1900" spc="-20" dirty="0">
                <a:latin typeface="Corbel"/>
                <a:cs typeface="Corbel"/>
              </a:rPr>
              <a:t> </a:t>
            </a:r>
            <a:r>
              <a:rPr sz="1900" dirty="0">
                <a:latin typeface="Corbel"/>
                <a:cs typeface="Corbel"/>
              </a:rPr>
              <a:t>of</a:t>
            </a:r>
            <a:r>
              <a:rPr sz="1900" spc="-45" dirty="0">
                <a:latin typeface="Corbel"/>
                <a:cs typeface="Corbel"/>
              </a:rPr>
              <a:t> </a:t>
            </a:r>
            <a:r>
              <a:rPr sz="1900" spc="-10" dirty="0">
                <a:latin typeface="Corbel"/>
                <a:cs typeface="Corbel"/>
              </a:rPr>
              <a:t>fingerprinting </a:t>
            </a:r>
            <a:r>
              <a:rPr sz="1900" spc="-25" dirty="0">
                <a:latin typeface="Corbel"/>
                <a:cs typeface="Corbel"/>
              </a:rPr>
              <a:t>and </a:t>
            </a:r>
            <a:r>
              <a:rPr sz="1900" dirty="0">
                <a:latin typeface="Corbel"/>
                <a:cs typeface="Corbel"/>
              </a:rPr>
              <a:t>kept</a:t>
            </a:r>
            <a:r>
              <a:rPr sz="1900" spc="-35" dirty="0">
                <a:latin typeface="Corbel"/>
                <a:cs typeface="Corbel"/>
              </a:rPr>
              <a:t> </a:t>
            </a:r>
            <a:r>
              <a:rPr sz="1900" dirty="0">
                <a:latin typeface="Corbel"/>
                <a:cs typeface="Corbel"/>
              </a:rPr>
              <a:t>in</a:t>
            </a:r>
            <a:r>
              <a:rPr sz="1900" spc="-55" dirty="0">
                <a:latin typeface="Corbel"/>
                <a:cs typeface="Corbel"/>
              </a:rPr>
              <a:t> </a:t>
            </a:r>
            <a:r>
              <a:rPr sz="1900" dirty="0">
                <a:latin typeface="Corbel"/>
                <a:cs typeface="Corbel"/>
              </a:rPr>
              <a:t>the</a:t>
            </a:r>
            <a:r>
              <a:rPr sz="1900" spc="-35" dirty="0">
                <a:latin typeface="Corbel"/>
                <a:cs typeface="Corbel"/>
              </a:rPr>
              <a:t> </a:t>
            </a:r>
            <a:r>
              <a:rPr sz="1900" spc="-10" dirty="0">
                <a:latin typeface="Corbel"/>
                <a:cs typeface="Corbel"/>
              </a:rPr>
              <a:t>applicant’s</a:t>
            </a:r>
            <a:r>
              <a:rPr sz="1900" spc="-40" dirty="0">
                <a:latin typeface="Corbel"/>
                <a:cs typeface="Corbel"/>
              </a:rPr>
              <a:t> </a:t>
            </a:r>
            <a:r>
              <a:rPr sz="1900" spc="-10" dirty="0">
                <a:latin typeface="Corbel"/>
                <a:cs typeface="Corbel"/>
              </a:rPr>
              <a:t>file.</a:t>
            </a:r>
            <a:endParaRPr sz="1900">
              <a:latin typeface="Corbel"/>
              <a:cs typeface="Corbel"/>
            </a:endParaRPr>
          </a:p>
        </p:txBody>
      </p:sp>
      <p:grpSp>
        <p:nvGrpSpPr>
          <p:cNvPr id="4" name="object 4"/>
          <p:cNvGrpSpPr/>
          <p:nvPr/>
        </p:nvGrpSpPr>
        <p:grpSpPr>
          <a:xfrm>
            <a:off x="9305670" y="432816"/>
            <a:ext cx="2386965" cy="3263265"/>
            <a:chOff x="9305670" y="432816"/>
            <a:chExt cx="2386965" cy="3263265"/>
          </a:xfrm>
        </p:grpSpPr>
        <p:pic>
          <p:nvPicPr>
            <p:cNvPr id="5" name="object 5"/>
            <p:cNvPicPr/>
            <p:nvPr/>
          </p:nvPicPr>
          <p:blipFill>
            <a:blip r:embed="rId4" cstate="print"/>
            <a:stretch>
              <a:fillRect/>
            </a:stretch>
          </p:blipFill>
          <p:spPr>
            <a:xfrm>
              <a:off x="9342119" y="469392"/>
              <a:ext cx="2311907" cy="3188207"/>
            </a:xfrm>
            <a:prstGeom prst="rect">
              <a:avLst/>
            </a:prstGeom>
          </p:spPr>
        </p:pic>
        <p:pic>
          <p:nvPicPr>
            <p:cNvPr id="6" name="object 6"/>
            <p:cNvPicPr/>
            <p:nvPr/>
          </p:nvPicPr>
          <p:blipFill>
            <a:blip r:embed="rId5" cstate="print"/>
            <a:stretch>
              <a:fillRect/>
            </a:stretch>
          </p:blipFill>
          <p:spPr>
            <a:xfrm>
              <a:off x="9305670" y="432816"/>
              <a:ext cx="2386710" cy="3263138"/>
            </a:xfrm>
            <a:prstGeom prst="rect">
              <a:avLst/>
            </a:prstGeom>
          </p:spPr>
        </p:pic>
      </p:grpSp>
      <p:grpSp>
        <p:nvGrpSpPr>
          <p:cNvPr id="7" name="object 7"/>
          <p:cNvGrpSpPr/>
          <p:nvPr/>
        </p:nvGrpSpPr>
        <p:grpSpPr>
          <a:xfrm>
            <a:off x="8670035" y="3892296"/>
            <a:ext cx="3266440" cy="2533650"/>
            <a:chOff x="8670035" y="3892296"/>
            <a:chExt cx="3266440" cy="2533650"/>
          </a:xfrm>
        </p:grpSpPr>
        <p:pic>
          <p:nvPicPr>
            <p:cNvPr id="8" name="object 8"/>
            <p:cNvPicPr/>
            <p:nvPr/>
          </p:nvPicPr>
          <p:blipFill>
            <a:blip r:embed="rId6" cstate="print"/>
            <a:stretch>
              <a:fillRect/>
            </a:stretch>
          </p:blipFill>
          <p:spPr>
            <a:xfrm>
              <a:off x="8706611" y="3928872"/>
              <a:ext cx="3191255" cy="2458212"/>
            </a:xfrm>
            <a:prstGeom prst="rect">
              <a:avLst/>
            </a:prstGeom>
          </p:spPr>
        </p:pic>
        <p:pic>
          <p:nvPicPr>
            <p:cNvPr id="9" name="object 9"/>
            <p:cNvPicPr/>
            <p:nvPr/>
          </p:nvPicPr>
          <p:blipFill>
            <a:blip r:embed="rId7" cstate="print"/>
            <a:stretch>
              <a:fillRect/>
            </a:stretch>
          </p:blipFill>
          <p:spPr>
            <a:xfrm>
              <a:off x="8670035" y="3892296"/>
              <a:ext cx="3266313" cy="2533256"/>
            </a:xfrm>
            <a:prstGeom prst="rect">
              <a:avLst/>
            </a:prstGeom>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418668" rIns="0" bIns="0" rtlCol="0">
            <a:spAutoFit/>
          </a:bodyPr>
          <a:lstStyle/>
          <a:p>
            <a:pPr marL="774065">
              <a:lnSpc>
                <a:spcPct val="100000"/>
              </a:lnSpc>
              <a:spcBef>
                <a:spcPts val="95"/>
              </a:spcBef>
            </a:pPr>
            <a:r>
              <a:rPr dirty="0"/>
              <a:t>Out</a:t>
            </a:r>
            <a:r>
              <a:rPr spc="-90" dirty="0"/>
              <a:t> </a:t>
            </a:r>
            <a:r>
              <a:rPr dirty="0"/>
              <a:t>of</a:t>
            </a:r>
            <a:r>
              <a:rPr spc="-150" dirty="0"/>
              <a:t> </a:t>
            </a:r>
            <a:r>
              <a:rPr dirty="0"/>
              <a:t>State</a:t>
            </a:r>
            <a:r>
              <a:rPr spc="-60" dirty="0"/>
              <a:t> </a:t>
            </a:r>
            <a:r>
              <a:rPr spc="-30" dirty="0"/>
              <a:t>Background</a:t>
            </a:r>
            <a:r>
              <a:rPr spc="-170" dirty="0"/>
              <a:t> </a:t>
            </a:r>
            <a:r>
              <a:rPr dirty="0"/>
              <a:t>Check</a:t>
            </a:r>
            <a:r>
              <a:rPr spc="-60" dirty="0"/>
              <a:t> </a:t>
            </a:r>
            <a:r>
              <a:rPr spc="-10" dirty="0"/>
              <a:t>Process</a:t>
            </a:r>
          </a:p>
        </p:txBody>
      </p:sp>
      <p:sp>
        <p:nvSpPr>
          <p:cNvPr id="3" name="object 3"/>
          <p:cNvSpPr txBox="1"/>
          <p:nvPr/>
        </p:nvSpPr>
        <p:spPr>
          <a:xfrm>
            <a:off x="1563116" y="2578354"/>
            <a:ext cx="9839325" cy="2937510"/>
          </a:xfrm>
          <a:prstGeom prst="rect">
            <a:avLst/>
          </a:prstGeom>
        </p:spPr>
        <p:txBody>
          <a:bodyPr vert="horz" wrap="square" lIns="0" tIns="13335" rIns="0" bIns="0" rtlCol="0">
            <a:spAutoFit/>
          </a:bodyPr>
          <a:lstStyle/>
          <a:p>
            <a:pPr marL="299085" indent="-287020">
              <a:lnSpc>
                <a:spcPts val="2280"/>
              </a:lnSpc>
              <a:spcBef>
                <a:spcPts val="105"/>
              </a:spcBef>
              <a:buClr>
                <a:srgbClr val="1286C3"/>
              </a:buClr>
              <a:buSzPct val="145000"/>
              <a:buFont typeface="Arial"/>
              <a:buChar char="•"/>
              <a:tabLst>
                <a:tab pos="299085" algn="l"/>
                <a:tab pos="299720" algn="l"/>
              </a:tabLst>
            </a:pPr>
            <a:r>
              <a:rPr sz="2000" dirty="0">
                <a:latin typeface="Corbel"/>
                <a:cs typeface="Corbel"/>
              </a:rPr>
              <a:t>Out</a:t>
            </a:r>
            <a:r>
              <a:rPr sz="2000" spc="-30" dirty="0">
                <a:latin typeface="Corbel"/>
                <a:cs typeface="Corbel"/>
              </a:rPr>
              <a:t> </a:t>
            </a:r>
            <a:r>
              <a:rPr sz="2000" dirty="0">
                <a:latin typeface="Corbel"/>
                <a:cs typeface="Corbel"/>
              </a:rPr>
              <a:t>of</a:t>
            </a:r>
            <a:r>
              <a:rPr sz="2000" spc="-65" dirty="0">
                <a:latin typeface="Corbel"/>
                <a:cs typeface="Corbel"/>
              </a:rPr>
              <a:t> </a:t>
            </a:r>
            <a:r>
              <a:rPr sz="2000" dirty="0">
                <a:latin typeface="Corbel"/>
                <a:cs typeface="Corbel"/>
              </a:rPr>
              <a:t>State</a:t>
            </a:r>
            <a:r>
              <a:rPr sz="2000" spc="-15" dirty="0">
                <a:latin typeface="Corbel"/>
                <a:cs typeface="Corbel"/>
              </a:rPr>
              <a:t> </a:t>
            </a:r>
            <a:r>
              <a:rPr sz="2000" dirty="0">
                <a:latin typeface="Corbel"/>
                <a:cs typeface="Corbel"/>
              </a:rPr>
              <a:t>background</a:t>
            </a:r>
            <a:r>
              <a:rPr sz="2000" spc="-25" dirty="0">
                <a:latin typeface="Corbel"/>
                <a:cs typeface="Corbel"/>
              </a:rPr>
              <a:t> </a:t>
            </a:r>
            <a:r>
              <a:rPr sz="2000" dirty="0">
                <a:latin typeface="Corbel"/>
                <a:cs typeface="Corbel"/>
              </a:rPr>
              <a:t>checks</a:t>
            </a:r>
            <a:r>
              <a:rPr sz="2000" spc="-15" dirty="0">
                <a:latin typeface="Corbel"/>
                <a:cs typeface="Corbel"/>
              </a:rPr>
              <a:t> </a:t>
            </a:r>
            <a:r>
              <a:rPr sz="2000" dirty="0">
                <a:latin typeface="Corbel"/>
                <a:cs typeface="Corbel"/>
              </a:rPr>
              <a:t>are</a:t>
            </a:r>
            <a:r>
              <a:rPr sz="2000" spc="-25" dirty="0">
                <a:latin typeface="Corbel"/>
                <a:cs typeface="Corbel"/>
              </a:rPr>
              <a:t> </a:t>
            </a:r>
            <a:r>
              <a:rPr sz="2000" dirty="0">
                <a:latin typeface="Corbel"/>
                <a:cs typeface="Corbel"/>
              </a:rPr>
              <a:t>required</a:t>
            </a:r>
            <a:r>
              <a:rPr sz="2000" spc="5" dirty="0">
                <a:latin typeface="Corbel"/>
                <a:cs typeface="Corbel"/>
              </a:rPr>
              <a:t> </a:t>
            </a:r>
            <a:r>
              <a:rPr sz="2000" dirty="0">
                <a:latin typeface="Corbel"/>
                <a:cs typeface="Corbel"/>
              </a:rPr>
              <a:t>if</a:t>
            </a:r>
            <a:r>
              <a:rPr sz="2000" spc="-15" dirty="0">
                <a:latin typeface="Corbel"/>
                <a:cs typeface="Corbel"/>
              </a:rPr>
              <a:t> </a:t>
            </a:r>
            <a:r>
              <a:rPr sz="2000" dirty="0">
                <a:latin typeface="Corbel"/>
                <a:cs typeface="Corbel"/>
              </a:rPr>
              <a:t>the</a:t>
            </a:r>
            <a:r>
              <a:rPr sz="2000" spc="-20" dirty="0">
                <a:latin typeface="Corbel"/>
                <a:cs typeface="Corbel"/>
              </a:rPr>
              <a:t> </a:t>
            </a:r>
            <a:r>
              <a:rPr sz="2000" dirty="0">
                <a:latin typeface="Corbel"/>
                <a:cs typeface="Corbel"/>
              </a:rPr>
              <a:t>applicant</a:t>
            </a:r>
            <a:r>
              <a:rPr sz="2000" spc="-60" dirty="0">
                <a:latin typeface="Corbel"/>
                <a:cs typeface="Corbel"/>
              </a:rPr>
              <a:t> </a:t>
            </a:r>
            <a:r>
              <a:rPr sz="2000" dirty="0">
                <a:latin typeface="Corbel"/>
                <a:cs typeface="Corbel"/>
              </a:rPr>
              <a:t>has</a:t>
            </a:r>
            <a:r>
              <a:rPr sz="2000" spc="5" dirty="0">
                <a:latin typeface="Corbel"/>
                <a:cs typeface="Corbel"/>
              </a:rPr>
              <a:t> </a:t>
            </a:r>
            <a:r>
              <a:rPr sz="2000" b="1" spc="-10" dirty="0">
                <a:latin typeface="Corbel"/>
                <a:cs typeface="Corbel"/>
              </a:rPr>
              <a:t>lived/worked/attended</a:t>
            </a:r>
            <a:endParaRPr sz="2000">
              <a:latin typeface="Corbel"/>
              <a:cs typeface="Corbel"/>
            </a:endParaRPr>
          </a:p>
          <a:p>
            <a:pPr marL="299085">
              <a:lnSpc>
                <a:spcPts val="2280"/>
              </a:lnSpc>
            </a:pPr>
            <a:r>
              <a:rPr sz="2000" b="1" dirty="0">
                <a:latin typeface="Corbel"/>
                <a:cs typeface="Corbel"/>
              </a:rPr>
              <a:t>school</a:t>
            </a:r>
            <a:r>
              <a:rPr sz="2000" b="1" spc="-20" dirty="0">
                <a:latin typeface="Corbel"/>
                <a:cs typeface="Corbel"/>
              </a:rPr>
              <a:t> </a:t>
            </a:r>
            <a:r>
              <a:rPr sz="2000" b="1" dirty="0">
                <a:latin typeface="Corbel"/>
                <a:cs typeface="Corbel"/>
              </a:rPr>
              <a:t>outside</a:t>
            </a:r>
            <a:r>
              <a:rPr sz="2000" b="1" spc="-20" dirty="0">
                <a:latin typeface="Corbel"/>
                <a:cs typeface="Corbel"/>
              </a:rPr>
              <a:t> </a:t>
            </a:r>
            <a:r>
              <a:rPr sz="2000" b="1" spc="-10" dirty="0">
                <a:latin typeface="Corbel"/>
                <a:cs typeface="Corbel"/>
              </a:rPr>
              <a:t>of</a:t>
            </a:r>
            <a:r>
              <a:rPr sz="2000" b="1" spc="-125" dirty="0">
                <a:latin typeface="Corbel"/>
                <a:cs typeface="Corbel"/>
              </a:rPr>
              <a:t> </a:t>
            </a:r>
            <a:r>
              <a:rPr sz="2000" b="1" spc="-10" dirty="0">
                <a:latin typeface="Corbel"/>
                <a:cs typeface="Corbel"/>
              </a:rPr>
              <a:t>Tennessee</a:t>
            </a:r>
            <a:r>
              <a:rPr sz="2000" b="1" spc="-55" dirty="0">
                <a:latin typeface="Corbel"/>
                <a:cs typeface="Corbel"/>
              </a:rPr>
              <a:t> </a:t>
            </a:r>
            <a:r>
              <a:rPr sz="2000" b="1" dirty="0">
                <a:latin typeface="Corbel"/>
                <a:cs typeface="Corbel"/>
              </a:rPr>
              <a:t>within the</a:t>
            </a:r>
            <a:r>
              <a:rPr sz="2000" b="1" spc="-5" dirty="0">
                <a:latin typeface="Corbel"/>
                <a:cs typeface="Corbel"/>
              </a:rPr>
              <a:t> </a:t>
            </a:r>
            <a:r>
              <a:rPr sz="2000" b="1" dirty="0">
                <a:latin typeface="Corbel"/>
                <a:cs typeface="Corbel"/>
              </a:rPr>
              <a:t>last</a:t>
            </a:r>
            <a:r>
              <a:rPr sz="2000" b="1" spc="-25" dirty="0">
                <a:latin typeface="Corbel"/>
                <a:cs typeface="Corbel"/>
              </a:rPr>
              <a:t> </a:t>
            </a:r>
            <a:r>
              <a:rPr sz="2000" b="1" dirty="0">
                <a:latin typeface="Corbel"/>
                <a:cs typeface="Corbel"/>
              </a:rPr>
              <a:t>5</a:t>
            </a:r>
            <a:r>
              <a:rPr sz="2000" b="1" spc="-35" dirty="0">
                <a:latin typeface="Corbel"/>
                <a:cs typeface="Corbel"/>
              </a:rPr>
              <a:t> </a:t>
            </a:r>
            <a:r>
              <a:rPr sz="2000" b="1" dirty="0">
                <a:latin typeface="Corbel"/>
                <a:cs typeface="Corbel"/>
              </a:rPr>
              <a:t>years</a:t>
            </a:r>
            <a:r>
              <a:rPr sz="2000" b="1" spc="-30" dirty="0">
                <a:latin typeface="Corbel"/>
                <a:cs typeface="Corbel"/>
              </a:rPr>
              <a:t> </a:t>
            </a:r>
            <a:r>
              <a:rPr sz="2000" b="1" dirty="0">
                <a:latin typeface="Corbel"/>
                <a:cs typeface="Corbel"/>
              </a:rPr>
              <a:t>of</a:t>
            </a:r>
            <a:r>
              <a:rPr sz="2000" b="1" spc="-10" dirty="0">
                <a:latin typeface="Corbel"/>
                <a:cs typeface="Corbel"/>
              </a:rPr>
              <a:t> </a:t>
            </a:r>
            <a:r>
              <a:rPr sz="2000" b="1" dirty="0">
                <a:latin typeface="Corbel"/>
                <a:cs typeface="Corbel"/>
              </a:rPr>
              <a:t>the</a:t>
            </a:r>
            <a:r>
              <a:rPr sz="2000" b="1" spc="5" dirty="0">
                <a:latin typeface="Corbel"/>
                <a:cs typeface="Corbel"/>
              </a:rPr>
              <a:t> </a:t>
            </a:r>
            <a:r>
              <a:rPr sz="2000" b="1" dirty="0">
                <a:latin typeface="Corbel"/>
                <a:cs typeface="Corbel"/>
              </a:rPr>
              <a:t>current</a:t>
            </a:r>
            <a:r>
              <a:rPr sz="2000" b="1" spc="-15" dirty="0">
                <a:latin typeface="Corbel"/>
                <a:cs typeface="Corbel"/>
              </a:rPr>
              <a:t> </a:t>
            </a:r>
            <a:r>
              <a:rPr sz="2000" b="1" dirty="0">
                <a:latin typeface="Corbel"/>
                <a:cs typeface="Corbel"/>
              </a:rPr>
              <a:t>fingerprint</a:t>
            </a:r>
            <a:r>
              <a:rPr sz="2000" b="1" spc="-30" dirty="0">
                <a:latin typeface="Corbel"/>
                <a:cs typeface="Corbel"/>
              </a:rPr>
              <a:t> </a:t>
            </a:r>
            <a:r>
              <a:rPr sz="2000" b="1" spc="-10" dirty="0">
                <a:latin typeface="Corbel"/>
                <a:cs typeface="Corbel"/>
              </a:rPr>
              <a:t>date.</a:t>
            </a:r>
            <a:endParaRPr sz="2000">
              <a:latin typeface="Corbel"/>
              <a:cs typeface="Corbel"/>
            </a:endParaRPr>
          </a:p>
          <a:p>
            <a:pPr marL="299085" indent="-287020">
              <a:lnSpc>
                <a:spcPct val="100000"/>
              </a:lnSpc>
              <a:spcBef>
                <a:spcPts val="840"/>
              </a:spcBef>
              <a:buClr>
                <a:srgbClr val="1286C3"/>
              </a:buClr>
              <a:buSzPct val="145000"/>
              <a:buFont typeface="Arial"/>
              <a:buChar char="•"/>
              <a:tabLst>
                <a:tab pos="299085" algn="l"/>
                <a:tab pos="299720" algn="l"/>
              </a:tabLst>
            </a:pPr>
            <a:r>
              <a:rPr sz="2000" dirty="0">
                <a:latin typeface="Corbel"/>
                <a:cs typeface="Corbel"/>
              </a:rPr>
              <a:t>The</a:t>
            </a:r>
            <a:r>
              <a:rPr sz="2000" spc="-15" dirty="0">
                <a:latin typeface="Corbel"/>
                <a:cs typeface="Corbel"/>
              </a:rPr>
              <a:t> </a:t>
            </a:r>
            <a:r>
              <a:rPr sz="2000" dirty="0">
                <a:latin typeface="Corbel"/>
                <a:cs typeface="Corbel"/>
              </a:rPr>
              <a:t>applicant</a:t>
            </a:r>
            <a:r>
              <a:rPr sz="2000" spc="-40" dirty="0">
                <a:latin typeface="Corbel"/>
                <a:cs typeface="Corbel"/>
              </a:rPr>
              <a:t> </a:t>
            </a:r>
            <a:r>
              <a:rPr sz="2000" dirty="0">
                <a:latin typeface="Corbel"/>
                <a:cs typeface="Corbel"/>
              </a:rPr>
              <a:t>must</a:t>
            </a:r>
            <a:r>
              <a:rPr sz="2000" spc="-5" dirty="0">
                <a:latin typeface="Corbel"/>
                <a:cs typeface="Corbel"/>
              </a:rPr>
              <a:t> </a:t>
            </a:r>
            <a:r>
              <a:rPr sz="2000" dirty="0">
                <a:latin typeface="Corbel"/>
                <a:cs typeface="Corbel"/>
              </a:rPr>
              <a:t>complete</a:t>
            </a:r>
            <a:r>
              <a:rPr sz="2000" spc="-15" dirty="0">
                <a:latin typeface="Corbel"/>
                <a:cs typeface="Corbel"/>
              </a:rPr>
              <a:t> </a:t>
            </a:r>
            <a:r>
              <a:rPr sz="2000" dirty="0">
                <a:latin typeface="Corbel"/>
                <a:cs typeface="Corbel"/>
              </a:rPr>
              <a:t>the</a:t>
            </a:r>
            <a:r>
              <a:rPr sz="2000" spc="-5" dirty="0">
                <a:latin typeface="Corbel"/>
                <a:cs typeface="Corbel"/>
              </a:rPr>
              <a:t> </a:t>
            </a:r>
            <a:r>
              <a:rPr sz="2000" dirty="0">
                <a:latin typeface="Corbel"/>
                <a:cs typeface="Corbel"/>
              </a:rPr>
              <a:t>out-</a:t>
            </a:r>
            <a:r>
              <a:rPr sz="2000" spc="-10" dirty="0">
                <a:latin typeface="Corbel"/>
                <a:cs typeface="Corbel"/>
              </a:rPr>
              <a:t>of-</a:t>
            </a:r>
            <a:r>
              <a:rPr sz="2000" dirty="0">
                <a:latin typeface="Corbel"/>
                <a:cs typeface="Corbel"/>
              </a:rPr>
              <a:t>state</a:t>
            </a:r>
            <a:r>
              <a:rPr sz="2000" spc="-30" dirty="0">
                <a:latin typeface="Corbel"/>
                <a:cs typeface="Corbel"/>
              </a:rPr>
              <a:t> </a:t>
            </a:r>
            <a:r>
              <a:rPr sz="2000" dirty="0">
                <a:latin typeface="Corbel"/>
                <a:cs typeface="Corbel"/>
              </a:rPr>
              <a:t>forms</a:t>
            </a:r>
            <a:r>
              <a:rPr sz="2000" spc="-10" dirty="0">
                <a:latin typeface="Corbel"/>
                <a:cs typeface="Corbel"/>
              </a:rPr>
              <a:t> </a:t>
            </a:r>
            <a:r>
              <a:rPr sz="2000" dirty="0">
                <a:latin typeface="Corbel"/>
                <a:cs typeface="Corbel"/>
              </a:rPr>
              <a:t>that</a:t>
            </a:r>
            <a:r>
              <a:rPr sz="2000" spc="-10" dirty="0">
                <a:latin typeface="Corbel"/>
                <a:cs typeface="Corbel"/>
              </a:rPr>
              <a:t> </a:t>
            </a:r>
            <a:r>
              <a:rPr sz="2000" dirty="0">
                <a:latin typeface="Corbel"/>
                <a:cs typeface="Corbel"/>
              </a:rPr>
              <a:t>are</a:t>
            </a:r>
            <a:r>
              <a:rPr sz="2000" spc="-20" dirty="0">
                <a:latin typeface="Corbel"/>
                <a:cs typeface="Corbel"/>
              </a:rPr>
              <a:t> </a:t>
            </a:r>
            <a:r>
              <a:rPr sz="2000" dirty="0">
                <a:latin typeface="Corbel"/>
                <a:cs typeface="Corbel"/>
              </a:rPr>
              <a:t>applicable</a:t>
            </a:r>
            <a:r>
              <a:rPr sz="2000" spc="-50" dirty="0">
                <a:latin typeface="Corbel"/>
                <a:cs typeface="Corbel"/>
              </a:rPr>
              <a:t> </a:t>
            </a:r>
            <a:r>
              <a:rPr sz="2000" dirty="0">
                <a:latin typeface="Corbel"/>
                <a:cs typeface="Corbel"/>
              </a:rPr>
              <a:t>to</a:t>
            </a:r>
            <a:r>
              <a:rPr sz="2000" spc="-10" dirty="0">
                <a:latin typeface="Corbel"/>
                <a:cs typeface="Corbel"/>
              </a:rPr>
              <a:t> them.</a:t>
            </a:r>
            <a:endParaRPr sz="2000">
              <a:latin typeface="Corbel"/>
              <a:cs typeface="Corbel"/>
            </a:endParaRPr>
          </a:p>
          <a:p>
            <a:pPr marL="1213485" marR="291465" lvl="1" indent="-287020">
              <a:lnSpc>
                <a:spcPct val="90000"/>
              </a:lnSpc>
              <a:spcBef>
                <a:spcPts val="1080"/>
              </a:spcBef>
              <a:buClr>
                <a:srgbClr val="1286C3"/>
              </a:buClr>
              <a:buSzPct val="145000"/>
              <a:buFont typeface="Arial"/>
              <a:buChar char="•"/>
              <a:tabLst>
                <a:tab pos="1213485" algn="l"/>
                <a:tab pos="1214120" algn="l"/>
              </a:tabLst>
            </a:pPr>
            <a:r>
              <a:rPr sz="2000" dirty="0">
                <a:latin typeface="Corbel"/>
                <a:cs typeface="Corbel"/>
                <a:hlinkClick r:id="rId2"/>
              </a:rPr>
              <a:t>Go</a:t>
            </a:r>
            <a:r>
              <a:rPr sz="2000" spc="160" dirty="0">
                <a:latin typeface="Corbel"/>
                <a:cs typeface="Corbel"/>
                <a:hlinkClick r:id="rId2"/>
              </a:rPr>
              <a:t> </a:t>
            </a:r>
            <a:r>
              <a:rPr sz="2000" dirty="0">
                <a:latin typeface="Corbel"/>
                <a:cs typeface="Corbel"/>
                <a:hlinkClick r:id="rId2"/>
              </a:rPr>
              <a:t>to</a:t>
            </a:r>
            <a:r>
              <a:rPr sz="2000" spc="200" dirty="0">
                <a:latin typeface="Corbel"/>
                <a:cs typeface="Corbel"/>
                <a:hlinkClick r:id="rId2"/>
              </a:rPr>
              <a:t> </a:t>
            </a:r>
            <a:r>
              <a:rPr sz="2000" u="sng" spc="-10" dirty="0">
                <a:solidFill>
                  <a:srgbClr val="2F85EC"/>
                </a:solidFill>
                <a:uFill>
                  <a:solidFill>
                    <a:srgbClr val="2F85EC"/>
                  </a:solidFill>
                </a:uFill>
                <a:latin typeface="Corbel"/>
                <a:cs typeface="Corbel"/>
                <a:hlinkClick r:id="rId2"/>
              </a:rPr>
              <a:t>https://www.tn.gov/content/tn/humanservices/for-families/child-care-</a:t>
            </a:r>
            <a:r>
              <a:rPr sz="2000" spc="-10" dirty="0">
                <a:solidFill>
                  <a:srgbClr val="2F85EC"/>
                </a:solidFill>
                <a:latin typeface="Corbel"/>
                <a:cs typeface="Corbel"/>
                <a:hlinkClick r:id="rId2"/>
              </a:rPr>
              <a:t> </a:t>
            </a:r>
            <a:r>
              <a:rPr sz="2000" u="sng" spc="-10" dirty="0">
                <a:solidFill>
                  <a:srgbClr val="2F85EC"/>
                </a:solidFill>
                <a:uFill>
                  <a:solidFill>
                    <a:srgbClr val="2F85EC"/>
                  </a:solidFill>
                </a:uFill>
                <a:latin typeface="Corbel"/>
                <a:cs typeface="Corbel"/>
                <a:hlinkClick r:id="rId2"/>
              </a:rPr>
              <a:t>services/background-checks-</a:t>
            </a:r>
            <a:r>
              <a:rPr sz="2000" u="sng" dirty="0">
                <a:solidFill>
                  <a:srgbClr val="2F85EC"/>
                </a:solidFill>
                <a:uFill>
                  <a:solidFill>
                    <a:srgbClr val="2F85EC"/>
                  </a:solidFill>
                </a:uFill>
                <a:latin typeface="Corbel"/>
                <a:cs typeface="Corbel"/>
                <a:hlinkClick r:id="rId2"/>
              </a:rPr>
              <a:t>for-</a:t>
            </a:r>
            <a:r>
              <a:rPr sz="2000" u="sng" spc="-10" dirty="0">
                <a:solidFill>
                  <a:srgbClr val="2F85EC"/>
                </a:solidFill>
                <a:uFill>
                  <a:solidFill>
                    <a:srgbClr val="2F85EC"/>
                  </a:solidFill>
                </a:uFill>
                <a:latin typeface="Corbel"/>
                <a:cs typeface="Corbel"/>
                <a:hlinkClick r:id="rId2"/>
              </a:rPr>
              <a:t>child-care-employees/child-care-out-of-state-</a:t>
            </a:r>
            <a:r>
              <a:rPr sz="2000" spc="-10" dirty="0">
                <a:solidFill>
                  <a:srgbClr val="2F85EC"/>
                </a:solidFill>
                <a:latin typeface="Corbel"/>
                <a:cs typeface="Corbel"/>
                <a:hlinkClick r:id="rId2"/>
              </a:rPr>
              <a:t> </a:t>
            </a:r>
            <a:r>
              <a:rPr sz="2000" u="sng" dirty="0">
                <a:solidFill>
                  <a:srgbClr val="2F85EC"/>
                </a:solidFill>
                <a:uFill>
                  <a:solidFill>
                    <a:srgbClr val="2F85EC"/>
                  </a:solidFill>
                </a:uFill>
                <a:latin typeface="Corbel"/>
                <a:cs typeface="Corbel"/>
                <a:hlinkClick r:id="rId2"/>
              </a:rPr>
              <a:t>registry-</a:t>
            </a:r>
            <a:r>
              <a:rPr sz="2000" u="sng" spc="-10" dirty="0">
                <a:solidFill>
                  <a:srgbClr val="2F85EC"/>
                </a:solidFill>
                <a:uFill>
                  <a:solidFill>
                    <a:srgbClr val="2F85EC"/>
                  </a:solidFill>
                </a:uFill>
                <a:latin typeface="Corbel"/>
                <a:cs typeface="Corbel"/>
                <a:hlinkClick r:id="rId2"/>
              </a:rPr>
              <a:t>check0/out-of-state-</a:t>
            </a:r>
            <a:r>
              <a:rPr sz="2000" u="sng" dirty="0">
                <a:solidFill>
                  <a:srgbClr val="2F85EC"/>
                </a:solidFill>
                <a:uFill>
                  <a:solidFill>
                    <a:srgbClr val="2F85EC"/>
                  </a:solidFill>
                </a:uFill>
                <a:latin typeface="Corbel"/>
                <a:cs typeface="Corbel"/>
                <a:hlinkClick r:id="rId2"/>
              </a:rPr>
              <a:t>registry-</a:t>
            </a:r>
            <a:r>
              <a:rPr sz="2000" u="sng" spc="-10" dirty="0">
                <a:solidFill>
                  <a:srgbClr val="2F85EC"/>
                </a:solidFill>
                <a:uFill>
                  <a:solidFill>
                    <a:srgbClr val="2F85EC"/>
                  </a:solidFill>
                </a:uFill>
                <a:latin typeface="Corbel"/>
                <a:cs typeface="Corbel"/>
                <a:hlinkClick r:id="rId2"/>
              </a:rPr>
              <a:t>check--if-you-work-for-a-child-care-in-</a:t>
            </a:r>
            <a:r>
              <a:rPr sz="2000" u="sng" spc="-25" dirty="0">
                <a:solidFill>
                  <a:srgbClr val="2F85EC"/>
                </a:solidFill>
                <a:uFill>
                  <a:solidFill>
                    <a:srgbClr val="2F85EC"/>
                  </a:solidFill>
                </a:uFill>
                <a:latin typeface="Corbel"/>
                <a:cs typeface="Corbel"/>
                <a:hlinkClick r:id="rId2"/>
              </a:rPr>
              <a:t>tn-</a:t>
            </a:r>
            <a:endParaRPr sz="2000">
              <a:latin typeface="Corbel"/>
              <a:cs typeface="Corbel"/>
            </a:endParaRPr>
          </a:p>
          <a:p>
            <a:pPr marL="1213485">
              <a:lnSpc>
                <a:spcPts val="2160"/>
              </a:lnSpc>
            </a:pPr>
            <a:r>
              <a:rPr sz="2000" u="sng" dirty="0">
                <a:solidFill>
                  <a:srgbClr val="2F85EC"/>
                </a:solidFill>
                <a:uFill>
                  <a:solidFill>
                    <a:srgbClr val="2F85EC"/>
                  </a:solidFill>
                </a:uFill>
                <a:latin typeface="Corbel"/>
                <a:cs typeface="Corbel"/>
                <a:hlinkClick r:id="rId2"/>
              </a:rPr>
              <a:t>.html</a:t>
            </a:r>
            <a:r>
              <a:rPr sz="2000" spc="-20" dirty="0">
                <a:solidFill>
                  <a:srgbClr val="2F85EC"/>
                </a:solidFill>
                <a:latin typeface="Corbel"/>
                <a:cs typeface="Corbel"/>
                <a:hlinkClick r:id="rId2"/>
              </a:rPr>
              <a:t> </a:t>
            </a:r>
            <a:r>
              <a:rPr sz="2000" dirty="0">
                <a:latin typeface="Corbel"/>
                <a:cs typeface="Corbel"/>
                <a:hlinkClick r:id="rId2"/>
              </a:rPr>
              <a:t>to</a:t>
            </a:r>
            <a:r>
              <a:rPr sz="2000" spc="-20" dirty="0">
                <a:latin typeface="Corbel"/>
                <a:cs typeface="Corbel"/>
                <a:hlinkClick r:id="rId2"/>
              </a:rPr>
              <a:t> </a:t>
            </a:r>
            <a:r>
              <a:rPr sz="2000" dirty="0">
                <a:latin typeface="Corbel"/>
                <a:cs typeface="Corbel"/>
                <a:hlinkClick r:id="rId2"/>
              </a:rPr>
              <a:t>find</a:t>
            </a:r>
            <a:r>
              <a:rPr sz="2000" spc="-20" dirty="0">
                <a:latin typeface="Corbel"/>
                <a:cs typeface="Corbel"/>
                <a:hlinkClick r:id="rId2"/>
              </a:rPr>
              <a:t> </a:t>
            </a:r>
            <a:r>
              <a:rPr sz="2000" dirty="0">
                <a:latin typeface="Corbel"/>
                <a:cs typeface="Corbel"/>
                <a:hlinkClick r:id="rId2"/>
              </a:rPr>
              <a:t>the</a:t>
            </a:r>
            <a:r>
              <a:rPr sz="2000" spc="-20" dirty="0">
                <a:latin typeface="Corbel"/>
                <a:cs typeface="Corbel"/>
                <a:hlinkClick r:id="rId2"/>
              </a:rPr>
              <a:t> </a:t>
            </a:r>
            <a:r>
              <a:rPr sz="2000" dirty="0">
                <a:latin typeface="Corbel"/>
                <a:cs typeface="Corbel"/>
                <a:hlinkClick r:id="rId2"/>
              </a:rPr>
              <a:t>correct</a:t>
            </a:r>
            <a:r>
              <a:rPr sz="2000" spc="-10" dirty="0">
                <a:latin typeface="Corbel"/>
                <a:cs typeface="Corbel"/>
                <a:hlinkClick r:id="rId2"/>
              </a:rPr>
              <a:t> form(s).</a:t>
            </a:r>
            <a:endParaRPr sz="2000">
              <a:latin typeface="Corbel"/>
              <a:cs typeface="Corbel"/>
            </a:endParaRPr>
          </a:p>
          <a:p>
            <a:pPr marL="1213485" marR="5080" lvl="1" indent="-287020">
              <a:lnSpc>
                <a:spcPts val="2160"/>
              </a:lnSpc>
              <a:spcBef>
                <a:spcPts val="1115"/>
              </a:spcBef>
              <a:buClr>
                <a:srgbClr val="1286C3"/>
              </a:buClr>
              <a:buSzPct val="145000"/>
              <a:buFont typeface="Arial"/>
              <a:buChar char="•"/>
              <a:tabLst>
                <a:tab pos="1213485" algn="l"/>
                <a:tab pos="1214120" algn="l"/>
              </a:tabLst>
            </a:pPr>
            <a:r>
              <a:rPr sz="2000" dirty="0">
                <a:latin typeface="Corbel"/>
                <a:cs typeface="Corbel"/>
              </a:rPr>
              <a:t>The</a:t>
            </a:r>
            <a:r>
              <a:rPr sz="2000" spc="-25" dirty="0">
                <a:latin typeface="Corbel"/>
                <a:cs typeface="Corbel"/>
              </a:rPr>
              <a:t> </a:t>
            </a:r>
            <a:r>
              <a:rPr sz="2000" dirty="0">
                <a:latin typeface="Corbel"/>
                <a:cs typeface="Corbel"/>
              </a:rPr>
              <a:t>applicant</a:t>
            </a:r>
            <a:r>
              <a:rPr sz="2000" spc="-40" dirty="0">
                <a:latin typeface="Corbel"/>
                <a:cs typeface="Corbel"/>
              </a:rPr>
              <a:t> </a:t>
            </a:r>
            <a:r>
              <a:rPr sz="2000" dirty="0">
                <a:latin typeface="Corbel"/>
                <a:cs typeface="Corbel"/>
              </a:rPr>
              <a:t>will</a:t>
            </a:r>
            <a:r>
              <a:rPr sz="2000" spc="-40" dirty="0">
                <a:latin typeface="Corbel"/>
                <a:cs typeface="Corbel"/>
              </a:rPr>
              <a:t> </a:t>
            </a:r>
            <a:r>
              <a:rPr sz="2000" dirty="0">
                <a:latin typeface="Corbel"/>
                <a:cs typeface="Corbel"/>
              </a:rPr>
              <a:t>need</a:t>
            </a:r>
            <a:r>
              <a:rPr sz="2000" spc="-15" dirty="0">
                <a:latin typeface="Corbel"/>
                <a:cs typeface="Corbel"/>
              </a:rPr>
              <a:t> </a:t>
            </a:r>
            <a:r>
              <a:rPr sz="2000" dirty="0">
                <a:latin typeface="Corbel"/>
                <a:cs typeface="Corbel"/>
              </a:rPr>
              <a:t>to</a:t>
            </a:r>
            <a:r>
              <a:rPr sz="2000" spc="-5" dirty="0">
                <a:latin typeface="Corbel"/>
                <a:cs typeface="Corbel"/>
              </a:rPr>
              <a:t> </a:t>
            </a:r>
            <a:r>
              <a:rPr sz="2000" dirty="0">
                <a:latin typeface="Corbel"/>
                <a:cs typeface="Corbel"/>
              </a:rPr>
              <a:t>follow</a:t>
            </a:r>
            <a:r>
              <a:rPr sz="2000" spc="-35" dirty="0">
                <a:latin typeface="Corbel"/>
                <a:cs typeface="Corbel"/>
              </a:rPr>
              <a:t> </a:t>
            </a:r>
            <a:r>
              <a:rPr sz="2000" dirty="0">
                <a:latin typeface="Corbel"/>
                <a:cs typeface="Corbel"/>
              </a:rPr>
              <a:t>the</a:t>
            </a:r>
            <a:r>
              <a:rPr sz="2000" spc="-5" dirty="0">
                <a:latin typeface="Corbel"/>
                <a:cs typeface="Corbel"/>
              </a:rPr>
              <a:t> </a:t>
            </a:r>
            <a:r>
              <a:rPr sz="2000" dirty="0">
                <a:latin typeface="Corbel"/>
                <a:cs typeface="Corbel"/>
              </a:rPr>
              <a:t>specific</a:t>
            </a:r>
            <a:r>
              <a:rPr sz="2000" spc="-25" dirty="0">
                <a:latin typeface="Corbel"/>
                <a:cs typeface="Corbel"/>
              </a:rPr>
              <a:t> </a:t>
            </a:r>
            <a:r>
              <a:rPr sz="2000" dirty="0">
                <a:latin typeface="Corbel"/>
                <a:cs typeface="Corbel"/>
              </a:rPr>
              <a:t>instructions</a:t>
            </a:r>
            <a:r>
              <a:rPr sz="2000" spc="-30" dirty="0">
                <a:latin typeface="Corbel"/>
                <a:cs typeface="Corbel"/>
              </a:rPr>
              <a:t> </a:t>
            </a:r>
            <a:r>
              <a:rPr sz="2000" dirty="0">
                <a:latin typeface="Corbel"/>
                <a:cs typeface="Corbel"/>
              </a:rPr>
              <a:t>listed</a:t>
            </a:r>
            <a:r>
              <a:rPr sz="2000" spc="-15" dirty="0">
                <a:latin typeface="Corbel"/>
                <a:cs typeface="Corbel"/>
              </a:rPr>
              <a:t> </a:t>
            </a:r>
            <a:r>
              <a:rPr sz="2000" dirty="0">
                <a:latin typeface="Corbel"/>
                <a:cs typeface="Corbel"/>
              </a:rPr>
              <a:t>on</a:t>
            </a:r>
            <a:r>
              <a:rPr sz="2000" spc="-30" dirty="0">
                <a:latin typeface="Corbel"/>
                <a:cs typeface="Corbel"/>
              </a:rPr>
              <a:t> </a:t>
            </a:r>
            <a:r>
              <a:rPr sz="2000" dirty="0">
                <a:latin typeface="Corbel"/>
                <a:cs typeface="Corbel"/>
              </a:rPr>
              <a:t>the</a:t>
            </a:r>
            <a:r>
              <a:rPr sz="2000" spc="-5" dirty="0">
                <a:latin typeface="Corbel"/>
                <a:cs typeface="Corbel"/>
              </a:rPr>
              <a:t> </a:t>
            </a:r>
            <a:r>
              <a:rPr sz="2000" dirty="0">
                <a:latin typeface="Corbel"/>
                <a:cs typeface="Corbel"/>
              </a:rPr>
              <a:t>check</a:t>
            </a:r>
            <a:r>
              <a:rPr sz="2000" spc="-20" dirty="0">
                <a:latin typeface="Corbel"/>
                <a:cs typeface="Corbel"/>
              </a:rPr>
              <a:t> </a:t>
            </a:r>
            <a:r>
              <a:rPr sz="2000" dirty="0">
                <a:latin typeface="Corbel"/>
                <a:cs typeface="Corbel"/>
              </a:rPr>
              <a:t>list</a:t>
            </a:r>
            <a:r>
              <a:rPr sz="2000" spc="-25" dirty="0">
                <a:latin typeface="Corbel"/>
                <a:cs typeface="Corbel"/>
              </a:rPr>
              <a:t> for </a:t>
            </a:r>
            <a:r>
              <a:rPr sz="2000" dirty="0">
                <a:latin typeface="Corbel"/>
                <a:cs typeface="Corbel"/>
              </a:rPr>
              <a:t>each</a:t>
            </a:r>
            <a:r>
              <a:rPr sz="2000" spc="-25" dirty="0">
                <a:latin typeface="Corbel"/>
                <a:cs typeface="Corbel"/>
              </a:rPr>
              <a:t> </a:t>
            </a:r>
            <a:r>
              <a:rPr sz="2000" dirty="0">
                <a:latin typeface="Corbel"/>
                <a:cs typeface="Corbel"/>
              </a:rPr>
              <a:t>state</a:t>
            </a:r>
            <a:r>
              <a:rPr sz="2000" spc="-5" dirty="0">
                <a:latin typeface="Corbel"/>
                <a:cs typeface="Corbel"/>
              </a:rPr>
              <a:t> </a:t>
            </a:r>
            <a:r>
              <a:rPr sz="2000" dirty="0">
                <a:latin typeface="Corbel"/>
                <a:cs typeface="Corbel"/>
              </a:rPr>
              <a:t>form</a:t>
            </a:r>
            <a:r>
              <a:rPr sz="2000" spc="-15" dirty="0">
                <a:latin typeface="Corbel"/>
                <a:cs typeface="Corbel"/>
              </a:rPr>
              <a:t> </a:t>
            </a:r>
            <a:r>
              <a:rPr sz="2000" dirty="0">
                <a:latin typeface="Corbel"/>
                <a:cs typeface="Corbel"/>
              </a:rPr>
              <a:t>they</a:t>
            </a:r>
            <a:r>
              <a:rPr sz="2000" spc="-10" dirty="0">
                <a:latin typeface="Corbel"/>
                <a:cs typeface="Corbel"/>
              </a:rPr>
              <a:t> </a:t>
            </a:r>
            <a:r>
              <a:rPr sz="2000" dirty="0">
                <a:latin typeface="Corbel"/>
                <a:cs typeface="Corbel"/>
              </a:rPr>
              <a:t>are</a:t>
            </a:r>
            <a:r>
              <a:rPr sz="2000" spc="-5" dirty="0">
                <a:latin typeface="Corbel"/>
                <a:cs typeface="Corbel"/>
              </a:rPr>
              <a:t> </a:t>
            </a:r>
            <a:r>
              <a:rPr sz="2000" spc="-10" dirty="0">
                <a:latin typeface="Corbel"/>
                <a:cs typeface="Corbel"/>
              </a:rPr>
              <a:t>completing.</a:t>
            </a:r>
            <a:endParaRPr sz="2000">
              <a:latin typeface="Corbel"/>
              <a:cs typeface="Corbe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484376" y="2007107"/>
            <a:ext cx="10142220" cy="4745733"/>
          </a:xfrm>
          <a:prstGeom prst="rect">
            <a:avLst/>
          </a:prstGeom>
        </p:spPr>
      </p:pic>
      <p:sp>
        <p:nvSpPr>
          <p:cNvPr id="3" name="object 3"/>
          <p:cNvSpPr txBox="1">
            <a:spLocks noGrp="1"/>
          </p:cNvSpPr>
          <p:nvPr>
            <p:ph type="title"/>
          </p:nvPr>
        </p:nvSpPr>
        <p:spPr>
          <a:xfrm>
            <a:off x="3978402" y="305180"/>
            <a:ext cx="5027930" cy="635000"/>
          </a:xfrm>
          <a:prstGeom prst="rect">
            <a:avLst/>
          </a:prstGeom>
        </p:spPr>
        <p:txBody>
          <a:bodyPr vert="horz" wrap="square" lIns="0" tIns="12065" rIns="0" bIns="0" rtlCol="0">
            <a:spAutoFit/>
          </a:bodyPr>
          <a:lstStyle/>
          <a:p>
            <a:pPr marL="12700">
              <a:lnSpc>
                <a:spcPct val="100000"/>
              </a:lnSpc>
              <a:spcBef>
                <a:spcPts val="95"/>
              </a:spcBef>
            </a:pPr>
            <a:r>
              <a:rPr dirty="0"/>
              <a:t>Steps</a:t>
            </a:r>
            <a:r>
              <a:rPr spc="-100" dirty="0"/>
              <a:t> </a:t>
            </a:r>
            <a:r>
              <a:rPr dirty="0"/>
              <a:t>to</a:t>
            </a:r>
            <a:r>
              <a:rPr spc="-100" dirty="0"/>
              <a:t> </a:t>
            </a:r>
            <a:r>
              <a:rPr spc="-10" dirty="0"/>
              <a:t>Retrieve</a:t>
            </a:r>
            <a:r>
              <a:rPr spc="-120" dirty="0"/>
              <a:t> </a:t>
            </a:r>
            <a:r>
              <a:rPr spc="-10" dirty="0"/>
              <a:t>Forms</a:t>
            </a:r>
          </a:p>
        </p:txBody>
      </p:sp>
      <p:sp>
        <p:nvSpPr>
          <p:cNvPr id="4" name="object 4"/>
          <p:cNvSpPr txBox="1"/>
          <p:nvPr/>
        </p:nvSpPr>
        <p:spPr>
          <a:xfrm>
            <a:off x="1716404" y="926668"/>
            <a:ext cx="9961245" cy="955040"/>
          </a:xfrm>
          <a:prstGeom prst="rect">
            <a:avLst/>
          </a:prstGeom>
        </p:spPr>
        <p:txBody>
          <a:bodyPr vert="horz" wrap="square" lIns="0" tIns="12700" rIns="0" bIns="0" rtlCol="0">
            <a:spAutoFit/>
          </a:bodyPr>
          <a:lstStyle/>
          <a:p>
            <a:pPr marR="401955" algn="ctr">
              <a:lnSpc>
                <a:spcPct val="100000"/>
              </a:lnSpc>
              <a:spcBef>
                <a:spcPts val="100"/>
              </a:spcBef>
            </a:pPr>
            <a:r>
              <a:rPr sz="2400" dirty="0">
                <a:latin typeface="Corbel"/>
                <a:cs typeface="Corbel"/>
              </a:rPr>
              <a:t>*Click</a:t>
            </a:r>
            <a:r>
              <a:rPr sz="2400" spc="-30" dirty="0">
                <a:latin typeface="Corbel"/>
                <a:cs typeface="Corbel"/>
              </a:rPr>
              <a:t> </a:t>
            </a:r>
            <a:r>
              <a:rPr sz="2400" dirty="0">
                <a:latin typeface="Corbel"/>
                <a:cs typeface="Corbel"/>
              </a:rPr>
              <a:t>the</a:t>
            </a:r>
            <a:r>
              <a:rPr sz="2400" spc="-15" dirty="0">
                <a:latin typeface="Corbel"/>
                <a:cs typeface="Corbel"/>
              </a:rPr>
              <a:t> </a:t>
            </a:r>
            <a:r>
              <a:rPr sz="2400" dirty="0">
                <a:latin typeface="Corbel"/>
                <a:cs typeface="Corbel"/>
              </a:rPr>
              <a:t>link</a:t>
            </a:r>
            <a:r>
              <a:rPr sz="2400" spc="-15" dirty="0">
                <a:latin typeface="Corbel"/>
                <a:cs typeface="Corbel"/>
              </a:rPr>
              <a:t> </a:t>
            </a:r>
            <a:r>
              <a:rPr sz="2400" dirty="0">
                <a:latin typeface="Corbel"/>
                <a:cs typeface="Corbel"/>
              </a:rPr>
              <a:t>below</a:t>
            </a:r>
            <a:r>
              <a:rPr sz="2400" spc="-25" dirty="0">
                <a:latin typeface="Corbel"/>
                <a:cs typeface="Corbel"/>
              </a:rPr>
              <a:t> </a:t>
            </a:r>
            <a:r>
              <a:rPr sz="2400" dirty="0">
                <a:latin typeface="Corbel"/>
                <a:cs typeface="Corbel"/>
              </a:rPr>
              <a:t>to</a:t>
            </a:r>
            <a:r>
              <a:rPr sz="2400" spc="-25" dirty="0">
                <a:latin typeface="Corbel"/>
                <a:cs typeface="Corbel"/>
              </a:rPr>
              <a:t> </a:t>
            </a:r>
            <a:r>
              <a:rPr sz="2400" dirty="0">
                <a:latin typeface="Corbel"/>
                <a:cs typeface="Corbel"/>
              </a:rPr>
              <a:t>access</a:t>
            </a:r>
            <a:r>
              <a:rPr sz="2400" spc="-30" dirty="0">
                <a:latin typeface="Corbel"/>
                <a:cs typeface="Corbel"/>
              </a:rPr>
              <a:t> </a:t>
            </a:r>
            <a:r>
              <a:rPr sz="2400" dirty="0">
                <a:latin typeface="Corbel"/>
                <a:cs typeface="Corbel"/>
              </a:rPr>
              <a:t>the</a:t>
            </a:r>
            <a:r>
              <a:rPr sz="2400" spc="-10" dirty="0">
                <a:latin typeface="Corbel"/>
                <a:cs typeface="Corbel"/>
              </a:rPr>
              <a:t> </a:t>
            </a:r>
            <a:r>
              <a:rPr sz="2400" dirty="0">
                <a:latin typeface="Corbel"/>
                <a:cs typeface="Corbel"/>
              </a:rPr>
              <a:t>state</a:t>
            </a:r>
            <a:r>
              <a:rPr sz="2400" spc="-5" dirty="0">
                <a:latin typeface="Corbel"/>
                <a:cs typeface="Corbel"/>
              </a:rPr>
              <a:t> </a:t>
            </a:r>
            <a:r>
              <a:rPr sz="2400" spc="-10" dirty="0">
                <a:latin typeface="Corbel"/>
                <a:cs typeface="Corbel"/>
              </a:rPr>
              <a:t>forms.</a:t>
            </a:r>
            <a:endParaRPr sz="2400">
              <a:latin typeface="Corbel"/>
              <a:cs typeface="Corbel"/>
            </a:endParaRPr>
          </a:p>
          <a:p>
            <a:pPr marL="12700" marR="5080">
              <a:lnSpc>
                <a:spcPct val="100000"/>
              </a:lnSpc>
              <a:spcBef>
                <a:spcPts val="1075"/>
              </a:spcBef>
            </a:pPr>
            <a:r>
              <a:rPr sz="1400" u="sng" spc="-10" dirty="0">
                <a:solidFill>
                  <a:srgbClr val="2F85EC"/>
                </a:solidFill>
                <a:uFill>
                  <a:solidFill>
                    <a:srgbClr val="2F85EC"/>
                  </a:solidFill>
                </a:uFill>
                <a:latin typeface="Corbel"/>
                <a:cs typeface="Corbel"/>
                <a:hlinkClick r:id="rId3"/>
              </a:rPr>
              <a:t>https://www.tn.gov/content/tn/humanservices/for-families/child-care-services/background-checks-for-child-care-employees/child-care-</a:t>
            </a:r>
            <a:r>
              <a:rPr sz="1400" spc="-10" dirty="0">
                <a:solidFill>
                  <a:srgbClr val="2F85EC"/>
                </a:solidFill>
                <a:latin typeface="Corbel"/>
                <a:cs typeface="Corbel"/>
                <a:hlinkClick r:id="rId3"/>
              </a:rPr>
              <a:t> </a:t>
            </a:r>
            <a:r>
              <a:rPr sz="1400" u="sng" dirty="0">
                <a:solidFill>
                  <a:srgbClr val="2F85EC"/>
                </a:solidFill>
                <a:uFill>
                  <a:solidFill>
                    <a:srgbClr val="2F85EC"/>
                  </a:solidFill>
                </a:uFill>
                <a:latin typeface="Corbel"/>
                <a:cs typeface="Corbel"/>
                <a:hlinkClick r:id="rId3"/>
              </a:rPr>
              <a:t>out-</a:t>
            </a:r>
            <a:r>
              <a:rPr sz="1400" u="sng" spc="-10" dirty="0">
                <a:solidFill>
                  <a:srgbClr val="2F85EC"/>
                </a:solidFill>
                <a:uFill>
                  <a:solidFill>
                    <a:srgbClr val="2F85EC"/>
                  </a:solidFill>
                </a:uFill>
                <a:latin typeface="Corbel"/>
                <a:cs typeface="Corbel"/>
                <a:hlinkClick r:id="rId3"/>
              </a:rPr>
              <a:t>of-state-registry-check0/out-of-state-registry-check-</a:t>
            </a:r>
            <a:r>
              <a:rPr sz="1400" u="sng" dirty="0">
                <a:solidFill>
                  <a:srgbClr val="2F85EC"/>
                </a:solidFill>
                <a:uFill>
                  <a:solidFill>
                    <a:srgbClr val="2F85EC"/>
                  </a:solidFill>
                </a:uFill>
                <a:latin typeface="Corbel"/>
                <a:cs typeface="Corbel"/>
                <a:hlinkClick r:id="rId3"/>
              </a:rPr>
              <a:t>-</a:t>
            </a:r>
            <a:r>
              <a:rPr sz="1400" u="sng" spc="-10" dirty="0">
                <a:solidFill>
                  <a:srgbClr val="2F85EC"/>
                </a:solidFill>
                <a:uFill>
                  <a:solidFill>
                    <a:srgbClr val="2F85EC"/>
                  </a:solidFill>
                </a:uFill>
                <a:latin typeface="Corbel"/>
                <a:cs typeface="Corbel"/>
                <a:hlinkClick r:id="rId3"/>
              </a:rPr>
              <a:t>if-you-work-for-a-child-care-in-</a:t>
            </a:r>
            <a:r>
              <a:rPr sz="1400" u="sng" dirty="0">
                <a:solidFill>
                  <a:srgbClr val="2F85EC"/>
                </a:solidFill>
                <a:uFill>
                  <a:solidFill>
                    <a:srgbClr val="2F85EC"/>
                  </a:solidFill>
                </a:uFill>
                <a:latin typeface="Corbel"/>
                <a:cs typeface="Corbel"/>
                <a:hlinkClick r:id="rId3"/>
              </a:rPr>
              <a:t>tn-</a:t>
            </a:r>
            <a:r>
              <a:rPr sz="1400" u="sng" spc="-10" dirty="0">
                <a:solidFill>
                  <a:srgbClr val="2F85EC"/>
                </a:solidFill>
                <a:uFill>
                  <a:solidFill>
                    <a:srgbClr val="2F85EC"/>
                  </a:solidFill>
                </a:uFill>
                <a:latin typeface="Corbel"/>
                <a:cs typeface="Corbel"/>
                <a:hlinkClick r:id="rId3"/>
              </a:rPr>
              <a:t>.html</a:t>
            </a:r>
            <a:endParaRPr sz="1400">
              <a:latin typeface="Corbel"/>
              <a:cs typeface="Corbe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00504" y="254253"/>
            <a:ext cx="9830435" cy="1397635"/>
          </a:xfrm>
          <a:prstGeom prst="rect">
            <a:avLst/>
          </a:prstGeom>
        </p:spPr>
        <p:txBody>
          <a:bodyPr vert="horz" wrap="square" lIns="0" tIns="12700" rIns="0" bIns="0" rtlCol="0">
            <a:spAutoFit/>
          </a:bodyPr>
          <a:lstStyle/>
          <a:p>
            <a:pPr marL="12065" marR="5080" indent="-1270" algn="ctr">
              <a:lnSpc>
                <a:spcPct val="100000"/>
              </a:lnSpc>
              <a:spcBef>
                <a:spcPts val="100"/>
              </a:spcBef>
            </a:pPr>
            <a:r>
              <a:rPr sz="3000" dirty="0"/>
              <a:t>Scroll</a:t>
            </a:r>
            <a:r>
              <a:rPr sz="3000" spc="-30" dirty="0"/>
              <a:t> </a:t>
            </a:r>
            <a:r>
              <a:rPr sz="3000" dirty="0"/>
              <a:t>all</a:t>
            </a:r>
            <a:r>
              <a:rPr sz="3000" spc="5" dirty="0"/>
              <a:t> </a:t>
            </a:r>
            <a:r>
              <a:rPr sz="3000" dirty="0"/>
              <a:t>the</a:t>
            </a:r>
            <a:r>
              <a:rPr sz="3000" spc="-15" dirty="0"/>
              <a:t> </a:t>
            </a:r>
            <a:r>
              <a:rPr sz="3000" dirty="0"/>
              <a:t>way</a:t>
            </a:r>
            <a:r>
              <a:rPr sz="3000" spc="-15" dirty="0"/>
              <a:t> </a:t>
            </a:r>
            <a:r>
              <a:rPr sz="3000" dirty="0"/>
              <a:t>down</a:t>
            </a:r>
            <a:r>
              <a:rPr sz="3000" spc="5" dirty="0"/>
              <a:t> </a:t>
            </a:r>
            <a:r>
              <a:rPr sz="3000" dirty="0"/>
              <a:t>and</a:t>
            </a:r>
            <a:r>
              <a:rPr sz="3000" spc="-10" dirty="0"/>
              <a:t> </a:t>
            </a:r>
            <a:r>
              <a:rPr sz="3000" dirty="0"/>
              <a:t>choose</a:t>
            </a:r>
            <a:r>
              <a:rPr sz="3000" spc="-15" dirty="0"/>
              <a:t> </a:t>
            </a:r>
            <a:r>
              <a:rPr sz="3000" dirty="0"/>
              <a:t>the</a:t>
            </a:r>
            <a:r>
              <a:rPr sz="3000" spc="-25" dirty="0"/>
              <a:t> </a:t>
            </a:r>
            <a:r>
              <a:rPr sz="3000" dirty="0"/>
              <a:t>corresponding</a:t>
            </a:r>
            <a:r>
              <a:rPr sz="3000" spc="-15" dirty="0"/>
              <a:t> </a:t>
            </a:r>
            <a:r>
              <a:rPr sz="3000" spc="-10" dirty="0"/>
              <a:t>letter </a:t>
            </a:r>
            <a:r>
              <a:rPr sz="3000" dirty="0"/>
              <a:t>tab</a:t>
            </a:r>
            <a:r>
              <a:rPr sz="3000" spc="-30" dirty="0"/>
              <a:t> </a:t>
            </a:r>
            <a:r>
              <a:rPr sz="3000" dirty="0"/>
              <a:t>for</a:t>
            </a:r>
            <a:r>
              <a:rPr sz="3000" spc="-15" dirty="0"/>
              <a:t> </a:t>
            </a:r>
            <a:r>
              <a:rPr sz="3000" dirty="0"/>
              <a:t>the</a:t>
            </a:r>
            <a:r>
              <a:rPr sz="3000" spc="-30" dirty="0"/>
              <a:t> </a:t>
            </a:r>
            <a:r>
              <a:rPr sz="3000" dirty="0"/>
              <a:t>state</a:t>
            </a:r>
            <a:r>
              <a:rPr sz="3000" spc="-30" dirty="0"/>
              <a:t> </a:t>
            </a:r>
            <a:r>
              <a:rPr sz="3000" dirty="0"/>
              <a:t>you</a:t>
            </a:r>
            <a:r>
              <a:rPr sz="3000" spc="-25" dirty="0"/>
              <a:t> </a:t>
            </a:r>
            <a:r>
              <a:rPr sz="3000" dirty="0"/>
              <a:t>are</a:t>
            </a:r>
            <a:r>
              <a:rPr sz="3000" spc="-15" dirty="0"/>
              <a:t> </a:t>
            </a:r>
            <a:r>
              <a:rPr sz="3000" dirty="0"/>
              <a:t>searching</a:t>
            </a:r>
            <a:r>
              <a:rPr sz="3000" spc="-15" dirty="0"/>
              <a:t> </a:t>
            </a:r>
            <a:r>
              <a:rPr sz="3000" spc="-40" dirty="0"/>
              <a:t>for.</a:t>
            </a:r>
            <a:r>
              <a:rPr sz="3000" spc="-220" dirty="0"/>
              <a:t> </a:t>
            </a:r>
            <a:r>
              <a:rPr sz="3000" dirty="0"/>
              <a:t>Then</a:t>
            </a:r>
            <a:r>
              <a:rPr sz="3000" spc="-15" dirty="0"/>
              <a:t> </a:t>
            </a:r>
            <a:r>
              <a:rPr sz="3000" dirty="0"/>
              <a:t>scroll</a:t>
            </a:r>
            <a:r>
              <a:rPr sz="3000" spc="-35" dirty="0"/>
              <a:t> </a:t>
            </a:r>
            <a:r>
              <a:rPr sz="3000" dirty="0"/>
              <a:t>down for</a:t>
            </a:r>
            <a:r>
              <a:rPr sz="3000" spc="-20" dirty="0"/>
              <a:t> </a:t>
            </a:r>
            <a:r>
              <a:rPr sz="3000" spc="-25" dirty="0"/>
              <a:t>the </a:t>
            </a:r>
            <a:r>
              <a:rPr sz="3000" dirty="0"/>
              <a:t>state</a:t>
            </a:r>
            <a:r>
              <a:rPr sz="3000" spc="-35" dirty="0"/>
              <a:t> </a:t>
            </a:r>
            <a:r>
              <a:rPr sz="3000" dirty="0"/>
              <a:t>and</a:t>
            </a:r>
            <a:r>
              <a:rPr sz="3000" spc="-10" dirty="0"/>
              <a:t> </a:t>
            </a:r>
            <a:r>
              <a:rPr sz="3000" dirty="0"/>
              <a:t>read</a:t>
            </a:r>
            <a:r>
              <a:rPr sz="3000" spc="-150" dirty="0"/>
              <a:t> </a:t>
            </a:r>
            <a:r>
              <a:rPr sz="3000" dirty="0"/>
              <a:t>ALL</a:t>
            </a:r>
            <a:r>
              <a:rPr sz="3000" spc="-20" dirty="0"/>
              <a:t> </a:t>
            </a:r>
            <a:r>
              <a:rPr sz="3000" dirty="0"/>
              <a:t>instruction.</a:t>
            </a:r>
            <a:r>
              <a:rPr sz="3000" spc="-25" dirty="0"/>
              <a:t> </a:t>
            </a:r>
            <a:r>
              <a:rPr sz="3000" dirty="0"/>
              <a:t>Repeat</a:t>
            </a:r>
            <a:r>
              <a:rPr sz="3000" spc="-40" dirty="0"/>
              <a:t> </a:t>
            </a:r>
            <a:r>
              <a:rPr sz="3000" dirty="0"/>
              <a:t>for</a:t>
            </a:r>
            <a:r>
              <a:rPr sz="3000" spc="-20" dirty="0"/>
              <a:t> </a:t>
            </a:r>
            <a:r>
              <a:rPr sz="3000" dirty="0"/>
              <a:t>each</a:t>
            </a:r>
            <a:r>
              <a:rPr sz="3000" spc="-15" dirty="0"/>
              <a:t> </a:t>
            </a:r>
            <a:r>
              <a:rPr sz="3000" spc="-10" dirty="0"/>
              <a:t>state.</a:t>
            </a:r>
            <a:endParaRPr sz="3000"/>
          </a:p>
        </p:txBody>
      </p:sp>
      <p:pic>
        <p:nvPicPr>
          <p:cNvPr id="3" name="object 3"/>
          <p:cNvPicPr/>
          <p:nvPr/>
        </p:nvPicPr>
        <p:blipFill>
          <a:blip r:embed="rId2" cstate="print"/>
          <a:stretch>
            <a:fillRect/>
          </a:stretch>
        </p:blipFill>
        <p:spPr>
          <a:xfrm>
            <a:off x="2065020" y="1900427"/>
            <a:ext cx="9157716" cy="481431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2019</Words>
  <Application>Microsoft Office PowerPoint</Application>
  <PresentationFormat>Widescreen</PresentationFormat>
  <Paragraphs>144</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Corbel</vt:lpstr>
      <vt:lpstr>Times New Roman</vt:lpstr>
      <vt:lpstr>Office Theme</vt:lpstr>
      <vt:lpstr>Fingerprint and Background Check Process</vt:lpstr>
      <vt:lpstr>Comprehensive Background Checks</vt:lpstr>
      <vt:lpstr>Who Needs a Background Check?</vt:lpstr>
      <vt:lpstr>Why Does the Law Require Background Checks?</vt:lpstr>
      <vt:lpstr>Fingerprinting Process</vt:lpstr>
      <vt:lpstr>Scheduling Fingerprint Appointment</vt:lpstr>
      <vt:lpstr>Out of State Background Check Process</vt:lpstr>
      <vt:lpstr>Steps to Retrieve Forms</vt:lpstr>
      <vt:lpstr>Scroll all the way down and choose the corresponding letter tab for the state you are searching for. Then scroll down for the state and read ALL instruction. Repeat for each state.</vt:lpstr>
      <vt:lpstr>State Instructions:</vt:lpstr>
      <vt:lpstr>Where Do I Send the Out-of-State Forms?</vt:lpstr>
      <vt:lpstr>When Should I send the Out-of-State Forms?</vt:lpstr>
      <vt:lpstr>What Happens After TN DHS Receives the Out- of-State Forms?</vt:lpstr>
      <vt:lpstr>Excludable Crimes</vt:lpstr>
      <vt:lpstr>Waivers</vt:lpstr>
      <vt:lpstr>Waivers (cont)</vt:lpstr>
      <vt:lpstr>Waiver (cont)</vt:lpstr>
      <vt:lpstr>Appeals</vt:lpstr>
      <vt:lpstr>Waiver vs Appeal *A waiver may be requested at any time, but an appeal can only be requested within</vt:lpstr>
      <vt:lpstr>Waiver vs Appeal (cont)</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Fingerprint and Background Check Process</dc:title>
  <dc:creator>Ashley Martin</dc:creator>
  <cp:lastModifiedBy>Basem Girgis</cp:lastModifiedBy>
  <cp:revision>1</cp:revision>
  <dcterms:created xsi:type="dcterms:W3CDTF">2022-08-31T16:35:05Z</dcterms:created>
  <dcterms:modified xsi:type="dcterms:W3CDTF">2022-08-31T16:35:49Z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2022-08-08T00:00:00Z</vt:filetime>
  </property>
  <property fmtid="{D5CDD505-2E9C-101B-9397-08002B2CF9AE}" pid="3" name="Creator">
    <vt:lpwstr>Microsoft® PowerPoint® for Microsoft 365</vt:lpwstr>
  </property>
  <property fmtid="{D5CDD505-2E9C-101B-9397-08002B2CF9AE}" pid="4" name="LastSaved">
    <vt:filetime>2022-08-31T00:00:00Z</vt:filetime>
  </property>
  <property fmtid="{D5CDD505-2E9C-101B-9397-08002B2CF9AE}" pid="5" name="Producer">
    <vt:lpwstr>Microsoft® PowerPoint® for Microsoft 365</vt:lpwstr>
  </property>
</Properties>
</file>