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67" r:id="rId3"/>
    <p:sldId id="270" r:id="rId4"/>
    <p:sldId id="284" r:id="rId5"/>
    <p:sldId id="271" r:id="rId6"/>
    <p:sldId id="272" r:id="rId7"/>
    <p:sldId id="273" r:id="rId8"/>
    <p:sldId id="274" r:id="rId9"/>
    <p:sldId id="279" r:id="rId10"/>
    <p:sldId id="276" r:id="rId11"/>
    <p:sldId id="285" r:id="rId12"/>
    <p:sldId id="280" r:id="rId13"/>
    <p:sldId id="282" r:id="rId14"/>
    <p:sldId id="281" r:id="rId15"/>
    <p:sldId id="283"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71" autoAdjust="0"/>
    <p:restoredTop sz="94622" autoAdjust="0"/>
  </p:normalViewPr>
  <p:slideViewPr>
    <p:cSldViewPr>
      <p:cViewPr varScale="1">
        <p:scale>
          <a:sx n="68" d="100"/>
          <a:sy n="68" d="100"/>
        </p:scale>
        <p:origin x="79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EC571-3D9A-4F6C-8432-7C1734F2129E}" type="datetimeFigureOut">
              <a:rPr lang="en-US" smtClean="0"/>
              <a:t>1/18/2024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6B1A9-DF5B-46EB-839D-CF04CEA43062}" type="slidenum">
              <a:rPr lang="en-US" smtClean="0"/>
              <a:t>‹#›</a:t>
            </a:fld>
            <a:endParaRPr lang="en-US" dirty="0"/>
          </a:p>
        </p:txBody>
      </p:sp>
    </p:spTree>
    <p:extLst>
      <p:ext uri="{BB962C8B-B14F-4D97-AF65-F5344CB8AC3E}">
        <p14:creationId xmlns:p14="http://schemas.microsoft.com/office/powerpoint/2010/main" val="166606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76B1A9-DF5B-46EB-839D-CF04CEA43062}" type="slidenum">
              <a:rPr lang="en-US" smtClean="0"/>
              <a:t>6</a:t>
            </a:fld>
            <a:endParaRPr lang="en-US" dirty="0"/>
          </a:p>
        </p:txBody>
      </p:sp>
    </p:spTree>
    <p:extLst>
      <p:ext uri="{BB962C8B-B14F-4D97-AF65-F5344CB8AC3E}">
        <p14:creationId xmlns:p14="http://schemas.microsoft.com/office/powerpoint/2010/main" val="40927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76B1A9-DF5B-46EB-839D-CF04CEA43062}" type="slidenum">
              <a:rPr lang="en-US" smtClean="0"/>
              <a:t>7</a:t>
            </a:fld>
            <a:endParaRPr lang="en-US" dirty="0"/>
          </a:p>
        </p:txBody>
      </p:sp>
    </p:spTree>
    <p:extLst>
      <p:ext uri="{BB962C8B-B14F-4D97-AF65-F5344CB8AC3E}">
        <p14:creationId xmlns:p14="http://schemas.microsoft.com/office/powerpoint/2010/main" val="208150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07.01.2023</a:t>
            </a:r>
          </a:p>
        </p:txBody>
      </p:sp>
      <p:sp>
        <p:nvSpPr>
          <p:cNvPr id="4" name="Slide Number Placeholder 3"/>
          <p:cNvSpPr>
            <a:spLocks noGrp="1"/>
          </p:cNvSpPr>
          <p:nvPr>
            <p:ph type="sldNum" sz="quarter" idx="5"/>
          </p:nvPr>
        </p:nvSpPr>
        <p:spPr/>
        <p:txBody>
          <a:bodyPr/>
          <a:lstStyle/>
          <a:p>
            <a:fld id="{7476B1A9-DF5B-46EB-839D-CF04CEA43062}" type="slidenum">
              <a:rPr lang="en-US" smtClean="0"/>
              <a:t>12</a:t>
            </a:fld>
            <a:endParaRPr lang="en-US" dirty="0"/>
          </a:p>
        </p:txBody>
      </p:sp>
    </p:spTree>
    <p:extLst>
      <p:ext uri="{BB962C8B-B14F-4D97-AF65-F5344CB8AC3E}">
        <p14:creationId xmlns:p14="http://schemas.microsoft.com/office/powerpoint/2010/main" val="94646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send a communication to all SLB Coordinators regarding their employees who joined successfully</a:t>
            </a:r>
          </a:p>
        </p:txBody>
      </p:sp>
      <p:sp>
        <p:nvSpPr>
          <p:cNvPr id="4" name="Slide Number Placeholder 3"/>
          <p:cNvSpPr>
            <a:spLocks noGrp="1"/>
          </p:cNvSpPr>
          <p:nvPr>
            <p:ph type="sldNum" sz="quarter" idx="5"/>
          </p:nvPr>
        </p:nvSpPr>
        <p:spPr/>
        <p:txBody>
          <a:bodyPr/>
          <a:lstStyle/>
          <a:p>
            <a:fld id="{7476B1A9-DF5B-46EB-839D-CF04CEA43062}" type="slidenum">
              <a:rPr lang="en-US" smtClean="0"/>
              <a:t>15</a:t>
            </a:fld>
            <a:endParaRPr lang="en-US" dirty="0"/>
          </a:p>
        </p:txBody>
      </p:sp>
    </p:spTree>
    <p:extLst>
      <p:ext uri="{BB962C8B-B14F-4D97-AF65-F5344CB8AC3E}">
        <p14:creationId xmlns:p14="http://schemas.microsoft.com/office/powerpoint/2010/main" val="4281817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133475"/>
            <a:ext cx="82296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 y="6152266"/>
            <a:ext cx="2194560" cy="731520"/>
          </a:xfrm>
          <a:prstGeom prst="rect">
            <a:avLst/>
          </a:prstGeom>
        </p:spPr>
      </p:pic>
    </p:spTree>
    <p:extLst>
      <p:ext uri="{BB962C8B-B14F-4D97-AF65-F5344CB8AC3E}">
        <p14:creationId xmlns:p14="http://schemas.microsoft.com/office/powerpoint/2010/main" val="115927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 y="6152266"/>
            <a:ext cx="219456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 y="6152266"/>
            <a:ext cx="219456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Baskerville Old Face" pitchFamily="18"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Baskerville Old Fac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546A688-457F-4695-8485-FF8E3476159C}"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B6585-0FF0-4154-B519-A3009F016D90}" type="slidenum">
              <a:rPr lang="en-US" smtClean="0"/>
              <a:t>‹#›</a:t>
            </a:fld>
            <a:endParaRPr lang="en-US" dirty="0"/>
          </a:p>
        </p:txBody>
      </p:sp>
      <p:pic>
        <p:nvPicPr>
          <p:cNvPr id="4098" name="Picture 2" descr="C:\Users\ai02026\AppData\Local\Microsoft\Windows\Temporary Internet Files\Content.Outlook\VC2HST59\DOHR Logo color correction 9-6-13 (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28800" y="152400"/>
            <a:ext cx="5184659" cy="136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6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304800"/>
            <a:ext cx="384048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 y="6152266"/>
            <a:ext cx="219456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 y="6152266"/>
            <a:ext cx="219456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 y="6152266"/>
            <a:ext cx="219456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 y="6152266"/>
            <a:ext cx="219456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 y="6152266"/>
            <a:ext cx="219456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 id="2147483681"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n.gov/hr/employees1/sick-leave-bank.html" TargetMode="External"/><Relationship Id="rId1" Type="http://schemas.openxmlformats.org/officeDocument/2006/relationships/slideLayout" Target="../slideLayouts/slideLayout6.xml"/><Relationship Id="rId4" Type="http://schemas.openxmlformats.org/officeDocument/2006/relationships/hyperlink" Target="http://www.pngall.com/thank-you-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tn.gov/hr/employees1/sick-leave-bank.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114800"/>
            <a:ext cx="8991600" cy="2133597"/>
          </a:xfrm>
        </p:spPr>
        <p:txBody>
          <a:bodyPr/>
          <a:lstStyle/>
          <a:p>
            <a:r>
              <a:rPr lang="en-US" dirty="0"/>
              <a:t>Sick Leave Bank </a:t>
            </a:r>
            <a:r>
              <a:rPr lang="en-US" b="1" dirty="0"/>
              <a:t>(SLB)</a:t>
            </a:r>
            <a:br>
              <a:rPr lang="en-US" b="1" dirty="0"/>
            </a:br>
            <a:r>
              <a:rPr lang="en-US" sz="3600" dirty="0"/>
              <a:t>Case Management System</a:t>
            </a:r>
            <a:br>
              <a:rPr lang="en-US" dirty="0"/>
            </a:br>
            <a:r>
              <a:rPr lang="en-US" sz="3600" dirty="0"/>
              <a:t>Employee Self Service for Coordinators</a:t>
            </a:r>
            <a:endParaRPr lang="en-US" sz="3600" b="1" dirty="0"/>
          </a:p>
        </p:txBody>
      </p:sp>
      <p:sp>
        <p:nvSpPr>
          <p:cNvPr id="3" name="Subtitle 2"/>
          <p:cNvSpPr>
            <a:spLocks noGrp="1"/>
          </p:cNvSpPr>
          <p:nvPr>
            <p:ph type="body" sz="quarter" idx="11"/>
          </p:nvPr>
        </p:nvSpPr>
        <p:spPr/>
        <p:txBody>
          <a:bodyPr>
            <a:normAutofit/>
          </a:bodyPr>
          <a:lstStyle/>
          <a:p>
            <a:r>
              <a:rPr lang="en-US" dirty="0">
                <a:solidFill>
                  <a:schemeClr val="tx1"/>
                </a:solidFill>
              </a:rPr>
              <a:t>Office of General Counsel |  Employee Sick Leave Bank</a:t>
            </a:r>
          </a:p>
        </p:txBody>
      </p:sp>
    </p:spTree>
    <p:extLst>
      <p:ext uri="{BB962C8B-B14F-4D97-AF65-F5344CB8AC3E}">
        <p14:creationId xmlns:p14="http://schemas.microsoft.com/office/powerpoint/2010/main" val="373250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A552-11D2-433B-84B0-DA252E3A3AC4}"/>
              </a:ext>
            </a:extLst>
          </p:cNvPr>
          <p:cNvSpPr>
            <a:spLocks noGrp="1"/>
          </p:cNvSpPr>
          <p:nvPr>
            <p:ph type="title"/>
          </p:nvPr>
        </p:nvSpPr>
        <p:spPr/>
        <p:txBody>
          <a:bodyPr/>
          <a:lstStyle/>
          <a:p>
            <a:r>
              <a:rPr lang="en-US" dirty="0"/>
              <a:t>Notification of the Withdrawal Request</a:t>
            </a:r>
          </a:p>
        </p:txBody>
      </p:sp>
      <p:sp>
        <p:nvSpPr>
          <p:cNvPr id="3" name="Content Placeholder 2">
            <a:extLst>
              <a:ext uri="{FF2B5EF4-FFF2-40B4-BE49-F238E27FC236}">
                <a16:creationId xmlns:a16="http://schemas.microsoft.com/office/drawing/2014/main" id="{51601E77-EB49-44A1-A29B-C571C3817D36}"/>
              </a:ext>
            </a:extLst>
          </p:cNvPr>
          <p:cNvSpPr>
            <a:spLocks noGrp="1"/>
          </p:cNvSpPr>
          <p:nvPr>
            <p:ph idx="1"/>
          </p:nvPr>
        </p:nvSpPr>
        <p:spPr/>
        <p:txBody>
          <a:bodyPr>
            <a:normAutofit/>
          </a:bodyPr>
          <a:lstStyle/>
          <a:p>
            <a:r>
              <a:rPr lang="en-US" sz="2000" dirty="0"/>
              <a:t>Once the Coordinator submits the Withdrawal Request form, the Edison System will notify the Sick Leave Bank office and send confirmation to the employee and coordinator that the request was submitted via email.  The SLB Staff will also notify the employee’s agency SLB Coordinator it was received and what additional information is needed if anything to finalize the application.</a:t>
            </a:r>
          </a:p>
          <a:p>
            <a:pPr marL="0" indent="0">
              <a:buNone/>
            </a:pPr>
            <a:endParaRPr lang="en-US" sz="2000" dirty="0"/>
          </a:p>
          <a:p>
            <a:r>
              <a:rPr lang="en-US" sz="2000" dirty="0"/>
              <a:t>Once the Sick Leave Bank office has received both the Withdrawal Request and Medical Certification form from the Medical Provider and any other pertinent documents, the SLB office will have </a:t>
            </a:r>
            <a:r>
              <a:rPr lang="en-US" sz="2000" b="1" u="sng" dirty="0"/>
              <a:t>up to </a:t>
            </a:r>
            <a:r>
              <a:rPr lang="en-US" sz="2000" dirty="0"/>
              <a:t>10 days to process and finalize the application for SLB grants and will email the determination to the employee’s email address they indicate on the request form.</a:t>
            </a:r>
          </a:p>
        </p:txBody>
      </p:sp>
    </p:spTree>
    <p:extLst>
      <p:ext uri="{BB962C8B-B14F-4D97-AF65-F5344CB8AC3E}">
        <p14:creationId xmlns:p14="http://schemas.microsoft.com/office/powerpoint/2010/main" val="320082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25B9-F80E-475C-AE75-F0782CA11D62}"/>
              </a:ext>
            </a:extLst>
          </p:cNvPr>
          <p:cNvSpPr>
            <a:spLocks noGrp="1"/>
          </p:cNvSpPr>
          <p:nvPr>
            <p:ph type="title"/>
          </p:nvPr>
        </p:nvSpPr>
        <p:spPr/>
        <p:txBody>
          <a:bodyPr/>
          <a:lstStyle/>
          <a:p>
            <a:r>
              <a:rPr lang="en-US" dirty="0"/>
              <a:t>State of TN Sick Leave Bank</a:t>
            </a:r>
          </a:p>
        </p:txBody>
      </p:sp>
      <p:sp>
        <p:nvSpPr>
          <p:cNvPr id="3" name="Content Placeholder 2">
            <a:extLst>
              <a:ext uri="{FF2B5EF4-FFF2-40B4-BE49-F238E27FC236}">
                <a16:creationId xmlns:a16="http://schemas.microsoft.com/office/drawing/2014/main" id="{26DA8F90-EF44-4989-AA84-514FB2AA13C0}"/>
              </a:ext>
            </a:extLst>
          </p:cNvPr>
          <p:cNvSpPr>
            <a:spLocks noGrp="1"/>
          </p:cNvSpPr>
          <p:nvPr>
            <p:ph idx="1"/>
          </p:nvPr>
        </p:nvSpPr>
        <p:spPr/>
        <p:txBody>
          <a:bodyPr>
            <a:normAutofit/>
          </a:bodyPr>
          <a:lstStyle/>
          <a:p>
            <a:pPr marL="0" indent="0" algn="ctr">
              <a:buNone/>
            </a:pPr>
            <a:endParaRPr lang="en-US" sz="8000" dirty="0">
              <a:solidFill>
                <a:srgbClr val="FF0000"/>
              </a:solidFill>
              <a:latin typeface="Source Sans Pro Black" panose="020B0604020202020204" pitchFamily="34" charset="0"/>
            </a:endParaRPr>
          </a:p>
          <a:p>
            <a:pPr marL="0" indent="0" algn="ctr">
              <a:buNone/>
            </a:pPr>
            <a:r>
              <a:rPr lang="en-US" sz="8000" dirty="0">
                <a:solidFill>
                  <a:srgbClr val="FF0000"/>
                </a:solidFill>
                <a:latin typeface="Source Sans Pro Black" panose="020B0604020202020204" pitchFamily="34" charset="0"/>
              </a:rPr>
              <a:t>Open Enrollment</a:t>
            </a:r>
          </a:p>
          <a:p>
            <a:pPr marL="0" indent="0" algn="ctr">
              <a:buNone/>
            </a:pPr>
            <a:r>
              <a:rPr lang="en-US" sz="6500" dirty="0">
                <a:solidFill>
                  <a:srgbClr val="FF0000"/>
                </a:solidFill>
                <a:latin typeface="Source Sans Pro Black" panose="020B0604020202020204" pitchFamily="34" charset="0"/>
              </a:rPr>
              <a:t>August 1</a:t>
            </a:r>
            <a:r>
              <a:rPr lang="en-US" sz="6500" baseline="30000" dirty="0">
                <a:solidFill>
                  <a:srgbClr val="FF0000"/>
                </a:solidFill>
                <a:latin typeface="Source Sans Pro Black" panose="020B0604020202020204" pitchFamily="34" charset="0"/>
              </a:rPr>
              <a:t>st</a:t>
            </a:r>
            <a:r>
              <a:rPr lang="en-US" sz="6500" dirty="0">
                <a:solidFill>
                  <a:srgbClr val="FF0000"/>
                </a:solidFill>
                <a:latin typeface="Source Sans Pro Black" panose="020B0604020202020204" pitchFamily="34" charset="0"/>
              </a:rPr>
              <a:t>-October 31</a:t>
            </a:r>
            <a:r>
              <a:rPr lang="en-US" sz="6500" baseline="30000" dirty="0">
                <a:solidFill>
                  <a:srgbClr val="FF0000"/>
                </a:solidFill>
                <a:latin typeface="Source Sans Pro Black" panose="020B0604020202020204" pitchFamily="34" charset="0"/>
              </a:rPr>
              <a:t>st</a:t>
            </a:r>
            <a:r>
              <a:rPr lang="en-US" sz="6500" dirty="0">
                <a:solidFill>
                  <a:srgbClr val="FF0000"/>
                </a:solidFill>
                <a:latin typeface="Source Sans Pro Black" panose="020B0604020202020204" pitchFamily="34" charset="0"/>
              </a:rPr>
              <a:t> </a:t>
            </a:r>
          </a:p>
        </p:txBody>
      </p:sp>
    </p:spTree>
    <p:extLst>
      <p:ext uri="{BB962C8B-B14F-4D97-AF65-F5344CB8AC3E}">
        <p14:creationId xmlns:p14="http://schemas.microsoft.com/office/powerpoint/2010/main" val="389625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920A-3EF9-4434-B888-DD748EB25201}"/>
              </a:ext>
            </a:extLst>
          </p:cNvPr>
          <p:cNvSpPr>
            <a:spLocks noGrp="1"/>
          </p:cNvSpPr>
          <p:nvPr>
            <p:ph type="title"/>
          </p:nvPr>
        </p:nvSpPr>
        <p:spPr/>
        <p:txBody>
          <a:bodyPr/>
          <a:lstStyle/>
          <a:p>
            <a:r>
              <a:rPr lang="en-US" dirty="0"/>
              <a:t> Sick Leave Bank Open Enrollment</a:t>
            </a:r>
          </a:p>
        </p:txBody>
      </p:sp>
      <p:sp>
        <p:nvSpPr>
          <p:cNvPr id="7" name="Oval 6">
            <a:extLst>
              <a:ext uri="{FF2B5EF4-FFF2-40B4-BE49-F238E27FC236}">
                <a16:creationId xmlns:a16="http://schemas.microsoft.com/office/drawing/2014/main" id="{7B90995C-6D05-40BD-8310-4B4E49671F79}"/>
              </a:ext>
            </a:extLst>
          </p:cNvPr>
          <p:cNvSpPr/>
          <p:nvPr/>
        </p:nvSpPr>
        <p:spPr>
          <a:xfrm>
            <a:off x="0" y="3429000"/>
            <a:ext cx="21336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5DEAABB-119A-448F-B754-E8AAC384D88B}"/>
              </a:ext>
            </a:extLst>
          </p:cNvPr>
          <p:cNvSpPr/>
          <p:nvPr/>
        </p:nvSpPr>
        <p:spPr>
          <a:xfrm>
            <a:off x="152400" y="3429000"/>
            <a:ext cx="21336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B8A3306-D16A-434B-9E15-8E581C5E23D4}"/>
              </a:ext>
            </a:extLst>
          </p:cNvPr>
          <p:cNvSpPr/>
          <p:nvPr/>
        </p:nvSpPr>
        <p:spPr>
          <a:xfrm>
            <a:off x="0" y="3276600"/>
            <a:ext cx="2362200" cy="533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0D54107-5FD7-42E3-9D76-BC4CA3E9CECB}"/>
              </a:ext>
            </a:extLst>
          </p:cNvPr>
          <p:cNvSpPr/>
          <p:nvPr/>
        </p:nvSpPr>
        <p:spPr>
          <a:xfrm>
            <a:off x="151228" y="4666957"/>
            <a:ext cx="1829972" cy="4114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8" name="Content Placeholder 17">
            <a:extLst>
              <a:ext uri="{FF2B5EF4-FFF2-40B4-BE49-F238E27FC236}">
                <a16:creationId xmlns:a16="http://schemas.microsoft.com/office/drawing/2014/main" id="{422DC9FC-9B64-4389-962A-DF9F5AC1758B}"/>
              </a:ext>
            </a:extLst>
          </p:cNvPr>
          <p:cNvPicPr>
            <a:picLocks noGrp="1" noChangeAspect="1"/>
          </p:cNvPicPr>
          <p:nvPr>
            <p:ph idx="1"/>
          </p:nvPr>
        </p:nvPicPr>
        <p:blipFill rotWithShape="1">
          <a:blip r:embed="rId3"/>
          <a:srcRect t="14121" b="44120"/>
          <a:stretch/>
        </p:blipFill>
        <p:spPr>
          <a:xfrm>
            <a:off x="151228" y="2389162"/>
            <a:ext cx="8763000" cy="3470031"/>
          </a:xfrm>
          <a:prstGeom prst="rect">
            <a:avLst/>
          </a:prstGeom>
        </p:spPr>
      </p:pic>
      <p:sp>
        <p:nvSpPr>
          <p:cNvPr id="19" name="Rectangle 18">
            <a:extLst>
              <a:ext uri="{FF2B5EF4-FFF2-40B4-BE49-F238E27FC236}">
                <a16:creationId xmlns:a16="http://schemas.microsoft.com/office/drawing/2014/main" id="{A73EF38D-F450-4550-B820-F5CA5B6F8071}"/>
              </a:ext>
            </a:extLst>
          </p:cNvPr>
          <p:cNvSpPr/>
          <p:nvPr/>
        </p:nvSpPr>
        <p:spPr>
          <a:xfrm>
            <a:off x="154745" y="3918438"/>
            <a:ext cx="1829972" cy="4114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Rectangle 19">
            <a:extLst>
              <a:ext uri="{FF2B5EF4-FFF2-40B4-BE49-F238E27FC236}">
                <a16:creationId xmlns:a16="http://schemas.microsoft.com/office/drawing/2014/main" id="{E9643FAD-E521-4B07-B4B2-73875667659A}"/>
              </a:ext>
            </a:extLst>
          </p:cNvPr>
          <p:cNvSpPr/>
          <p:nvPr/>
        </p:nvSpPr>
        <p:spPr>
          <a:xfrm>
            <a:off x="138331" y="4419014"/>
            <a:ext cx="1862797" cy="49588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Rectangle 20">
            <a:extLst>
              <a:ext uri="{FF2B5EF4-FFF2-40B4-BE49-F238E27FC236}">
                <a16:creationId xmlns:a16="http://schemas.microsoft.com/office/drawing/2014/main" id="{AF984F4E-E7DE-40DA-ADB1-D844C19B66F5}"/>
              </a:ext>
            </a:extLst>
          </p:cNvPr>
          <p:cNvSpPr/>
          <p:nvPr/>
        </p:nvSpPr>
        <p:spPr>
          <a:xfrm>
            <a:off x="193431" y="3422846"/>
            <a:ext cx="1752600" cy="3247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A032B8E-FC4A-4891-8F5C-4868AA42CBF3}"/>
              </a:ext>
            </a:extLst>
          </p:cNvPr>
          <p:cNvSpPr txBox="1"/>
          <p:nvPr/>
        </p:nvSpPr>
        <p:spPr>
          <a:xfrm>
            <a:off x="151228" y="1371600"/>
            <a:ext cx="8763000" cy="1200329"/>
          </a:xfrm>
          <a:prstGeom prst="rect">
            <a:avLst/>
          </a:prstGeom>
          <a:noFill/>
        </p:spPr>
        <p:txBody>
          <a:bodyPr wrap="square" rtlCol="0">
            <a:spAutoFit/>
          </a:bodyPr>
          <a:lstStyle/>
          <a:p>
            <a:r>
              <a:rPr lang="en-US" b="1" dirty="0"/>
              <a:t>For employees who are </a:t>
            </a:r>
            <a:r>
              <a:rPr lang="en-US" b="1" u="sng" dirty="0"/>
              <a:t>not</a:t>
            </a:r>
            <a:r>
              <a:rPr lang="en-US" b="1" dirty="0"/>
              <a:t> SLB Members that want to join the Sick Leave Bank, they will follow the below path:</a:t>
            </a:r>
          </a:p>
          <a:p>
            <a:r>
              <a:rPr lang="en-US" b="1" dirty="0"/>
              <a:t>Navigator&gt; HCM&gt; Self Service&gt; Time Reporting&gt; Sick Leave Bank Enrollment &gt;Enroll</a:t>
            </a:r>
          </a:p>
          <a:p>
            <a:endParaRPr lang="en-US" b="1" dirty="0"/>
          </a:p>
        </p:txBody>
      </p:sp>
    </p:spTree>
    <p:extLst>
      <p:ext uri="{BB962C8B-B14F-4D97-AF65-F5344CB8AC3E}">
        <p14:creationId xmlns:p14="http://schemas.microsoft.com/office/powerpoint/2010/main" val="97210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A50A-F6CA-47F0-B8E9-FCB0BE159E1F}"/>
              </a:ext>
            </a:extLst>
          </p:cNvPr>
          <p:cNvSpPr>
            <a:spLocks noGrp="1"/>
          </p:cNvSpPr>
          <p:nvPr>
            <p:ph type="title"/>
          </p:nvPr>
        </p:nvSpPr>
        <p:spPr/>
        <p:txBody>
          <a:bodyPr/>
          <a:lstStyle/>
          <a:p>
            <a:r>
              <a:rPr lang="en-US" dirty="0"/>
              <a:t> Sick Leave Bank Open Enrollment</a:t>
            </a:r>
          </a:p>
        </p:txBody>
      </p:sp>
      <p:sp>
        <p:nvSpPr>
          <p:cNvPr id="10" name="TextBox 9">
            <a:extLst>
              <a:ext uri="{FF2B5EF4-FFF2-40B4-BE49-F238E27FC236}">
                <a16:creationId xmlns:a16="http://schemas.microsoft.com/office/drawing/2014/main" id="{6F2A880B-E98E-471A-B559-8DD95D569D53}"/>
              </a:ext>
            </a:extLst>
          </p:cNvPr>
          <p:cNvSpPr txBox="1"/>
          <p:nvPr/>
        </p:nvSpPr>
        <p:spPr>
          <a:xfrm>
            <a:off x="152400" y="1295400"/>
            <a:ext cx="8686800" cy="1295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0E1EB258-6042-4542-AF7C-FE74322D2719}"/>
              </a:ext>
            </a:extLst>
          </p:cNvPr>
          <p:cNvSpPr txBox="1"/>
          <p:nvPr/>
        </p:nvSpPr>
        <p:spPr>
          <a:xfrm>
            <a:off x="228600" y="1295400"/>
            <a:ext cx="8686800" cy="1492716"/>
          </a:xfrm>
          <a:prstGeom prst="rect">
            <a:avLst/>
          </a:prstGeom>
          <a:noFill/>
        </p:spPr>
        <p:txBody>
          <a:bodyPr wrap="square" rtlCol="0">
            <a:spAutoFit/>
          </a:bodyPr>
          <a:lstStyle/>
          <a:p>
            <a:pPr marL="285750" indent="-285750">
              <a:buFont typeface="Arial" panose="020B0604020202020204" pitchFamily="34" charset="0"/>
              <a:buChar char="•"/>
            </a:pPr>
            <a:r>
              <a:rPr lang="en-US" sz="1300" b="1" dirty="0"/>
              <a:t>The below page will generate and an eligible employee will be able to change the “No” button to “Yes” in the acknowledgement box below confirming their desire to enroll and then will click Submit.  The employee will receive an email notification confirming their application for enrollment was submitted</a:t>
            </a:r>
          </a:p>
          <a:p>
            <a:endParaRPr lang="en-US" sz="1300" b="1" dirty="0"/>
          </a:p>
          <a:p>
            <a:pPr marL="285750" indent="-285750">
              <a:buFont typeface="Arial" panose="020B0604020202020204" pitchFamily="34" charset="0"/>
              <a:buChar char="•"/>
            </a:pPr>
            <a:r>
              <a:rPr lang="en-US" sz="1300" b="1" dirty="0"/>
              <a:t>If an employee is not eligible to enroll due to not meeting all of the SLB Membership eligibility criteria, the page will advise the employee that they do not meet the requirements to become a SLB Member and will not allow the employee to submit an application.</a:t>
            </a:r>
          </a:p>
        </p:txBody>
      </p:sp>
      <p:pic>
        <p:nvPicPr>
          <p:cNvPr id="14" name="Content Placeholder 13">
            <a:extLst>
              <a:ext uri="{FF2B5EF4-FFF2-40B4-BE49-F238E27FC236}">
                <a16:creationId xmlns:a16="http://schemas.microsoft.com/office/drawing/2014/main" id="{61C0F068-E65D-452E-A0B6-6E5167865482}"/>
              </a:ext>
            </a:extLst>
          </p:cNvPr>
          <p:cNvPicPr>
            <a:picLocks noGrp="1" noChangeAspect="1"/>
          </p:cNvPicPr>
          <p:nvPr>
            <p:ph idx="1"/>
          </p:nvPr>
        </p:nvPicPr>
        <p:blipFill rotWithShape="1">
          <a:blip r:embed="rId2"/>
          <a:srcRect t="12573" b="5278"/>
          <a:stretch/>
        </p:blipFill>
        <p:spPr>
          <a:xfrm>
            <a:off x="152400" y="2776179"/>
            <a:ext cx="8763000" cy="3314700"/>
          </a:xfrm>
          <a:prstGeom prst="rect">
            <a:avLst/>
          </a:prstGeom>
        </p:spPr>
      </p:pic>
      <p:sp>
        <p:nvSpPr>
          <p:cNvPr id="15" name="Rectangle 14">
            <a:extLst>
              <a:ext uri="{FF2B5EF4-FFF2-40B4-BE49-F238E27FC236}">
                <a16:creationId xmlns:a16="http://schemas.microsoft.com/office/drawing/2014/main" id="{8CBC248E-605F-477D-B83C-AA549AED5F55}"/>
              </a:ext>
            </a:extLst>
          </p:cNvPr>
          <p:cNvSpPr/>
          <p:nvPr/>
        </p:nvSpPr>
        <p:spPr>
          <a:xfrm>
            <a:off x="1676400" y="4437844"/>
            <a:ext cx="914400" cy="1610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2FF2FBF-7812-424B-8FC0-BF79A4F79B28}"/>
              </a:ext>
            </a:extLst>
          </p:cNvPr>
          <p:cNvSpPr/>
          <p:nvPr/>
        </p:nvSpPr>
        <p:spPr>
          <a:xfrm>
            <a:off x="1676400" y="4703740"/>
            <a:ext cx="914400" cy="1610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27DC14B-ECCC-473F-8C2E-9C538A753779}"/>
              </a:ext>
            </a:extLst>
          </p:cNvPr>
          <p:cNvSpPr/>
          <p:nvPr/>
        </p:nvSpPr>
        <p:spPr>
          <a:xfrm>
            <a:off x="381000" y="5358589"/>
            <a:ext cx="1141828" cy="248971"/>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FC8DB8-977B-435E-8648-555448B33848}"/>
              </a:ext>
            </a:extLst>
          </p:cNvPr>
          <p:cNvSpPr/>
          <p:nvPr/>
        </p:nvSpPr>
        <p:spPr>
          <a:xfrm>
            <a:off x="152400" y="5804876"/>
            <a:ext cx="954258" cy="353598"/>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54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7272-AD8C-4ACC-829F-220F87A9D7A1}"/>
              </a:ext>
            </a:extLst>
          </p:cNvPr>
          <p:cNvSpPr>
            <a:spLocks noGrp="1"/>
          </p:cNvSpPr>
          <p:nvPr>
            <p:ph type="title"/>
          </p:nvPr>
        </p:nvSpPr>
        <p:spPr/>
        <p:txBody>
          <a:bodyPr/>
          <a:lstStyle/>
          <a:p>
            <a:r>
              <a:rPr lang="en-US" dirty="0"/>
              <a:t>Sick Leave Bank Open Enrollment</a:t>
            </a:r>
          </a:p>
        </p:txBody>
      </p:sp>
      <p:sp>
        <p:nvSpPr>
          <p:cNvPr id="3" name="Content Placeholder 2">
            <a:extLst>
              <a:ext uri="{FF2B5EF4-FFF2-40B4-BE49-F238E27FC236}">
                <a16:creationId xmlns:a16="http://schemas.microsoft.com/office/drawing/2014/main" id="{C26CE928-6D40-4C82-A7A6-30521693BD91}"/>
              </a:ext>
            </a:extLst>
          </p:cNvPr>
          <p:cNvSpPr>
            <a:spLocks noGrp="1"/>
          </p:cNvSpPr>
          <p:nvPr>
            <p:ph idx="1"/>
          </p:nvPr>
        </p:nvSpPr>
        <p:spPr/>
        <p:txBody>
          <a:bodyPr/>
          <a:lstStyle/>
          <a:p>
            <a:pPr marL="0" indent="0">
              <a:buNone/>
            </a:pPr>
            <a:r>
              <a:rPr lang="en-US" sz="2200" b="1" dirty="0"/>
              <a:t>Pursuant to T.C.A. § 8-50-802, SLB eligibility requirements for enrollment and membership are as follows:</a:t>
            </a:r>
          </a:p>
          <a:p>
            <a:pPr marL="0" lvl="0" indent="0">
              <a:buNone/>
            </a:pPr>
            <a:endParaRPr lang="en-US" sz="2200" dirty="0"/>
          </a:p>
          <a:p>
            <a:pPr lvl="0">
              <a:buFont typeface="Wingdings" panose="05000000000000000000" pitchFamily="2" charset="2"/>
              <a:buChar char="ü"/>
            </a:pPr>
            <a:r>
              <a:rPr lang="en-US" sz="2200" b="1" dirty="0">
                <a:solidFill>
                  <a:srgbClr val="FF0000"/>
                </a:solidFill>
              </a:rPr>
              <a:t>The employee must be a full-time state employee and have 12 full months of continuous employment immediately preceding application for membership.</a:t>
            </a:r>
          </a:p>
          <a:p>
            <a:pPr marL="0" lvl="0" indent="0">
              <a:buNone/>
            </a:pPr>
            <a:endParaRPr lang="en-US" sz="2200" b="1" dirty="0">
              <a:solidFill>
                <a:srgbClr val="FF0000"/>
              </a:solidFill>
            </a:endParaRPr>
          </a:p>
          <a:p>
            <a:pPr lvl="0">
              <a:buFont typeface="Wingdings" panose="05000000000000000000" pitchFamily="2" charset="2"/>
              <a:buChar char="ü"/>
            </a:pPr>
            <a:r>
              <a:rPr lang="en-US" sz="2200" b="1" dirty="0">
                <a:solidFill>
                  <a:srgbClr val="FF0000"/>
                </a:solidFill>
              </a:rPr>
              <a:t>You must be in leave accruing status at the time of enrollment.</a:t>
            </a:r>
          </a:p>
          <a:p>
            <a:pPr marL="0" lvl="0" indent="0">
              <a:buNone/>
            </a:pPr>
            <a:endParaRPr lang="en-US" sz="2200" b="1" dirty="0">
              <a:solidFill>
                <a:srgbClr val="FF0000"/>
              </a:solidFill>
            </a:endParaRPr>
          </a:p>
          <a:p>
            <a:pPr lvl="0">
              <a:buFont typeface="Wingdings" panose="05000000000000000000" pitchFamily="2" charset="2"/>
              <a:buChar char="ü"/>
            </a:pPr>
            <a:r>
              <a:rPr lang="en-US" sz="2200" b="1" dirty="0">
                <a:solidFill>
                  <a:srgbClr val="FF0000"/>
                </a:solidFill>
              </a:rPr>
              <a:t>You must have a sick leave balance of at least 6 days by October 31</a:t>
            </a:r>
            <a:r>
              <a:rPr lang="en-US" sz="2200" b="1" baseline="30000" dirty="0">
                <a:solidFill>
                  <a:srgbClr val="FF0000"/>
                </a:solidFill>
              </a:rPr>
              <a:t>st</a:t>
            </a:r>
            <a:r>
              <a:rPr lang="en-US" sz="2200" b="1" dirty="0">
                <a:solidFill>
                  <a:srgbClr val="FF0000"/>
                </a:solidFill>
              </a:rPr>
              <a:t> of the current enrollment year. </a:t>
            </a:r>
          </a:p>
          <a:p>
            <a:pPr marL="0" indent="0">
              <a:buNone/>
            </a:pPr>
            <a:endParaRPr lang="en-US" dirty="0"/>
          </a:p>
        </p:txBody>
      </p:sp>
    </p:spTree>
    <p:extLst>
      <p:ext uri="{BB962C8B-B14F-4D97-AF65-F5344CB8AC3E}">
        <p14:creationId xmlns:p14="http://schemas.microsoft.com/office/powerpoint/2010/main" val="216803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C061-014C-4D03-91D6-5D8D367404C7}"/>
              </a:ext>
            </a:extLst>
          </p:cNvPr>
          <p:cNvSpPr>
            <a:spLocks noGrp="1"/>
          </p:cNvSpPr>
          <p:nvPr>
            <p:ph type="title"/>
          </p:nvPr>
        </p:nvSpPr>
        <p:spPr/>
        <p:txBody>
          <a:bodyPr/>
          <a:lstStyle/>
          <a:p>
            <a:r>
              <a:rPr lang="en-US" dirty="0"/>
              <a:t>Sick Leave Bank Open Enrollment</a:t>
            </a:r>
          </a:p>
        </p:txBody>
      </p:sp>
      <p:sp>
        <p:nvSpPr>
          <p:cNvPr id="3" name="Content Placeholder 2">
            <a:extLst>
              <a:ext uri="{FF2B5EF4-FFF2-40B4-BE49-F238E27FC236}">
                <a16:creationId xmlns:a16="http://schemas.microsoft.com/office/drawing/2014/main" id="{E266CB7A-425E-4091-B364-9C1FB11658BF}"/>
              </a:ext>
            </a:extLst>
          </p:cNvPr>
          <p:cNvSpPr>
            <a:spLocks noGrp="1"/>
          </p:cNvSpPr>
          <p:nvPr>
            <p:ph idx="1"/>
          </p:nvPr>
        </p:nvSpPr>
        <p:spPr/>
        <p:txBody>
          <a:bodyPr>
            <a:normAutofit fontScale="70000" lnSpcReduction="20000"/>
          </a:bodyPr>
          <a:lstStyle/>
          <a:p>
            <a:pPr marL="0" indent="0">
              <a:buNone/>
            </a:pPr>
            <a:r>
              <a:rPr lang="en-US" b="1" u="sng" dirty="0"/>
              <a:t>REMINDERS re: New Enrollees:</a:t>
            </a:r>
          </a:p>
          <a:p>
            <a:pPr marL="0" indent="0">
              <a:buNone/>
            </a:pPr>
            <a:endParaRPr lang="en-US" b="1" dirty="0"/>
          </a:p>
          <a:p>
            <a:pPr>
              <a:buFont typeface="Wingdings" panose="05000000000000000000" pitchFamily="2" charset="2"/>
              <a:buChar char="Ø"/>
            </a:pPr>
            <a:r>
              <a:rPr lang="en-US" dirty="0">
                <a:solidFill>
                  <a:srgbClr val="FF0F00"/>
                </a:solidFill>
              </a:rPr>
              <a:t>Employees who successfully join the SLB will have a membership effective date of November 1</a:t>
            </a:r>
            <a:r>
              <a:rPr lang="en-US" baseline="30000" dirty="0">
                <a:solidFill>
                  <a:srgbClr val="FF0F00"/>
                </a:solidFill>
              </a:rPr>
              <a:t>st</a:t>
            </a:r>
            <a:r>
              <a:rPr lang="en-US" dirty="0">
                <a:solidFill>
                  <a:srgbClr val="FF0F00"/>
                </a:solidFill>
              </a:rPr>
              <a:t> of that year.</a:t>
            </a:r>
          </a:p>
          <a:p>
            <a:pPr marL="0" indent="0">
              <a:buNone/>
            </a:pPr>
            <a:endParaRPr lang="en-US" dirty="0">
              <a:solidFill>
                <a:srgbClr val="FF0F00"/>
              </a:solidFill>
            </a:endParaRPr>
          </a:p>
          <a:p>
            <a:pPr>
              <a:buFont typeface="Wingdings" panose="05000000000000000000" pitchFamily="2" charset="2"/>
              <a:buChar char="Ø"/>
            </a:pPr>
            <a:r>
              <a:rPr lang="en-US" dirty="0">
                <a:solidFill>
                  <a:srgbClr val="FF0F00"/>
                </a:solidFill>
              </a:rPr>
              <a:t>Members are eligible to apply for grants of sick leave on January 1</a:t>
            </a:r>
            <a:r>
              <a:rPr lang="en-US" baseline="30000" dirty="0">
                <a:solidFill>
                  <a:srgbClr val="FF0F00"/>
                </a:solidFill>
              </a:rPr>
              <a:t>st</a:t>
            </a:r>
            <a:r>
              <a:rPr lang="en-US" dirty="0">
                <a:solidFill>
                  <a:srgbClr val="FF0F00"/>
                </a:solidFill>
              </a:rPr>
              <a:t>.  following enrollment.  (SLB Guideline III.1)</a:t>
            </a:r>
          </a:p>
          <a:p>
            <a:pPr marL="0" indent="0">
              <a:buNone/>
            </a:pPr>
            <a:endParaRPr lang="en-US" dirty="0">
              <a:solidFill>
                <a:srgbClr val="FF0F00"/>
              </a:solidFill>
            </a:endParaRPr>
          </a:p>
          <a:p>
            <a:pPr>
              <a:buFont typeface="Wingdings" panose="05000000000000000000" pitchFamily="2" charset="2"/>
              <a:buChar char="Ø"/>
            </a:pPr>
            <a:r>
              <a:rPr lang="en-US" dirty="0">
                <a:solidFill>
                  <a:srgbClr val="FF0F00"/>
                </a:solidFill>
              </a:rPr>
              <a:t>Any employee wanting to cancel their membership must submit a written request to the SLB Board of Trustees requesting their membership be canceled.  It must include their employee ID and signature.  Please be advised that if a new enrollee submits this request at any time prior to 6/30, their membership will not be canceled until 6/30th and they will forfeit the 4 sick days assessed to become a member of the SLB. (SLB Guideline VI.1.d)</a:t>
            </a:r>
          </a:p>
          <a:p>
            <a:pPr marL="0" indent="0">
              <a:buNone/>
            </a:pPr>
            <a:endParaRPr lang="en-US" dirty="0">
              <a:solidFill>
                <a:srgbClr val="FF0F00"/>
              </a:solidFill>
            </a:endParaRPr>
          </a:p>
          <a:p>
            <a:pPr>
              <a:buFont typeface="Wingdings" panose="05000000000000000000" pitchFamily="2" charset="2"/>
              <a:buChar char="Ø"/>
            </a:pPr>
            <a:r>
              <a:rPr lang="en-US" dirty="0">
                <a:solidFill>
                  <a:srgbClr val="FF0F00"/>
                </a:solidFill>
              </a:rPr>
              <a:t>Applications for grants from the Bank for pre-existing conditions will be denied until November 1</a:t>
            </a:r>
            <a:r>
              <a:rPr lang="en-US" baseline="30000" dirty="0">
                <a:solidFill>
                  <a:srgbClr val="FF0F00"/>
                </a:solidFill>
              </a:rPr>
              <a:t>st</a:t>
            </a:r>
            <a:r>
              <a:rPr lang="en-US" dirty="0">
                <a:solidFill>
                  <a:srgbClr val="FF0F00"/>
                </a:solidFill>
              </a:rPr>
              <a:t> of the following year.   “Pre-existing” means a condition that existed for which a member received treatment or advice during the 12-month period prior to the effective date of initial Bank membership. (SLB Guideline III.2)</a:t>
            </a:r>
          </a:p>
          <a:p>
            <a:endParaRPr lang="en-US" dirty="0"/>
          </a:p>
        </p:txBody>
      </p:sp>
    </p:spTree>
    <p:extLst>
      <p:ext uri="{BB962C8B-B14F-4D97-AF65-F5344CB8AC3E}">
        <p14:creationId xmlns:p14="http://schemas.microsoft.com/office/powerpoint/2010/main" val="3224620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652A9-1CBB-41D9-B6AC-E336F953AAB7}"/>
              </a:ext>
            </a:extLst>
          </p:cNvPr>
          <p:cNvSpPr>
            <a:spLocks noGrp="1"/>
          </p:cNvSpPr>
          <p:nvPr>
            <p:ph type="title"/>
          </p:nvPr>
        </p:nvSpPr>
        <p:spPr/>
        <p:txBody>
          <a:bodyPr/>
          <a:lstStyle/>
          <a:p>
            <a:r>
              <a:rPr lang="en-US" dirty="0"/>
              <a:t>Sick Leave Bank (SLB) Contact Information</a:t>
            </a:r>
          </a:p>
        </p:txBody>
      </p:sp>
      <p:sp>
        <p:nvSpPr>
          <p:cNvPr id="3" name="Content Placeholder 2">
            <a:extLst>
              <a:ext uri="{FF2B5EF4-FFF2-40B4-BE49-F238E27FC236}">
                <a16:creationId xmlns:a16="http://schemas.microsoft.com/office/drawing/2014/main" id="{4FF28EC5-5274-4964-AD03-6E72FCC0D13F}"/>
              </a:ext>
            </a:extLst>
          </p:cNvPr>
          <p:cNvSpPr>
            <a:spLocks noGrp="1"/>
          </p:cNvSpPr>
          <p:nvPr>
            <p:ph idx="1"/>
          </p:nvPr>
        </p:nvSpPr>
        <p:spPr/>
        <p:txBody>
          <a:bodyPr>
            <a:normAutofit/>
          </a:bodyPr>
          <a:lstStyle/>
          <a:p>
            <a:pPr marL="0" indent="0">
              <a:buNone/>
            </a:pPr>
            <a:r>
              <a:rPr lang="en-US" sz="1800" dirty="0"/>
              <a:t>For any questions regarding Employee Self Service or any other inquiries, please contact the Sick Leave Bank (SLB) office at the below email, phone number or see our website:</a:t>
            </a:r>
          </a:p>
          <a:p>
            <a:endParaRPr lang="en-US" sz="1800" dirty="0"/>
          </a:p>
          <a:p>
            <a:r>
              <a:rPr lang="en-US" sz="1800" dirty="0"/>
              <a:t>Email: SLB.SickBank@tn.gov</a:t>
            </a:r>
          </a:p>
          <a:p>
            <a:r>
              <a:rPr lang="en-US" sz="1800" dirty="0"/>
              <a:t>Phone Number: 615-741-5431</a:t>
            </a:r>
          </a:p>
          <a:p>
            <a:r>
              <a:rPr lang="en-US" sz="1800" dirty="0"/>
              <a:t>SLB Website: </a:t>
            </a:r>
            <a:r>
              <a:rPr lang="en-US" sz="1800" dirty="0">
                <a:hlinkClick r:id="rId2"/>
              </a:rPr>
              <a:t>https://www.tn.gov/hr/employees1/sick-leave-bank.html</a:t>
            </a:r>
            <a:endParaRPr lang="en-US" sz="1800" dirty="0"/>
          </a:p>
        </p:txBody>
      </p:sp>
      <p:pic>
        <p:nvPicPr>
          <p:cNvPr id="5" name="Picture 4" descr="A picture containing drawing&#10;&#10;Description automatically generated">
            <a:extLst>
              <a:ext uri="{FF2B5EF4-FFF2-40B4-BE49-F238E27FC236}">
                <a16:creationId xmlns:a16="http://schemas.microsoft.com/office/drawing/2014/main" id="{EB16F0EB-7EA2-4849-AE10-97993B71023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19400" y="4038600"/>
            <a:ext cx="3200400" cy="1471997"/>
          </a:xfrm>
          <a:prstGeom prst="rect">
            <a:avLst/>
          </a:prstGeom>
        </p:spPr>
      </p:pic>
    </p:spTree>
    <p:extLst>
      <p:ext uri="{BB962C8B-B14F-4D97-AF65-F5344CB8AC3E}">
        <p14:creationId xmlns:p14="http://schemas.microsoft.com/office/powerpoint/2010/main" val="120564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marL="0" lvl="0" indent="0">
              <a:buNone/>
            </a:pPr>
            <a:r>
              <a:rPr lang="en-US" dirty="0"/>
              <a:t>At the end of this presentation, SLB Coordinators will be able to:</a:t>
            </a:r>
          </a:p>
          <a:p>
            <a:pPr marL="0" lvl="0" indent="0">
              <a:buNone/>
            </a:pPr>
            <a:endParaRPr lang="en-US" dirty="0"/>
          </a:p>
          <a:p>
            <a:pPr lvl="0">
              <a:buFont typeface="Wingdings" pitchFamily="2" charset="2"/>
              <a:buChar char="v"/>
            </a:pPr>
            <a:r>
              <a:rPr lang="en-US" dirty="0"/>
              <a:t>Submit a Withdrawal Request Application on behalf of their agency employees for Sick Leave Bank (SLB) grants via Self Service in Edison.</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205902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TN Employee Sick Leave Bank (SLB)</a:t>
            </a:r>
          </a:p>
        </p:txBody>
      </p:sp>
      <p:sp>
        <p:nvSpPr>
          <p:cNvPr id="3" name="Content Placeholder 2"/>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rPr>
              <a:t>PURPOSE: </a:t>
            </a:r>
            <a:r>
              <a:rPr lang="en-US" sz="1800" b="0" i="0" u="none" strike="noStrike" baseline="0" dirty="0">
                <a:solidFill>
                  <a:srgbClr val="000000"/>
                </a:solidFill>
              </a:rPr>
              <a:t>The Sick Leave Bank (the “Bank”) grants paid sick leave to eligible members who are medically certified as unable to perform the duties of their position as a result of a personal or minor child’s illness, injury, accident, disability, medical condition, impairment, or quarantine and who have exhausted all their personal accrued leave balances including sick, compensatory annual, and paid parental (when applicable). </a:t>
            </a:r>
          </a:p>
          <a:p>
            <a:endParaRPr lang="en-US" dirty="0"/>
          </a:p>
        </p:txBody>
      </p:sp>
    </p:spTree>
    <p:extLst>
      <p:ext uri="{BB962C8B-B14F-4D97-AF65-F5344CB8AC3E}">
        <p14:creationId xmlns:p14="http://schemas.microsoft.com/office/powerpoint/2010/main" val="268343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476F-EA94-46C9-A0A2-7E6E7ED60251}"/>
              </a:ext>
            </a:extLst>
          </p:cNvPr>
          <p:cNvSpPr>
            <a:spLocks noGrp="1"/>
          </p:cNvSpPr>
          <p:nvPr>
            <p:ph type="title"/>
          </p:nvPr>
        </p:nvSpPr>
        <p:spPr/>
        <p:txBody>
          <a:bodyPr/>
          <a:lstStyle/>
          <a:p>
            <a:r>
              <a:rPr lang="en-US" sz="2000" dirty="0"/>
              <a:t>Sick Leave Bank (SLB) Members with limited computer access</a:t>
            </a:r>
          </a:p>
        </p:txBody>
      </p:sp>
      <p:sp>
        <p:nvSpPr>
          <p:cNvPr id="3" name="Content Placeholder 2">
            <a:extLst>
              <a:ext uri="{FF2B5EF4-FFF2-40B4-BE49-F238E27FC236}">
                <a16:creationId xmlns:a16="http://schemas.microsoft.com/office/drawing/2014/main" id="{E0A7ECF8-5FAD-4FB9-9DE0-2E663B447E4D}"/>
              </a:ext>
            </a:extLst>
          </p:cNvPr>
          <p:cNvSpPr>
            <a:spLocks noGrp="1"/>
          </p:cNvSpPr>
          <p:nvPr>
            <p:ph idx="1"/>
          </p:nvPr>
        </p:nvSpPr>
        <p:spPr/>
        <p:txBody>
          <a:bodyPr>
            <a:normAutofit fontScale="92500" lnSpcReduction="10000"/>
          </a:bodyPr>
          <a:lstStyle/>
          <a:p>
            <a:r>
              <a:rPr lang="en-US" dirty="0"/>
              <a:t>If an employee has limited computer access, the employee may download the Withdrawal Request Application paper form from the Sick Leave Bank (SLB) website at </a:t>
            </a:r>
            <a:r>
              <a:rPr lang="en-US" dirty="0">
                <a:hlinkClick r:id="rId2">
                  <a:extLst>
                    <a:ext uri="{A12FA001-AC4F-418D-AE19-62706E023703}">
                      <ahyp:hlinkClr xmlns:ahyp="http://schemas.microsoft.com/office/drawing/2018/hyperlinkcolor" val="tx"/>
                    </a:ext>
                  </a:extLst>
                </a:hlinkClick>
              </a:rPr>
              <a:t>https://www.tn.gov/hr/employees1/sick-leave-bank.html</a:t>
            </a:r>
            <a:endParaRPr lang="en-US" dirty="0"/>
          </a:p>
          <a:p>
            <a:endParaRPr lang="en-US" dirty="0"/>
          </a:p>
          <a:p>
            <a:r>
              <a:rPr lang="en-US" dirty="0"/>
              <a:t>Once the employee completes the form in its entirety, they may send it directly to their agency SLB Coordinator and the SLB Coordinator may submit the form on the employee’s behalf in Edison.</a:t>
            </a:r>
          </a:p>
          <a:p>
            <a:endParaRPr lang="en-US" dirty="0"/>
          </a:p>
          <a:p>
            <a:r>
              <a:rPr lang="en-US" dirty="0"/>
              <a:t>In order for the SLB Coordinator to submit a request on behalf of the employee in Edison, the Coordinator must upload the signed paper form from the employee with the request in order for the request to be considered.  Current SLB forms have a revision date of 07.2023.</a:t>
            </a:r>
          </a:p>
          <a:p>
            <a:endParaRPr lang="en-US" dirty="0"/>
          </a:p>
        </p:txBody>
      </p:sp>
    </p:spTree>
    <p:extLst>
      <p:ext uri="{BB962C8B-B14F-4D97-AF65-F5344CB8AC3E}">
        <p14:creationId xmlns:p14="http://schemas.microsoft.com/office/powerpoint/2010/main" val="38297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8365-049E-4BF2-A537-D8A46188D5A1}"/>
              </a:ext>
            </a:extLst>
          </p:cNvPr>
          <p:cNvSpPr>
            <a:spLocks noGrp="1"/>
          </p:cNvSpPr>
          <p:nvPr>
            <p:ph type="title"/>
          </p:nvPr>
        </p:nvSpPr>
        <p:spPr/>
        <p:txBody>
          <a:bodyPr/>
          <a:lstStyle/>
          <a:p>
            <a:r>
              <a:rPr lang="en-US" sz="2800" dirty="0"/>
              <a:t>Submitting a Withdrawal Request Application</a:t>
            </a:r>
          </a:p>
        </p:txBody>
      </p:sp>
      <p:pic>
        <p:nvPicPr>
          <p:cNvPr id="4" name="Content Placeholder 3">
            <a:extLst>
              <a:ext uri="{FF2B5EF4-FFF2-40B4-BE49-F238E27FC236}">
                <a16:creationId xmlns:a16="http://schemas.microsoft.com/office/drawing/2014/main" id="{63A0B00B-66F6-49BC-83A9-F5E28F3C52DF}"/>
              </a:ext>
            </a:extLst>
          </p:cNvPr>
          <p:cNvPicPr>
            <a:picLocks noGrp="1" noChangeAspect="1"/>
          </p:cNvPicPr>
          <p:nvPr>
            <p:ph idx="1"/>
          </p:nvPr>
        </p:nvPicPr>
        <p:blipFill rotWithShape="1">
          <a:blip r:embed="rId2"/>
          <a:srcRect l="-1" t="14121" r="-1" b="8547"/>
          <a:stretch/>
        </p:blipFill>
        <p:spPr>
          <a:xfrm>
            <a:off x="190500" y="2141532"/>
            <a:ext cx="8763000" cy="3810000"/>
          </a:xfrm>
          <a:prstGeom prst="rect">
            <a:avLst/>
          </a:prstGeom>
        </p:spPr>
      </p:pic>
      <p:sp>
        <p:nvSpPr>
          <p:cNvPr id="5" name="Oval 4">
            <a:extLst>
              <a:ext uri="{FF2B5EF4-FFF2-40B4-BE49-F238E27FC236}">
                <a16:creationId xmlns:a16="http://schemas.microsoft.com/office/drawing/2014/main" id="{ABED9049-785E-44BF-A347-73763E3415D5}"/>
              </a:ext>
            </a:extLst>
          </p:cNvPr>
          <p:cNvSpPr/>
          <p:nvPr/>
        </p:nvSpPr>
        <p:spPr>
          <a:xfrm>
            <a:off x="7804608" y="2034688"/>
            <a:ext cx="449055" cy="4572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a:extLst>
              <a:ext uri="{FF2B5EF4-FFF2-40B4-BE49-F238E27FC236}">
                <a16:creationId xmlns:a16="http://schemas.microsoft.com/office/drawing/2014/main" id="{43DED450-8EDC-42BB-943D-2C77C49E58B5}"/>
              </a:ext>
            </a:extLst>
          </p:cNvPr>
          <p:cNvSpPr/>
          <p:nvPr/>
        </p:nvSpPr>
        <p:spPr>
          <a:xfrm>
            <a:off x="7523871" y="2184407"/>
            <a:ext cx="6096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AB9E030-478C-4CE9-AFFF-9237CDA5EBA0}"/>
              </a:ext>
            </a:extLst>
          </p:cNvPr>
          <p:cNvSpPr txBox="1"/>
          <p:nvPr/>
        </p:nvSpPr>
        <p:spPr>
          <a:xfrm>
            <a:off x="341272" y="1414512"/>
            <a:ext cx="8048625"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Log in to Edison and click the Navigator icon and click HCM.</a:t>
            </a:r>
          </a:p>
        </p:txBody>
      </p:sp>
      <p:cxnSp>
        <p:nvCxnSpPr>
          <p:cNvPr id="13" name="Straight Arrow Connector 12">
            <a:extLst>
              <a:ext uri="{FF2B5EF4-FFF2-40B4-BE49-F238E27FC236}">
                <a16:creationId xmlns:a16="http://schemas.microsoft.com/office/drawing/2014/main" id="{5A589775-F7D0-4F16-8E6F-37E75B5FC87A}"/>
              </a:ext>
            </a:extLst>
          </p:cNvPr>
          <p:cNvCxnSpPr>
            <a:cxnSpLocks/>
          </p:cNvCxnSpPr>
          <p:nvPr/>
        </p:nvCxnSpPr>
        <p:spPr>
          <a:xfrm flipH="1">
            <a:off x="7391400" y="2491888"/>
            <a:ext cx="533400" cy="632312"/>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07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5F048-5E54-4478-AB8D-A18566C98402}"/>
              </a:ext>
            </a:extLst>
          </p:cNvPr>
          <p:cNvSpPr>
            <a:spLocks noGrp="1"/>
          </p:cNvSpPr>
          <p:nvPr>
            <p:ph type="title"/>
          </p:nvPr>
        </p:nvSpPr>
        <p:spPr>
          <a:xfrm>
            <a:off x="-4011" y="228600"/>
            <a:ext cx="8839200" cy="825500"/>
          </a:xfrm>
        </p:spPr>
        <p:txBody>
          <a:bodyPr/>
          <a:lstStyle/>
          <a:p>
            <a:r>
              <a:rPr lang="en-US" sz="2800" dirty="0"/>
              <a:t>Submitting a Withdrawal Request Application</a:t>
            </a:r>
          </a:p>
        </p:txBody>
      </p:sp>
      <p:pic>
        <p:nvPicPr>
          <p:cNvPr id="4" name="Content Placeholder 3">
            <a:extLst>
              <a:ext uri="{FF2B5EF4-FFF2-40B4-BE49-F238E27FC236}">
                <a16:creationId xmlns:a16="http://schemas.microsoft.com/office/drawing/2014/main" id="{8AEA9E02-D1C3-4DB5-85AA-990641856994}"/>
              </a:ext>
            </a:extLst>
          </p:cNvPr>
          <p:cNvPicPr>
            <a:picLocks noGrp="1" noChangeAspect="1"/>
          </p:cNvPicPr>
          <p:nvPr>
            <p:ph idx="1"/>
          </p:nvPr>
        </p:nvPicPr>
        <p:blipFill rotWithShape="1">
          <a:blip r:embed="rId3"/>
          <a:srcRect l="-2608" t="14121" b="8547"/>
          <a:stretch/>
        </p:blipFill>
        <p:spPr>
          <a:xfrm>
            <a:off x="-38503" y="2228082"/>
            <a:ext cx="8991600" cy="3620869"/>
          </a:xfrm>
          <a:prstGeom prst="rect">
            <a:avLst/>
          </a:prstGeom>
        </p:spPr>
      </p:pic>
      <p:sp>
        <p:nvSpPr>
          <p:cNvPr id="5" name="TextBox 4">
            <a:extLst>
              <a:ext uri="{FF2B5EF4-FFF2-40B4-BE49-F238E27FC236}">
                <a16:creationId xmlns:a16="http://schemas.microsoft.com/office/drawing/2014/main" id="{A75EA699-B93E-4FA7-A55E-07D3D02BE54A}"/>
              </a:ext>
            </a:extLst>
          </p:cNvPr>
          <p:cNvSpPr txBox="1"/>
          <p:nvPr/>
        </p:nvSpPr>
        <p:spPr>
          <a:xfrm>
            <a:off x="0" y="1219200"/>
            <a:ext cx="8835189" cy="1261884"/>
          </a:xfrm>
          <a:prstGeom prst="rect">
            <a:avLst/>
          </a:prstGeom>
          <a:noFill/>
        </p:spPr>
        <p:txBody>
          <a:bodyPr wrap="square" rtlCol="0">
            <a:spAutoFit/>
          </a:bodyPr>
          <a:lstStyle/>
          <a:p>
            <a:r>
              <a:rPr lang="en-US" sz="2000" b="1" dirty="0"/>
              <a:t>  Click Self Service and then follow the below path:</a:t>
            </a:r>
          </a:p>
          <a:p>
            <a:r>
              <a:rPr lang="en-US" sz="2000" b="1" dirty="0"/>
              <a:t>  Manager Self Service&gt; Time Management&gt; Sick Leave Bank</a:t>
            </a:r>
          </a:p>
          <a:p>
            <a:r>
              <a:rPr lang="en-US" b="1" dirty="0"/>
              <a:t>.</a:t>
            </a:r>
          </a:p>
          <a:p>
            <a:endParaRPr lang="en-US" dirty="0"/>
          </a:p>
        </p:txBody>
      </p:sp>
      <p:sp>
        <p:nvSpPr>
          <p:cNvPr id="3" name="Oval 2">
            <a:extLst>
              <a:ext uri="{FF2B5EF4-FFF2-40B4-BE49-F238E27FC236}">
                <a16:creationId xmlns:a16="http://schemas.microsoft.com/office/drawing/2014/main" id="{35400B21-94B2-42DC-AB7F-0E4DD105CEDB}"/>
              </a:ext>
            </a:extLst>
          </p:cNvPr>
          <p:cNvSpPr/>
          <p:nvPr/>
        </p:nvSpPr>
        <p:spPr>
          <a:xfrm>
            <a:off x="8001000" y="2170331"/>
            <a:ext cx="45719" cy="457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35EF26-99F8-4002-9C8A-0080E1F39747}"/>
              </a:ext>
            </a:extLst>
          </p:cNvPr>
          <p:cNvSpPr/>
          <p:nvPr/>
        </p:nvSpPr>
        <p:spPr>
          <a:xfrm>
            <a:off x="7086600" y="4038516"/>
            <a:ext cx="1196341" cy="47607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39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FAAB-A6D6-4535-9864-65E43FF27968}"/>
              </a:ext>
            </a:extLst>
          </p:cNvPr>
          <p:cNvSpPr>
            <a:spLocks noGrp="1"/>
          </p:cNvSpPr>
          <p:nvPr>
            <p:ph type="title"/>
          </p:nvPr>
        </p:nvSpPr>
        <p:spPr/>
        <p:txBody>
          <a:bodyPr/>
          <a:lstStyle/>
          <a:p>
            <a:r>
              <a:rPr lang="en-US" sz="2800" dirty="0"/>
              <a:t>Submitting a Withdrawal Request Application</a:t>
            </a:r>
          </a:p>
        </p:txBody>
      </p:sp>
      <p:sp>
        <p:nvSpPr>
          <p:cNvPr id="6" name="TextBox 5">
            <a:extLst>
              <a:ext uri="{FF2B5EF4-FFF2-40B4-BE49-F238E27FC236}">
                <a16:creationId xmlns:a16="http://schemas.microsoft.com/office/drawing/2014/main" id="{34CA3F40-9D5A-44B9-BAC6-E33306ED5D96}"/>
              </a:ext>
            </a:extLst>
          </p:cNvPr>
          <p:cNvSpPr txBox="1"/>
          <p:nvPr/>
        </p:nvSpPr>
        <p:spPr>
          <a:xfrm>
            <a:off x="304800" y="1219200"/>
            <a:ext cx="8458200" cy="646331"/>
          </a:xfrm>
          <a:prstGeom prst="rect">
            <a:avLst/>
          </a:prstGeom>
          <a:noFill/>
        </p:spPr>
        <p:txBody>
          <a:bodyPr wrap="square" rtlCol="0">
            <a:spAutoFit/>
          </a:bodyPr>
          <a:lstStyle/>
          <a:p>
            <a:r>
              <a:rPr lang="en-US" b="1" dirty="0"/>
              <a:t>The Sick Leave Bank Collection page will load. To submit a request, click the “Request Withdraw” and then click “Start a New Request”.</a:t>
            </a:r>
          </a:p>
        </p:txBody>
      </p:sp>
      <p:pic>
        <p:nvPicPr>
          <p:cNvPr id="9" name="Content Placeholder 8">
            <a:extLst>
              <a:ext uri="{FF2B5EF4-FFF2-40B4-BE49-F238E27FC236}">
                <a16:creationId xmlns:a16="http://schemas.microsoft.com/office/drawing/2014/main" id="{538E0518-21B8-4D56-84F6-679CE13FDF91}"/>
              </a:ext>
            </a:extLst>
          </p:cNvPr>
          <p:cNvPicPr>
            <a:picLocks noGrp="1" noChangeAspect="1"/>
          </p:cNvPicPr>
          <p:nvPr>
            <p:ph idx="1"/>
          </p:nvPr>
        </p:nvPicPr>
        <p:blipFill rotWithShape="1">
          <a:blip r:embed="rId3"/>
          <a:srcRect t="13319" b="28654"/>
          <a:stretch/>
        </p:blipFill>
        <p:spPr>
          <a:xfrm>
            <a:off x="152400" y="1917209"/>
            <a:ext cx="8763000" cy="3480782"/>
          </a:xfrm>
          <a:prstGeom prst="rect">
            <a:avLst/>
          </a:prstGeom>
        </p:spPr>
      </p:pic>
      <p:sp>
        <p:nvSpPr>
          <p:cNvPr id="10" name="Oval 9">
            <a:extLst>
              <a:ext uri="{FF2B5EF4-FFF2-40B4-BE49-F238E27FC236}">
                <a16:creationId xmlns:a16="http://schemas.microsoft.com/office/drawing/2014/main" id="{D95B4913-10D8-4764-81F2-CCD964B5102B}"/>
              </a:ext>
            </a:extLst>
          </p:cNvPr>
          <p:cNvSpPr/>
          <p:nvPr/>
        </p:nvSpPr>
        <p:spPr>
          <a:xfrm>
            <a:off x="152400" y="3048000"/>
            <a:ext cx="16764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70B777C-91E8-4455-87B1-CB48CCD5734D}"/>
              </a:ext>
            </a:extLst>
          </p:cNvPr>
          <p:cNvSpPr/>
          <p:nvPr/>
        </p:nvSpPr>
        <p:spPr>
          <a:xfrm>
            <a:off x="152400" y="3080825"/>
            <a:ext cx="1295400" cy="348175"/>
          </a:xfrm>
          <a:prstGeom prst="ellipse">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30716DB-482C-49E2-B4F3-1E7FDD00F749}"/>
              </a:ext>
            </a:extLst>
          </p:cNvPr>
          <p:cNvSpPr txBox="1"/>
          <p:nvPr/>
        </p:nvSpPr>
        <p:spPr>
          <a:xfrm>
            <a:off x="304800" y="5461392"/>
            <a:ext cx="8458200" cy="646331"/>
          </a:xfrm>
          <a:prstGeom prst="rect">
            <a:avLst/>
          </a:prstGeom>
          <a:noFill/>
        </p:spPr>
        <p:txBody>
          <a:bodyPr wrap="square" rtlCol="0">
            <a:spAutoFit/>
          </a:bodyPr>
          <a:lstStyle/>
          <a:p>
            <a:r>
              <a:rPr lang="en-US" b="1" u="sng" dirty="0"/>
              <a:t>Note: if the employee does not see the “Request Withdraw” folder on this page, then Edison is indicating that the employee is not a Sick Leave Bank member.</a:t>
            </a:r>
          </a:p>
        </p:txBody>
      </p:sp>
    </p:spTree>
    <p:extLst>
      <p:ext uri="{BB962C8B-B14F-4D97-AF65-F5344CB8AC3E}">
        <p14:creationId xmlns:p14="http://schemas.microsoft.com/office/powerpoint/2010/main" val="408555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3787-836A-4C75-A664-39F26D797F63}"/>
              </a:ext>
            </a:extLst>
          </p:cNvPr>
          <p:cNvSpPr>
            <a:spLocks noGrp="1"/>
          </p:cNvSpPr>
          <p:nvPr>
            <p:ph type="title"/>
          </p:nvPr>
        </p:nvSpPr>
        <p:spPr/>
        <p:txBody>
          <a:bodyPr/>
          <a:lstStyle/>
          <a:p>
            <a:r>
              <a:rPr lang="en-US" sz="2800" dirty="0"/>
              <a:t>Submitting a Withdrawal Request Application</a:t>
            </a:r>
          </a:p>
        </p:txBody>
      </p:sp>
      <p:pic>
        <p:nvPicPr>
          <p:cNvPr id="4" name="Content Placeholder 3">
            <a:extLst>
              <a:ext uri="{FF2B5EF4-FFF2-40B4-BE49-F238E27FC236}">
                <a16:creationId xmlns:a16="http://schemas.microsoft.com/office/drawing/2014/main" id="{493B2EDA-4E1B-4E42-9D4B-46F22AC03958}"/>
              </a:ext>
            </a:extLst>
          </p:cNvPr>
          <p:cNvPicPr>
            <a:picLocks noGrp="1" noChangeAspect="1"/>
          </p:cNvPicPr>
          <p:nvPr>
            <p:ph idx="1"/>
          </p:nvPr>
        </p:nvPicPr>
        <p:blipFill rotWithShape="1">
          <a:blip r:embed="rId2"/>
          <a:srcRect t="14120" b="5454"/>
          <a:stretch/>
        </p:blipFill>
        <p:spPr>
          <a:xfrm>
            <a:off x="566586" y="2590800"/>
            <a:ext cx="8196414" cy="3289214"/>
          </a:xfrm>
          <a:prstGeom prst="rect">
            <a:avLst/>
          </a:prstGeom>
        </p:spPr>
      </p:pic>
      <p:sp>
        <p:nvSpPr>
          <p:cNvPr id="5" name="Rectangle 4">
            <a:extLst>
              <a:ext uri="{FF2B5EF4-FFF2-40B4-BE49-F238E27FC236}">
                <a16:creationId xmlns:a16="http://schemas.microsoft.com/office/drawing/2014/main" id="{35DCF683-C88F-41F5-B61B-24F4885B8345}"/>
              </a:ext>
            </a:extLst>
          </p:cNvPr>
          <p:cNvSpPr/>
          <p:nvPr/>
        </p:nvSpPr>
        <p:spPr>
          <a:xfrm>
            <a:off x="2057400" y="3918542"/>
            <a:ext cx="1143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A8796C3-04E2-4892-9160-CFD2BB8A578F}"/>
              </a:ext>
            </a:extLst>
          </p:cNvPr>
          <p:cNvSpPr/>
          <p:nvPr/>
        </p:nvSpPr>
        <p:spPr>
          <a:xfrm>
            <a:off x="2057400" y="4229505"/>
            <a:ext cx="1981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9A8744-EA8D-4214-8051-7672D83195AF}"/>
              </a:ext>
            </a:extLst>
          </p:cNvPr>
          <p:cNvSpPr txBox="1"/>
          <p:nvPr/>
        </p:nvSpPr>
        <p:spPr>
          <a:xfrm>
            <a:off x="457200" y="1049022"/>
            <a:ext cx="8534400" cy="2054409"/>
          </a:xfrm>
          <a:prstGeom prst="rect">
            <a:avLst/>
          </a:prstGeom>
          <a:noFill/>
        </p:spPr>
        <p:txBody>
          <a:bodyPr wrap="square" rtlCol="0">
            <a:spAutoFit/>
          </a:bodyPr>
          <a:lstStyle/>
          <a:p>
            <a:pPr marL="285750" indent="-285750">
              <a:buFont typeface="Arial" panose="020B0604020202020204" pitchFamily="34" charset="0"/>
              <a:buChar char="•"/>
            </a:pPr>
            <a:r>
              <a:rPr lang="en-US" sz="1400" b="1" dirty="0"/>
              <a:t>The Withdrawal Request Form will load with the employee’s information auto-populated and beginning with the Contact Address section, the employee will complete the form in its entirety.  The form is an electronic version of the Withdrawal Request Application paper form currently submitted to request SLB grants.</a:t>
            </a:r>
          </a:p>
          <a:p>
            <a:pPr marL="285750" indent="-285750">
              <a:buFont typeface="Arial" panose="020B0604020202020204" pitchFamily="34" charset="0"/>
              <a:buChar char="•"/>
            </a:pPr>
            <a:r>
              <a:rPr lang="en-US" sz="1400" b="1" dirty="0"/>
              <a:t>Under Address type, click the drop down menu and the employee’s Home Address listed in Edison will auto-populate when you select Home.  If the employee wants to use a different address, you will select “Alternate-SLB only” and the system will allow the Coordinator to manually enter the address the employee desires the SLB determination to be sent to.</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endParaRPr lang="en-US" sz="1550" b="1" dirty="0"/>
          </a:p>
        </p:txBody>
      </p:sp>
      <p:sp>
        <p:nvSpPr>
          <p:cNvPr id="10" name="Oval 9">
            <a:extLst>
              <a:ext uri="{FF2B5EF4-FFF2-40B4-BE49-F238E27FC236}">
                <a16:creationId xmlns:a16="http://schemas.microsoft.com/office/drawing/2014/main" id="{2F47B0BF-B6D7-4F58-B31B-1BCF8643DAD2}"/>
              </a:ext>
            </a:extLst>
          </p:cNvPr>
          <p:cNvSpPr/>
          <p:nvPr/>
        </p:nvSpPr>
        <p:spPr>
          <a:xfrm>
            <a:off x="685800" y="4353565"/>
            <a:ext cx="953086" cy="393325"/>
          </a:xfrm>
          <a:prstGeom prst="ellipse">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1" name="Picture 10">
            <a:extLst>
              <a:ext uri="{FF2B5EF4-FFF2-40B4-BE49-F238E27FC236}">
                <a16:creationId xmlns:a16="http://schemas.microsoft.com/office/drawing/2014/main" id="{6E9A1478-4B9D-45EF-86E9-9A137B1E6B17}"/>
              </a:ext>
            </a:extLst>
          </p:cNvPr>
          <p:cNvPicPr>
            <a:picLocks noChangeAspect="1"/>
          </p:cNvPicPr>
          <p:nvPr/>
        </p:nvPicPr>
        <p:blipFill>
          <a:blip r:embed="rId3"/>
          <a:stretch>
            <a:fillRect/>
          </a:stretch>
        </p:blipFill>
        <p:spPr>
          <a:xfrm>
            <a:off x="990600" y="5076594"/>
            <a:ext cx="2438400" cy="467854"/>
          </a:xfrm>
          <a:prstGeom prst="rect">
            <a:avLst/>
          </a:prstGeom>
        </p:spPr>
      </p:pic>
    </p:spTree>
    <p:extLst>
      <p:ext uri="{BB962C8B-B14F-4D97-AF65-F5344CB8AC3E}">
        <p14:creationId xmlns:p14="http://schemas.microsoft.com/office/powerpoint/2010/main" val="77458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96FE-69A4-4BC0-9E10-1291528D4CA4}"/>
              </a:ext>
            </a:extLst>
          </p:cNvPr>
          <p:cNvSpPr>
            <a:spLocks noGrp="1"/>
          </p:cNvSpPr>
          <p:nvPr>
            <p:ph type="title"/>
          </p:nvPr>
        </p:nvSpPr>
        <p:spPr/>
        <p:txBody>
          <a:bodyPr/>
          <a:lstStyle/>
          <a:p>
            <a:r>
              <a:rPr lang="en-US" dirty="0"/>
              <a:t>SLB Coordinator Submission</a:t>
            </a:r>
          </a:p>
        </p:txBody>
      </p:sp>
      <p:sp>
        <p:nvSpPr>
          <p:cNvPr id="6" name="TextBox 5">
            <a:extLst>
              <a:ext uri="{FF2B5EF4-FFF2-40B4-BE49-F238E27FC236}">
                <a16:creationId xmlns:a16="http://schemas.microsoft.com/office/drawing/2014/main" id="{39331BF5-6E77-47ED-A1CD-02520601E01E}"/>
              </a:ext>
            </a:extLst>
          </p:cNvPr>
          <p:cNvSpPr txBox="1"/>
          <p:nvPr/>
        </p:nvSpPr>
        <p:spPr>
          <a:xfrm>
            <a:off x="304799" y="1295400"/>
            <a:ext cx="8021053"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After answering all questions in their entirety, the Coordinator will click </a:t>
            </a:r>
            <a:r>
              <a:rPr lang="en-US" sz="1400" u="sng" dirty="0"/>
              <a:t>Upload </a:t>
            </a:r>
            <a:r>
              <a:rPr lang="en-US" sz="1400" dirty="0"/>
              <a:t>and then </a:t>
            </a:r>
            <a:r>
              <a:rPr lang="en-US" sz="1400" u="sng" dirty="0"/>
              <a:t>My Device </a:t>
            </a:r>
            <a:r>
              <a:rPr lang="en-US" sz="1400" dirty="0"/>
              <a:t>to browse their computer to upload the document and then click </a:t>
            </a:r>
            <a:r>
              <a:rPr lang="en-US" sz="1400" u="sng" dirty="0"/>
              <a:t>Upload </a:t>
            </a:r>
            <a:r>
              <a:rPr lang="en-US" sz="1400" dirty="0"/>
              <a:t>and a green checkmark will appear indicating the upload was successful. There is a Comments box below and the Coordinator may type i.e. “Submitted by &lt;Coordinator Name&gt; on behalf of employee”. (The Add button allows for submission of additional documents if the Coordinator needs to submit additional documents).</a:t>
            </a:r>
          </a:p>
          <a:p>
            <a:pPr marL="285750" indent="-285750">
              <a:buFont typeface="Arial" panose="020B0604020202020204" pitchFamily="34" charset="0"/>
              <a:buChar char="•"/>
            </a:pPr>
            <a:r>
              <a:rPr lang="en-US" sz="1400" dirty="0"/>
              <a:t>Then click the green</a:t>
            </a:r>
            <a:r>
              <a:rPr lang="en-US" sz="1400" u="sng" dirty="0"/>
              <a:t> Submit </a:t>
            </a:r>
            <a:r>
              <a:rPr lang="en-US" sz="1400" dirty="0"/>
              <a:t>button.</a:t>
            </a:r>
          </a:p>
          <a:p>
            <a:pPr marL="285750" indent="-285750">
              <a:buFont typeface="Arial" panose="020B0604020202020204" pitchFamily="34" charset="0"/>
              <a:buChar char="•"/>
            </a:pPr>
            <a:r>
              <a:rPr lang="en-US" sz="1400" dirty="0"/>
              <a:t>In order to complete the application submission on behalf of the employee, the SLB Coordinator must upload a complete, signed and dated paper copy of the Withdrawal Request Application from their employee.  The system will not allow a Coordinator to submit the Edison application certifying a withdrawal of benefits by the employee without uploading a paper form. </a:t>
            </a:r>
          </a:p>
        </p:txBody>
      </p:sp>
      <p:sp>
        <p:nvSpPr>
          <p:cNvPr id="7" name="TextBox 6">
            <a:extLst>
              <a:ext uri="{FF2B5EF4-FFF2-40B4-BE49-F238E27FC236}">
                <a16:creationId xmlns:a16="http://schemas.microsoft.com/office/drawing/2014/main" id="{FA0CC575-191C-4992-867A-B67E6DDFC04B}"/>
              </a:ext>
            </a:extLst>
          </p:cNvPr>
          <p:cNvSpPr txBox="1"/>
          <p:nvPr/>
        </p:nvSpPr>
        <p:spPr>
          <a:xfrm>
            <a:off x="304799" y="5562600"/>
            <a:ext cx="8153401" cy="646331"/>
          </a:xfrm>
          <a:prstGeom prst="rect">
            <a:avLst/>
          </a:prstGeom>
          <a:noFill/>
        </p:spPr>
        <p:txBody>
          <a:bodyPr wrap="square" rtlCol="0">
            <a:spAutoFit/>
          </a:bodyPr>
          <a:lstStyle/>
          <a:p>
            <a:r>
              <a:rPr lang="en-US" sz="1200" b="1" dirty="0"/>
              <a:t>Please note that the Coordinator is able to download and/or print the medical certification form from this page to provide to the employee to give to their medical provider.  </a:t>
            </a:r>
            <a:r>
              <a:rPr lang="en-US" sz="1200" b="1" u="sng" dirty="0">
                <a:highlight>
                  <a:srgbClr val="FFFF00"/>
                </a:highlight>
              </a:rPr>
              <a:t>The Medical Certification form still must be submitted by the medical provider to the SLB Office via Fax at 615.532.3209 or emailed from the provider to SLB.Sickbank@tn.gov.</a:t>
            </a:r>
            <a:endParaRPr lang="en-US" dirty="0"/>
          </a:p>
        </p:txBody>
      </p:sp>
      <p:sp>
        <p:nvSpPr>
          <p:cNvPr id="8" name="Oval 7">
            <a:extLst>
              <a:ext uri="{FF2B5EF4-FFF2-40B4-BE49-F238E27FC236}">
                <a16:creationId xmlns:a16="http://schemas.microsoft.com/office/drawing/2014/main" id="{5F4E1222-6C96-416E-BEF3-448377CD190D}"/>
              </a:ext>
            </a:extLst>
          </p:cNvPr>
          <p:cNvSpPr/>
          <p:nvPr/>
        </p:nvSpPr>
        <p:spPr>
          <a:xfrm>
            <a:off x="1828800" y="434340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2D9447D-2EEC-4C40-A3E0-CD4CA4A818AF}"/>
              </a:ext>
            </a:extLst>
          </p:cNvPr>
          <p:cNvSpPr/>
          <p:nvPr/>
        </p:nvSpPr>
        <p:spPr>
          <a:xfrm>
            <a:off x="1600200" y="4038600"/>
            <a:ext cx="11430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8EF2E09-1310-4091-837C-BA98D4E7AC0D}"/>
              </a:ext>
            </a:extLst>
          </p:cNvPr>
          <p:cNvSpPr/>
          <p:nvPr/>
        </p:nvSpPr>
        <p:spPr>
          <a:xfrm>
            <a:off x="1828800" y="4038600"/>
            <a:ext cx="7620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C139CE2-F928-4DBD-B620-B9CF704ACB88}"/>
              </a:ext>
            </a:extLst>
          </p:cNvPr>
          <p:cNvSpPr/>
          <p:nvPr/>
        </p:nvSpPr>
        <p:spPr>
          <a:xfrm>
            <a:off x="1638300" y="4158958"/>
            <a:ext cx="1066800" cy="6858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a:extLst>
              <a:ext uri="{FF2B5EF4-FFF2-40B4-BE49-F238E27FC236}">
                <a16:creationId xmlns:a16="http://schemas.microsoft.com/office/drawing/2014/main" id="{A39D2522-7F8D-4A82-AE69-E209AF7012C2}"/>
              </a:ext>
            </a:extLst>
          </p:cNvPr>
          <p:cNvPicPr>
            <a:picLocks noGrp="1" noChangeAspect="1"/>
          </p:cNvPicPr>
          <p:nvPr>
            <p:ph idx="1"/>
          </p:nvPr>
        </p:nvPicPr>
        <p:blipFill rotWithShape="1">
          <a:blip r:embed="rId2"/>
          <a:srcRect t="27044" b="8462"/>
          <a:stretch/>
        </p:blipFill>
        <p:spPr>
          <a:xfrm>
            <a:off x="571499" y="3465969"/>
            <a:ext cx="7857100" cy="2096631"/>
          </a:xfrm>
          <a:prstGeom prst="rect">
            <a:avLst/>
          </a:prstGeom>
        </p:spPr>
      </p:pic>
      <p:sp>
        <p:nvSpPr>
          <p:cNvPr id="16" name="Oval 15">
            <a:extLst>
              <a:ext uri="{FF2B5EF4-FFF2-40B4-BE49-F238E27FC236}">
                <a16:creationId xmlns:a16="http://schemas.microsoft.com/office/drawing/2014/main" id="{7713C732-37E6-42B1-B67D-33CB255F2457}"/>
              </a:ext>
            </a:extLst>
          </p:cNvPr>
          <p:cNvSpPr/>
          <p:nvPr/>
        </p:nvSpPr>
        <p:spPr>
          <a:xfrm>
            <a:off x="715401" y="4136879"/>
            <a:ext cx="609600" cy="413042"/>
          </a:xfrm>
          <a:prstGeom prst="ellipse">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287597C-E301-4BEF-998F-D66579D6535F}"/>
              </a:ext>
            </a:extLst>
          </p:cNvPr>
          <p:cNvSpPr/>
          <p:nvPr/>
        </p:nvSpPr>
        <p:spPr>
          <a:xfrm>
            <a:off x="684921" y="5159285"/>
            <a:ext cx="640080" cy="413042"/>
          </a:xfrm>
          <a:prstGeom prst="ellipse">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589865"/>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15962</TotalTime>
  <Words>1414</Words>
  <Application>Microsoft Office PowerPoint</Application>
  <PresentationFormat>On-screen Show (4:3)</PresentationFormat>
  <Paragraphs>77</Paragraphs>
  <Slides>16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Baskerville Old Face</vt:lpstr>
      <vt:lpstr>Calibri</vt:lpstr>
      <vt:lpstr>Open Sans</vt:lpstr>
      <vt:lpstr>PermianSlabSerifTypeface</vt:lpstr>
      <vt:lpstr>Source Sans Pro Black</vt:lpstr>
      <vt:lpstr>Times New Roman</vt:lpstr>
      <vt:lpstr>Wingdings</vt:lpstr>
      <vt:lpstr>PowerPoint B</vt:lpstr>
      <vt:lpstr>Sick Leave Bank (SLB) Case Management System Employee Self Service for Coordinators</vt:lpstr>
      <vt:lpstr>Objectives</vt:lpstr>
      <vt:lpstr>State of TN Employee Sick Leave Bank (SLB)</vt:lpstr>
      <vt:lpstr>Sick Leave Bank (SLB) Members with limited computer access</vt:lpstr>
      <vt:lpstr>Submitting a Withdrawal Request Application</vt:lpstr>
      <vt:lpstr>Submitting a Withdrawal Request Application</vt:lpstr>
      <vt:lpstr>Submitting a Withdrawal Request Application</vt:lpstr>
      <vt:lpstr>Submitting a Withdrawal Request Application</vt:lpstr>
      <vt:lpstr>SLB Coordinator Submission</vt:lpstr>
      <vt:lpstr>Notification of the Withdrawal Request</vt:lpstr>
      <vt:lpstr>State of TN Sick Leave Bank</vt:lpstr>
      <vt:lpstr> Sick Leave Bank Open Enrollment</vt:lpstr>
      <vt:lpstr> Sick Leave Bank Open Enrollment</vt:lpstr>
      <vt:lpstr>Sick Leave Bank Open Enrollment</vt:lpstr>
      <vt:lpstr>Sick Leave Bank Open Enrollment</vt:lpstr>
      <vt:lpstr>Sick Leave Bank (SLB) Contact Information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Shawana Brown</cp:lastModifiedBy>
  <cp:revision>146</cp:revision>
  <dcterms:created xsi:type="dcterms:W3CDTF">2015-04-23T14:40:34Z</dcterms:created>
  <dcterms:modified xsi:type="dcterms:W3CDTF">2024-01-18T15:00:01Z</dcterms:modified>
</cp:coreProperties>
</file>