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3509" y="6070036"/>
            <a:ext cx="1359475" cy="56622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669542" y="6559295"/>
            <a:ext cx="8388985" cy="156210"/>
          </a:xfrm>
          <a:custGeom>
            <a:avLst/>
            <a:gdLst/>
            <a:ahLst/>
            <a:cxnLst/>
            <a:rect l="l" t="t" r="r" b="b"/>
            <a:pathLst>
              <a:path w="8388985" h="156209">
                <a:moveTo>
                  <a:pt x="0" y="0"/>
                </a:moveTo>
                <a:lnTo>
                  <a:pt x="0" y="156209"/>
                </a:lnTo>
                <a:lnTo>
                  <a:pt x="8388858" y="156209"/>
                </a:lnTo>
                <a:lnTo>
                  <a:pt x="838885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A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669542" y="6508242"/>
            <a:ext cx="7091680" cy="0"/>
          </a:xfrm>
          <a:custGeom>
            <a:avLst/>
            <a:gdLst/>
            <a:ahLst/>
            <a:cxnLst/>
            <a:rect l="l" t="t" r="r" b="b"/>
            <a:pathLst>
              <a:path w="7091680" h="0">
                <a:moveTo>
                  <a:pt x="0" y="0"/>
                </a:moveTo>
                <a:lnTo>
                  <a:pt x="7091172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2859" y="1697354"/>
            <a:ext cx="7920990" cy="0"/>
          </a:xfrm>
          <a:custGeom>
            <a:avLst/>
            <a:gdLst/>
            <a:ahLst/>
            <a:cxnLst/>
            <a:rect l="l" t="t" r="r" b="b"/>
            <a:pathLst>
              <a:path w="7920990" h="0">
                <a:moveTo>
                  <a:pt x="0" y="0"/>
                </a:moveTo>
                <a:lnTo>
                  <a:pt x="7920990" y="0"/>
                </a:lnTo>
              </a:path>
            </a:pathLst>
          </a:custGeom>
          <a:ln w="37338">
            <a:solidFill>
              <a:srgbClr val="005A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22859" y="1633727"/>
            <a:ext cx="6638925" cy="0"/>
          </a:xfrm>
          <a:custGeom>
            <a:avLst/>
            <a:gdLst/>
            <a:ahLst/>
            <a:cxnLst/>
            <a:rect l="l" t="t" r="r" b="b"/>
            <a:pathLst>
              <a:path w="6638925" h="0">
                <a:moveTo>
                  <a:pt x="0" y="0"/>
                </a:moveTo>
                <a:lnTo>
                  <a:pt x="6638544" y="0"/>
                </a:lnTo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661" y="1155446"/>
            <a:ext cx="9625076" cy="427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3382" y="2310638"/>
            <a:ext cx="7231634" cy="3318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880854" y="6564310"/>
            <a:ext cx="140334" cy="156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n.gov/health/health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644" y="1194053"/>
            <a:ext cx="3374390" cy="4993640"/>
          </a:xfrm>
          <a:custGeom>
            <a:avLst/>
            <a:gdLst/>
            <a:ahLst/>
            <a:cxnLst/>
            <a:rect l="l" t="t" r="r" b="b"/>
            <a:pathLst>
              <a:path w="3374390" h="4993640">
                <a:moveTo>
                  <a:pt x="0" y="0"/>
                </a:moveTo>
                <a:lnTo>
                  <a:pt x="0" y="4993386"/>
                </a:lnTo>
                <a:lnTo>
                  <a:pt x="3374136" y="4993386"/>
                </a:lnTo>
                <a:lnTo>
                  <a:pt x="337413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A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9644" y="6272021"/>
            <a:ext cx="3858895" cy="0"/>
          </a:xfrm>
          <a:custGeom>
            <a:avLst/>
            <a:gdLst/>
            <a:ahLst/>
            <a:cxnLst/>
            <a:rect l="l" t="t" r="r" b="b"/>
            <a:pathLst>
              <a:path w="3858895" h="0">
                <a:moveTo>
                  <a:pt x="0" y="0"/>
                </a:moveTo>
                <a:lnTo>
                  <a:pt x="3858768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36141" y="1836420"/>
            <a:ext cx="5471160" cy="533400"/>
          </a:xfrm>
          <a:custGeom>
            <a:avLst/>
            <a:gdLst/>
            <a:ahLst/>
            <a:cxnLst/>
            <a:rect l="l" t="t" r="r" b="b"/>
            <a:pathLst>
              <a:path w="5471159" h="533400">
                <a:moveTo>
                  <a:pt x="0" y="0"/>
                </a:moveTo>
                <a:lnTo>
                  <a:pt x="0" y="533400"/>
                </a:lnTo>
                <a:lnTo>
                  <a:pt x="5471159" y="533400"/>
                </a:lnTo>
                <a:lnTo>
                  <a:pt x="5471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36141" y="1836420"/>
            <a:ext cx="2437765" cy="533400"/>
          </a:xfrm>
          <a:prstGeom prst="rect"/>
          <a:solidFill>
            <a:srgbClr val="8FAADC"/>
          </a:solidFill>
        </p:spPr>
        <p:txBody>
          <a:bodyPr wrap="square" lIns="0" tIns="15875" rIns="0" bIns="0" rtlCol="0" vert="horz">
            <a:spAutoFit/>
          </a:bodyPr>
          <a:lstStyle/>
          <a:p>
            <a:pPr marL="142875">
              <a:lnSpc>
                <a:spcPct val="100000"/>
              </a:lnSpc>
              <a:spcBef>
                <a:spcPts val="125"/>
              </a:spcBef>
            </a:pPr>
            <a:r>
              <a:rPr dirty="0" sz="2950" spc="10" b="1">
                <a:solidFill>
                  <a:srgbClr val="FFFFFF"/>
                </a:solidFill>
                <a:latin typeface="Calibri"/>
                <a:cs typeface="Calibri"/>
              </a:rPr>
              <a:t>THA </a:t>
            </a:r>
            <a:r>
              <a:rPr dirty="0" sz="2950" spc="5" b="1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dirty="0" sz="295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950" b="1">
                <a:solidFill>
                  <a:srgbClr val="FFFFFF"/>
                </a:solidFill>
                <a:latin typeface="Calibri"/>
                <a:cs typeface="Calibri"/>
              </a:rPr>
              <a:t>Inf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3779" y="1836420"/>
            <a:ext cx="3034030" cy="533400"/>
          </a:xfrm>
          <a:prstGeom prst="rect">
            <a:avLst/>
          </a:prstGeom>
          <a:solidFill>
            <a:srgbClr val="8FAADC"/>
          </a:solidFill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2950" b="1">
                <a:solidFill>
                  <a:srgbClr val="FFFFFF"/>
                </a:solidFill>
                <a:latin typeface="Calibri"/>
                <a:cs typeface="Calibri"/>
              </a:rPr>
              <a:t>ormation</a:t>
            </a:r>
            <a:r>
              <a:rPr dirty="0" sz="295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950" b="1">
                <a:solidFill>
                  <a:srgbClr val="FFFFFF"/>
                </a:solidFill>
                <a:latin typeface="Calibri"/>
                <a:cs typeface="Calibri"/>
              </a:rPr>
              <a:t>Network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7576" y="5573522"/>
            <a:ext cx="1165860" cy="3276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1950" spc="5" b="1">
                <a:solidFill>
                  <a:srgbClr val="FFFFFF"/>
                </a:solidFill>
                <a:latin typeface="Calibri"/>
                <a:cs typeface="Calibri"/>
              </a:rPr>
              <a:t>10.20.2020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503853" y="6007199"/>
            <a:ext cx="1359475" cy="570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511038" y="3898646"/>
            <a:ext cx="3157220" cy="779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0">
                <a:latin typeface="Calibri"/>
                <a:cs typeface="Calibri"/>
              </a:rPr>
              <a:t>Bryan </a:t>
            </a:r>
            <a:r>
              <a:rPr dirty="0" sz="1650" spc="-25">
                <a:latin typeface="Calibri"/>
                <a:cs typeface="Calibri"/>
              </a:rPr>
              <a:t>Metzger, </a:t>
            </a:r>
            <a:r>
              <a:rPr dirty="0" sz="1650" spc="-5">
                <a:latin typeface="Calibri"/>
                <a:cs typeface="Calibri"/>
              </a:rPr>
              <a:t>Senior Vice</a:t>
            </a:r>
            <a:r>
              <a:rPr dirty="0" sz="1650" spc="3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President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50" spc="-5">
                <a:latin typeface="Calibri"/>
                <a:cs typeface="Calibri"/>
              </a:rPr>
              <a:t>Larissa Lee,</a:t>
            </a:r>
            <a:r>
              <a:rPr dirty="0" sz="165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Director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2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661" y="1155446"/>
            <a:ext cx="1316355" cy="427990"/>
          </a:xfrm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pc="10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954" y="2063750"/>
            <a:ext cx="8592185" cy="32943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5275" marR="321945" indent="-28321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dirty="0" sz="1650" spc="-5">
                <a:latin typeface="Calibri"/>
                <a:cs typeface="Calibri"/>
              </a:rPr>
              <a:t>The THA Health </a:t>
            </a:r>
            <a:r>
              <a:rPr dirty="0" sz="1650" spc="-15">
                <a:latin typeface="Calibri"/>
                <a:cs typeface="Calibri"/>
              </a:rPr>
              <a:t>Information </a:t>
            </a:r>
            <a:r>
              <a:rPr dirty="0" sz="1650" spc="-5">
                <a:latin typeface="Calibri"/>
                <a:cs typeface="Calibri"/>
              </a:rPr>
              <a:t>Network (HIN) </a:t>
            </a:r>
            <a:r>
              <a:rPr dirty="0" sz="1650" spc="-10">
                <a:latin typeface="Calibri"/>
                <a:cs typeface="Calibri"/>
              </a:rPr>
              <a:t>was formed </a:t>
            </a:r>
            <a:r>
              <a:rPr dirty="0" sz="1650" spc="-5">
                <a:latin typeface="Calibri"/>
                <a:cs typeface="Calibri"/>
              </a:rPr>
              <a:t>in 1999 by </a:t>
            </a:r>
            <a:r>
              <a:rPr dirty="0" sz="1650">
                <a:latin typeface="Calibri"/>
                <a:cs typeface="Calibri"/>
              </a:rPr>
              <a:t>the </a:t>
            </a:r>
            <a:r>
              <a:rPr dirty="0" sz="1650" spc="-20">
                <a:latin typeface="Calibri"/>
                <a:cs typeface="Calibri"/>
              </a:rPr>
              <a:t>Tennessee </a:t>
            </a:r>
            <a:r>
              <a:rPr dirty="0" sz="1650" spc="-5">
                <a:latin typeface="Calibri"/>
                <a:cs typeface="Calibri"/>
              </a:rPr>
              <a:t>Hospital  Association </a:t>
            </a:r>
            <a:r>
              <a:rPr dirty="0" sz="1650" spc="-10">
                <a:latin typeface="Calibri"/>
                <a:cs typeface="Calibri"/>
              </a:rPr>
              <a:t>to assist </a:t>
            </a:r>
            <a:r>
              <a:rPr dirty="0" sz="1650">
                <a:latin typeface="Calibri"/>
                <a:cs typeface="Calibri"/>
              </a:rPr>
              <a:t>member </a:t>
            </a:r>
            <a:r>
              <a:rPr dirty="0" sz="1650" spc="-5">
                <a:latin typeface="Calibri"/>
                <a:cs typeface="Calibri"/>
              </a:rPr>
              <a:t>(HIN) and non‐member (non‐HIN) hospitals in </a:t>
            </a:r>
            <a:r>
              <a:rPr dirty="0" sz="1650">
                <a:latin typeface="Calibri"/>
                <a:cs typeface="Calibri"/>
              </a:rPr>
              <a:t>meeting </a:t>
            </a:r>
            <a:r>
              <a:rPr dirty="0" sz="1650" spc="-5">
                <a:latin typeface="Calibri"/>
                <a:cs typeface="Calibri"/>
              </a:rPr>
              <a:t>the </a:t>
            </a:r>
            <a:r>
              <a:rPr dirty="0" sz="1650" spc="-20">
                <a:latin typeface="Calibri"/>
                <a:cs typeface="Calibri"/>
              </a:rPr>
              <a:t>state  </a:t>
            </a:r>
            <a:r>
              <a:rPr dirty="0" sz="1650" spc="-10">
                <a:latin typeface="Calibri"/>
                <a:cs typeface="Calibri"/>
              </a:rPr>
              <a:t>mandated hospital inpatient </a:t>
            </a:r>
            <a:r>
              <a:rPr dirty="0" sz="1650" spc="-5">
                <a:latin typeface="Calibri"/>
                <a:cs typeface="Calibri"/>
              </a:rPr>
              <a:t>and </a:t>
            </a:r>
            <a:r>
              <a:rPr dirty="0" sz="1650" spc="-10">
                <a:latin typeface="Calibri"/>
                <a:cs typeface="Calibri"/>
              </a:rPr>
              <a:t>outpatient discharge </a:t>
            </a: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5">
                <a:latin typeface="Calibri"/>
                <a:cs typeface="Calibri"/>
              </a:rPr>
              <a:t>reporting</a:t>
            </a:r>
            <a:r>
              <a:rPr dirty="0" sz="1650" spc="20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requirements.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dirty="0" sz="1650" spc="-5">
                <a:latin typeface="Calibri"/>
                <a:cs typeface="Calibri"/>
              </a:rPr>
              <a:t>THA </a:t>
            </a:r>
            <a:r>
              <a:rPr dirty="0" sz="1650" spc="-15">
                <a:latin typeface="Calibri"/>
                <a:cs typeface="Calibri"/>
              </a:rPr>
              <a:t>contracts </a:t>
            </a:r>
            <a:r>
              <a:rPr dirty="0" sz="1650" spc="-5">
                <a:latin typeface="Calibri"/>
                <a:cs typeface="Calibri"/>
              </a:rPr>
              <a:t>with the </a:t>
            </a:r>
            <a:r>
              <a:rPr dirty="0" sz="1650" spc="-10">
                <a:latin typeface="Calibri"/>
                <a:cs typeface="Calibri"/>
              </a:rPr>
              <a:t>Hospital </a:t>
            </a:r>
            <a:r>
              <a:rPr dirty="0" sz="1650" spc="-5">
                <a:latin typeface="Calibri"/>
                <a:cs typeface="Calibri"/>
              </a:rPr>
              <a:t>Industry </a:t>
            </a: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10">
                <a:latin typeface="Calibri"/>
                <a:cs typeface="Calibri"/>
              </a:rPr>
              <a:t>Institute </a:t>
            </a:r>
            <a:r>
              <a:rPr dirty="0" sz="1650" spc="-5">
                <a:latin typeface="Calibri"/>
                <a:cs typeface="Calibri"/>
              </a:rPr>
              <a:t>(HIDI) </a:t>
            </a:r>
            <a:r>
              <a:rPr dirty="0" sz="1650" spc="-10">
                <a:latin typeface="Calibri"/>
                <a:cs typeface="Calibri"/>
              </a:rPr>
              <a:t>at </a:t>
            </a:r>
            <a:r>
              <a:rPr dirty="0" sz="1650" spc="-5">
                <a:latin typeface="Calibri"/>
                <a:cs typeface="Calibri"/>
              </a:rPr>
              <a:t>the </a:t>
            </a:r>
            <a:r>
              <a:rPr dirty="0" sz="1650">
                <a:latin typeface="Calibri"/>
                <a:cs typeface="Calibri"/>
              </a:rPr>
              <a:t>Missouri </a:t>
            </a:r>
            <a:r>
              <a:rPr dirty="0" sz="1650" spc="-10">
                <a:latin typeface="Calibri"/>
                <a:cs typeface="Calibri"/>
              </a:rPr>
              <a:t>Hospital</a:t>
            </a:r>
            <a:r>
              <a:rPr dirty="0" sz="1650" spc="26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Association</a:t>
            </a:r>
            <a:endParaRPr sz="1650">
              <a:latin typeface="Calibri"/>
              <a:cs typeface="Calibri"/>
            </a:endParaRPr>
          </a:p>
          <a:p>
            <a:pPr lvl="1" marL="672465" indent="-283210">
              <a:lnSpc>
                <a:spcPct val="100000"/>
              </a:lnSpc>
              <a:buFont typeface="Arial"/>
              <a:buChar char="•"/>
              <a:tabLst>
                <a:tab pos="672465" algn="l"/>
                <a:tab pos="673100" algn="l"/>
              </a:tabLst>
            </a:pP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10">
                <a:latin typeface="Calibri"/>
                <a:cs typeface="Calibri"/>
              </a:rPr>
              <a:t>collection </a:t>
            </a:r>
            <a:r>
              <a:rPr dirty="0" sz="1650" spc="-15">
                <a:latin typeface="Calibri"/>
                <a:cs typeface="Calibri"/>
              </a:rPr>
              <a:t>system,</a:t>
            </a:r>
            <a:r>
              <a:rPr dirty="0" sz="1650" spc="4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HIDINet</a:t>
            </a:r>
            <a:endParaRPr sz="16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dirty="0" sz="1650" spc="-5">
                <a:latin typeface="Calibri"/>
                <a:cs typeface="Calibri"/>
              </a:rPr>
              <a:t>THA </a:t>
            </a:r>
            <a:r>
              <a:rPr dirty="0" sz="1650" spc="-10">
                <a:latin typeface="Calibri"/>
                <a:cs typeface="Calibri"/>
              </a:rPr>
              <a:t>currently </a:t>
            </a:r>
            <a:r>
              <a:rPr dirty="0" sz="1650" spc="-5">
                <a:latin typeface="Calibri"/>
                <a:cs typeface="Calibri"/>
              </a:rPr>
              <a:t>processes </a:t>
            </a:r>
            <a:r>
              <a:rPr dirty="0" sz="1650" spc="-10">
                <a:latin typeface="Calibri"/>
                <a:cs typeface="Calibri"/>
              </a:rPr>
              <a:t>discharge </a:t>
            </a:r>
            <a:r>
              <a:rPr dirty="0" sz="1650" spc="-15">
                <a:latin typeface="Calibri"/>
                <a:cs typeface="Calibri"/>
              </a:rPr>
              <a:t>data for </a:t>
            </a:r>
            <a:r>
              <a:rPr dirty="0" sz="1650">
                <a:latin typeface="Calibri"/>
                <a:cs typeface="Calibri"/>
              </a:rPr>
              <a:t>138 </a:t>
            </a:r>
            <a:r>
              <a:rPr dirty="0" sz="1650" spc="-5">
                <a:latin typeface="Calibri"/>
                <a:cs typeface="Calibri"/>
              </a:rPr>
              <a:t>HIN </a:t>
            </a:r>
            <a:r>
              <a:rPr dirty="0" sz="1650">
                <a:latin typeface="Calibri"/>
                <a:cs typeface="Calibri"/>
              </a:rPr>
              <a:t>member </a:t>
            </a:r>
            <a:r>
              <a:rPr dirty="0" sz="1650" spc="-5">
                <a:latin typeface="Calibri"/>
                <a:cs typeface="Calibri"/>
              </a:rPr>
              <a:t>hospitals </a:t>
            </a:r>
            <a:r>
              <a:rPr dirty="0" sz="1650" spc="-10">
                <a:latin typeface="Calibri"/>
                <a:cs typeface="Calibri"/>
              </a:rPr>
              <a:t>through</a:t>
            </a:r>
            <a:r>
              <a:rPr dirty="0" sz="1650" spc="13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HIDINet</a:t>
            </a:r>
            <a:endParaRPr sz="1650">
              <a:latin typeface="Calibri"/>
              <a:cs typeface="Calibri"/>
            </a:endParaRPr>
          </a:p>
          <a:p>
            <a:pPr lvl="1" marL="672465" indent="-283210">
              <a:lnSpc>
                <a:spcPct val="100000"/>
              </a:lnSpc>
              <a:buFont typeface="Arial"/>
              <a:buChar char="•"/>
              <a:tabLst>
                <a:tab pos="672465" algn="l"/>
                <a:tab pos="673100" algn="l"/>
              </a:tabLst>
            </a:pPr>
            <a:r>
              <a:rPr dirty="0" sz="1650" spc="-10">
                <a:latin typeface="Calibri"/>
                <a:cs typeface="Calibri"/>
              </a:rPr>
              <a:t>Members </a:t>
            </a:r>
            <a:r>
              <a:rPr dirty="0" sz="1650" spc="-5">
                <a:latin typeface="Calibri"/>
                <a:cs typeface="Calibri"/>
              </a:rPr>
              <a:t>submit </a:t>
            </a: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5">
                <a:latin typeface="Calibri"/>
                <a:cs typeface="Calibri"/>
              </a:rPr>
              <a:t>directly </a:t>
            </a:r>
            <a:r>
              <a:rPr dirty="0" sz="1650" spc="-10">
                <a:latin typeface="Calibri"/>
                <a:cs typeface="Calibri"/>
              </a:rPr>
              <a:t>through </a:t>
            </a:r>
            <a:r>
              <a:rPr dirty="0" sz="1650" spc="-5">
                <a:latin typeface="Calibri"/>
                <a:cs typeface="Calibri"/>
              </a:rPr>
              <a:t>the HIDINet</a:t>
            </a:r>
            <a:r>
              <a:rPr dirty="0" sz="1650" spc="8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portal</a:t>
            </a:r>
            <a:endParaRPr sz="16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295275" marR="297815" indent="-283210">
              <a:lnSpc>
                <a:spcPct val="100000"/>
              </a:lnSpc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dirty="0" sz="1650">
                <a:latin typeface="Calibri"/>
                <a:cs typeface="Calibri"/>
              </a:rPr>
              <a:t>In </a:t>
            </a:r>
            <a:r>
              <a:rPr dirty="0" sz="1650" spc="-10">
                <a:latin typeface="Calibri"/>
                <a:cs typeface="Calibri"/>
              </a:rPr>
              <a:t>partnership </a:t>
            </a:r>
            <a:r>
              <a:rPr dirty="0" sz="1650" spc="-5">
                <a:latin typeface="Calibri"/>
                <a:cs typeface="Calibri"/>
              </a:rPr>
              <a:t>with </a:t>
            </a:r>
            <a:r>
              <a:rPr dirty="0" sz="1650">
                <a:latin typeface="Calibri"/>
                <a:cs typeface="Calibri"/>
              </a:rPr>
              <a:t>the </a:t>
            </a:r>
            <a:r>
              <a:rPr dirty="0" sz="1650" spc="-5">
                <a:latin typeface="Calibri"/>
                <a:cs typeface="Calibri"/>
              </a:rPr>
              <a:t>TDH </a:t>
            </a:r>
            <a:r>
              <a:rPr dirty="0" sz="1650" spc="-15">
                <a:latin typeface="Calibri"/>
                <a:cs typeface="Calibri"/>
              </a:rPr>
              <a:t>for </a:t>
            </a:r>
            <a:r>
              <a:rPr dirty="0" sz="1650" spc="-5">
                <a:latin typeface="Calibri"/>
                <a:cs typeface="Calibri"/>
              </a:rPr>
              <a:t>~20 </a:t>
            </a:r>
            <a:r>
              <a:rPr dirty="0" sz="1650" spc="-15">
                <a:latin typeface="Calibri"/>
                <a:cs typeface="Calibri"/>
              </a:rPr>
              <a:t>years </a:t>
            </a:r>
            <a:r>
              <a:rPr dirty="0" sz="1650" spc="-10">
                <a:latin typeface="Calibri"/>
                <a:cs typeface="Calibri"/>
              </a:rPr>
              <a:t>to </a:t>
            </a:r>
            <a:r>
              <a:rPr dirty="0" sz="1650" spc="-5">
                <a:latin typeface="Calibri"/>
                <a:cs typeface="Calibri"/>
              </a:rPr>
              <a:t>process </a:t>
            </a:r>
            <a:r>
              <a:rPr dirty="0" sz="1650" spc="-10">
                <a:latin typeface="Calibri"/>
                <a:cs typeface="Calibri"/>
              </a:rPr>
              <a:t>discharge </a:t>
            </a:r>
            <a:r>
              <a:rPr dirty="0" sz="1650" spc="-15">
                <a:latin typeface="Calibri"/>
                <a:cs typeface="Calibri"/>
              </a:rPr>
              <a:t>data for </a:t>
            </a:r>
            <a:r>
              <a:rPr dirty="0" sz="1650" spc="-5">
                <a:latin typeface="Calibri"/>
                <a:cs typeface="Calibri"/>
              </a:rPr>
              <a:t>non‐HIN, non‐member  </a:t>
            </a:r>
            <a:r>
              <a:rPr dirty="0" sz="1650" spc="-10">
                <a:latin typeface="Calibri"/>
                <a:cs typeface="Calibri"/>
              </a:rPr>
              <a:t>hospitals</a:t>
            </a:r>
            <a:endParaRPr sz="1650">
              <a:latin typeface="Calibri"/>
              <a:cs typeface="Calibri"/>
            </a:endParaRPr>
          </a:p>
          <a:p>
            <a:pPr lvl="1" marL="672465" indent="-283210">
              <a:lnSpc>
                <a:spcPct val="100000"/>
              </a:lnSpc>
              <a:buFont typeface="Arial"/>
              <a:buChar char="•"/>
              <a:tabLst>
                <a:tab pos="672465" algn="l"/>
                <a:tab pos="673100" algn="l"/>
              </a:tabLst>
            </a:pPr>
            <a:r>
              <a:rPr dirty="0" sz="1650" spc="-5">
                <a:latin typeface="Calibri"/>
                <a:cs typeface="Calibri"/>
              </a:rPr>
              <a:t>Q2‐2020, </a:t>
            </a:r>
            <a:r>
              <a:rPr dirty="0" sz="1650" spc="-10">
                <a:latin typeface="Calibri"/>
                <a:cs typeface="Calibri"/>
              </a:rPr>
              <a:t>processed </a:t>
            </a:r>
            <a:r>
              <a:rPr dirty="0" sz="1650" spc="-15">
                <a:latin typeface="Calibri"/>
                <a:cs typeface="Calibri"/>
              </a:rPr>
              <a:t>data for </a:t>
            </a:r>
            <a:r>
              <a:rPr dirty="0" sz="1650" spc="-5">
                <a:latin typeface="Calibri"/>
                <a:cs typeface="Calibri"/>
              </a:rPr>
              <a:t>25 non‐HIN</a:t>
            </a:r>
            <a:r>
              <a:rPr dirty="0" sz="1650" spc="6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hospitals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00977" y="5945332"/>
            <a:ext cx="1051665" cy="441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44708" y="5942838"/>
            <a:ext cx="1164291" cy="499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76322" y="5970494"/>
            <a:ext cx="2860875" cy="399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661" y="1155446"/>
            <a:ext cx="4055745" cy="427990"/>
          </a:xfrm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/>
              <a:t>Data </a:t>
            </a:r>
            <a:r>
              <a:rPr dirty="0" spc="10"/>
              <a:t>Reporting</a:t>
            </a:r>
            <a:r>
              <a:rPr dirty="0" spc="25"/>
              <a:t> </a:t>
            </a:r>
            <a:r>
              <a:rPr dirty="0" spc="5"/>
              <a:t>Requirements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41552" y="2295397"/>
            <a:ext cx="7152005" cy="3042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5" b="1">
                <a:latin typeface="Calibri"/>
                <a:cs typeface="Calibri"/>
              </a:rPr>
              <a:t>Types </a:t>
            </a:r>
            <a:r>
              <a:rPr dirty="0" sz="1650" b="1">
                <a:latin typeface="Calibri"/>
                <a:cs typeface="Calibri"/>
              </a:rPr>
              <a:t>of </a:t>
            </a:r>
            <a:r>
              <a:rPr dirty="0" sz="1650" spc="-5" b="1">
                <a:latin typeface="Calibri"/>
                <a:cs typeface="Calibri"/>
              </a:rPr>
              <a:t>inpatient </a:t>
            </a:r>
            <a:r>
              <a:rPr dirty="0" sz="1650" b="1">
                <a:latin typeface="Calibri"/>
                <a:cs typeface="Calibri"/>
              </a:rPr>
              <a:t>and </a:t>
            </a:r>
            <a:r>
              <a:rPr dirty="0" sz="1650" spc="-5" b="1">
                <a:latin typeface="Calibri"/>
                <a:cs typeface="Calibri"/>
              </a:rPr>
              <a:t>outpatient discharges </a:t>
            </a:r>
            <a:r>
              <a:rPr dirty="0" sz="1650" spc="-10" b="1">
                <a:latin typeface="Calibri"/>
                <a:cs typeface="Calibri"/>
              </a:rPr>
              <a:t>required to </a:t>
            </a:r>
            <a:r>
              <a:rPr dirty="0" sz="1650" b="1">
                <a:latin typeface="Calibri"/>
                <a:cs typeface="Calibri"/>
              </a:rPr>
              <a:t>be </a:t>
            </a:r>
            <a:r>
              <a:rPr dirty="0" sz="1650" spc="-10" b="1">
                <a:latin typeface="Calibri"/>
                <a:cs typeface="Calibri"/>
              </a:rPr>
              <a:t>reported </a:t>
            </a:r>
            <a:r>
              <a:rPr dirty="0" sz="1650" spc="-5" b="1">
                <a:latin typeface="Calibri"/>
                <a:cs typeface="Calibri"/>
              </a:rPr>
              <a:t>each</a:t>
            </a:r>
            <a:r>
              <a:rPr dirty="0" sz="1650" spc="20" b="1">
                <a:latin typeface="Calibri"/>
                <a:cs typeface="Calibri"/>
              </a:rPr>
              <a:t> </a:t>
            </a:r>
            <a:r>
              <a:rPr dirty="0" sz="1650" spc="-5" b="1">
                <a:latin typeface="Calibri"/>
                <a:cs typeface="Calibri"/>
              </a:rPr>
              <a:t>quarter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Calibri"/>
              <a:cs typeface="Calibri"/>
            </a:endParaRPr>
          </a:p>
          <a:p>
            <a:pPr marL="672465" indent="-283210">
              <a:lnSpc>
                <a:spcPct val="100000"/>
              </a:lnSpc>
              <a:buFont typeface="Arial"/>
              <a:buChar char="•"/>
              <a:tabLst>
                <a:tab pos="672465" algn="l"/>
                <a:tab pos="673100" algn="l"/>
              </a:tabLst>
            </a:pPr>
            <a:r>
              <a:rPr dirty="0" sz="1650" spc="-10">
                <a:latin typeface="Calibri"/>
                <a:cs typeface="Calibri"/>
              </a:rPr>
              <a:t>Inpatient (defined </a:t>
            </a:r>
            <a:r>
              <a:rPr dirty="0" sz="1650" spc="-5">
                <a:latin typeface="Calibri"/>
                <a:cs typeface="Calibri"/>
              </a:rPr>
              <a:t>by bill</a:t>
            </a:r>
            <a:r>
              <a:rPr dirty="0" sz="1650" spc="5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type)</a:t>
            </a:r>
            <a:endParaRPr sz="1650">
              <a:latin typeface="Calibri"/>
              <a:cs typeface="Calibri"/>
            </a:endParaRPr>
          </a:p>
          <a:p>
            <a:pPr marL="672465" indent="-283210">
              <a:lnSpc>
                <a:spcPct val="100000"/>
              </a:lnSpc>
              <a:buFont typeface="Arial"/>
              <a:buChar char="•"/>
              <a:tabLst>
                <a:tab pos="672465" algn="l"/>
                <a:tab pos="673100" algn="l"/>
              </a:tabLst>
            </a:pPr>
            <a:r>
              <a:rPr dirty="0" sz="1650" spc="-10">
                <a:latin typeface="Calibri"/>
                <a:cs typeface="Calibri"/>
              </a:rPr>
              <a:t>Ambulatory Surgery </a:t>
            </a:r>
            <a:r>
              <a:rPr dirty="0" sz="1650" spc="-5">
                <a:latin typeface="Calibri"/>
                <a:cs typeface="Calibri"/>
              </a:rPr>
              <a:t>(defined by bill type, </a:t>
            </a:r>
            <a:r>
              <a:rPr dirty="0" sz="1650" spc="-10">
                <a:latin typeface="Calibri"/>
                <a:cs typeface="Calibri"/>
              </a:rPr>
              <a:t>revenue code </a:t>
            </a:r>
            <a:r>
              <a:rPr dirty="0" sz="1650" spc="-5">
                <a:latin typeface="Calibri"/>
                <a:cs typeface="Calibri"/>
              </a:rPr>
              <a:t>and</a:t>
            </a:r>
            <a:r>
              <a:rPr dirty="0" sz="1650" spc="120">
                <a:latin typeface="Calibri"/>
                <a:cs typeface="Calibri"/>
              </a:rPr>
              <a:t> </a:t>
            </a:r>
            <a:r>
              <a:rPr dirty="0" sz="1650" spc="-15">
                <a:latin typeface="Calibri"/>
                <a:cs typeface="Calibri"/>
              </a:rPr>
              <a:t>CPT/HCPS)</a:t>
            </a:r>
            <a:endParaRPr sz="1650">
              <a:latin typeface="Calibri"/>
              <a:cs typeface="Calibri"/>
            </a:endParaRPr>
          </a:p>
          <a:p>
            <a:pPr marL="672465" indent="-283210">
              <a:lnSpc>
                <a:spcPct val="100000"/>
              </a:lnSpc>
              <a:buFont typeface="Arial"/>
              <a:buChar char="•"/>
              <a:tabLst>
                <a:tab pos="672465" algn="l"/>
                <a:tab pos="673100" algn="l"/>
              </a:tabLst>
            </a:pPr>
            <a:r>
              <a:rPr dirty="0" sz="1650" spc="-10">
                <a:latin typeface="Calibri"/>
                <a:cs typeface="Calibri"/>
              </a:rPr>
              <a:t>Emergency Department </a:t>
            </a:r>
            <a:r>
              <a:rPr dirty="0" sz="1650" spc="-5">
                <a:latin typeface="Calibri"/>
                <a:cs typeface="Calibri"/>
              </a:rPr>
              <a:t>(defined by </a:t>
            </a:r>
            <a:r>
              <a:rPr dirty="0" sz="1650" spc="-10">
                <a:latin typeface="Calibri"/>
                <a:cs typeface="Calibri"/>
              </a:rPr>
              <a:t>revenue</a:t>
            </a:r>
            <a:r>
              <a:rPr dirty="0" sz="1650" spc="7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code)</a:t>
            </a:r>
            <a:endParaRPr sz="1650">
              <a:latin typeface="Calibri"/>
              <a:cs typeface="Calibri"/>
            </a:endParaRPr>
          </a:p>
          <a:p>
            <a:pPr marL="672465" indent="-283210">
              <a:lnSpc>
                <a:spcPct val="100000"/>
              </a:lnSpc>
              <a:buFont typeface="Arial"/>
              <a:buChar char="•"/>
              <a:tabLst>
                <a:tab pos="672465" algn="l"/>
                <a:tab pos="673100" algn="l"/>
              </a:tabLst>
            </a:pPr>
            <a:r>
              <a:rPr dirty="0" sz="1650" spc="-10">
                <a:latin typeface="Calibri"/>
                <a:cs typeface="Calibri"/>
              </a:rPr>
              <a:t>Observation </a:t>
            </a:r>
            <a:r>
              <a:rPr dirty="0" sz="1650" spc="-5">
                <a:latin typeface="Calibri"/>
                <a:cs typeface="Calibri"/>
              </a:rPr>
              <a:t>(defined by </a:t>
            </a:r>
            <a:r>
              <a:rPr dirty="0" sz="1650" spc="-10">
                <a:latin typeface="Calibri"/>
                <a:cs typeface="Calibri"/>
              </a:rPr>
              <a:t>revenue</a:t>
            </a:r>
            <a:r>
              <a:rPr dirty="0" sz="1650" spc="3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code)</a:t>
            </a:r>
            <a:endParaRPr sz="1650">
              <a:latin typeface="Calibri"/>
              <a:cs typeface="Calibri"/>
            </a:endParaRPr>
          </a:p>
          <a:p>
            <a:pPr marL="672465" indent="-283210">
              <a:lnSpc>
                <a:spcPct val="100000"/>
              </a:lnSpc>
              <a:buFont typeface="Arial"/>
              <a:buChar char="•"/>
              <a:tabLst>
                <a:tab pos="672465" algn="l"/>
                <a:tab pos="673100" algn="l"/>
              </a:tabLst>
            </a:pPr>
            <a:r>
              <a:rPr dirty="0" sz="1650" spc="-10">
                <a:latin typeface="Calibri"/>
                <a:cs typeface="Calibri"/>
              </a:rPr>
              <a:t>Selected Diagnostic </a:t>
            </a:r>
            <a:r>
              <a:rPr dirty="0" sz="1650">
                <a:latin typeface="Calibri"/>
                <a:cs typeface="Calibri"/>
              </a:rPr>
              <a:t>Services </a:t>
            </a:r>
            <a:r>
              <a:rPr dirty="0" sz="1650" spc="-5">
                <a:latin typeface="Calibri"/>
                <a:cs typeface="Calibri"/>
              </a:rPr>
              <a:t>(all </a:t>
            </a:r>
            <a:r>
              <a:rPr dirty="0" sz="1650" spc="-10">
                <a:latin typeface="Calibri"/>
                <a:cs typeface="Calibri"/>
              </a:rPr>
              <a:t>defined </a:t>
            </a:r>
            <a:r>
              <a:rPr dirty="0" sz="1650" spc="-5">
                <a:latin typeface="Calibri"/>
                <a:cs typeface="Calibri"/>
              </a:rPr>
              <a:t>by </a:t>
            </a:r>
            <a:r>
              <a:rPr dirty="0" sz="1650" spc="-10">
                <a:latin typeface="Calibri"/>
                <a:cs typeface="Calibri"/>
              </a:rPr>
              <a:t>revenue</a:t>
            </a:r>
            <a:r>
              <a:rPr dirty="0" sz="1650" spc="12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code)</a:t>
            </a:r>
            <a:endParaRPr sz="1650">
              <a:latin typeface="Calibri"/>
              <a:cs typeface="Calibri"/>
            </a:endParaRPr>
          </a:p>
          <a:p>
            <a:pPr lvl="1" marL="1049655" indent="-283210">
              <a:lnSpc>
                <a:spcPct val="100000"/>
              </a:lnSpc>
              <a:buFont typeface="Arial"/>
              <a:buChar char="•"/>
              <a:tabLst>
                <a:tab pos="1049655" algn="l"/>
                <a:tab pos="1050290" algn="l"/>
              </a:tabLst>
            </a:pPr>
            <a:r>
              <a:rPr dirty="0" sz="1650" spc="-10">
                <a:latin typeface="Calibri"/>
                <a:cs typeface="Calibri"/>
              </a:rPr>
              <a:t>Lithotripsy</a:t>
            </a:r>
            <a:endParaRPr sz="1650">
              <a:latin typeface="Calibri"/>
              <a:cs typeface="Calibri"/>
            </a:endParaRPr>
          </a:p>
          <a:p>
            <a:pPr lvl="1" marL="1049655" indent="-283210">
              <a:lnSpc>
                <a:spcPct val="100000"/>
              </a:lnSpc>
              <a:buFont typeface="Arial"/>
              <a:buChar char="•"/>
              <a:tabLst>
                <a:tab pos="1049655" algn="l"/>
                <a:tab pos="1050290" algn="l"/>
              </a:tabLst>
            </a:pPr>
            <a:r>
              <a:rPr dirty="0" sz="1650">
                <a:latin typeface="Calibri"/>
                <a:cs typeface="Calibri"/>
              </a:rPr>
              <a:t>PET</a:t>
            </a:r>
            <a:r>
              <a:rPr dirty="0" sz="1650" spc="-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Scans</a:t>
            </a:r>
            <a:endParaRPr sz="1650">
              <a:latin typeface="Calibri"/>
              <a:cs typeface="Calibri"/>
            </a:endParaRPr>
          </a:p>
          <a:p>
            <a:pPr lvl="1" marL="1049655" indent="-283210">
              <a:lnSpc>
                <a:spcPct val="100000"/>
              </a:lnSpc>
              <a:buFont typeface="Arial"/>
              <a:buChar char="•"/>
              <a:tabLst>
                <a:tab pos="1049655" algn="l"/>
                <a:tab pos="1050290" algn="l"/>
              </a:tabLst>
            </a:pPr>
            <a:r>
              <a:rPr dirty="0" sz="1650">
                <a:latin typeface="Calibri"/>
                <a:cs typeface="Calibri"/>
              </a:rPr>
              <a:t>CT</a:t>
            </a:r>
            <a:r>
              <a:rPr dirty="0" sz="1650" spc="-1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Scans</a:t>
            </a:r>
            <a:endParaRPr sz="1650">
              <a:latin typeface="Calibri"/>
              <a:cs typeface="Calibri"/>
            </a:endParaRPr>
          </a:p>
          <a:p>
            <a:pPr lvl="1" marL="1049655" indent="-283210">
              <a:lnSpc>
                <a:spcPct val="100000"/>
              </a:lnSpc>
              <a:buFont typeface="Arial"/>
              <a:buChar char="•"/>
              <a:tabLst>
                <a:tab pos="1049655" algn="l"/>
                <a:tab pos="1050290" algn="l"/>
              </a:tabLst>
            </a:pPr>
            <a:r>
              <a:rPr dirty="0" sz="1650" spc="-5">
                <a:latin typeface="Calibri"/>
                <a:cs typeface="Calibri"/>
              </a:rPr>
              <a:t>MRI/MRA</a:t>
            </a:r>
            <a:r>
              <a:rPr dirty="0" sz="1650" spc="1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Scans</a:t>
            </a:r>
            <a:endParaRPr sz="1650">
              <a:latin typeface="Calibri"/>
              <a:cs typeface="Calibri"/>
            </a:endParaRPr>
          </a:p>
          <a:p>
            <a:pPr lvl="1" marL="1049655" indent="-283210">
              <a:lnSpc>
                <a:spcPct val="100000"/>
              </a:lnSpc>
              <a:buFont typeface="Arial"/>
              <a:buChar char="•"/>
              <a:tabLst>
                <a:tab pos="1049655" algn="l"/>
                <a:tab pos="1050290" algn="l"/>
              </a:tabLst>
            </a:pPr>
            <a:r>
              <a:rPr dirty="0" sz="1650" spc="-15">
                <a:latin typeface="Calibri"/>
                <a:cs typeface="Calibri"/>
              </a:rPr>
              <a:t>Megavoltage </a:t>
            </a:r>
            <a:r>
              <a:rPr dirty="0" sz="1650" spc="-10">
                <a:latin typeface="Calibri"/>
                <a:cs typeface="Calibri"/>
              </a:rPr>
              <a:t>Radiation</a:t>
            </a:r>
            <a:r>
              <a:rPr dirty="0" sz="1650" spc="4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Therapy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661" y="1155446"/>
            <a:ext cx="1381125" cy="427990"/>
          </a:xfrm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/>
              <a:t>Data</a:t>
            </a:r>
            <a:r>
              <a:rPr dirty="0" spc="-60"/>
              <a:t> </a:t>
            </a:r>
            <a:r>
              <a:rPr dirty="0" spc="15"/>
              <a:t>Flow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54227" y="2463800"/>
            <a:ext cx="8253095" cy="2791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7650" algn="l"/>
                <a:tab pos="248285" algn="l"/>
              </a:tabLst>
            </a:pPr>
            <a:r>
              <a:rPr dirty="0" sz="1650" spc="-5">
                <a:latin typeface="Calibri"/>
                <a:cs typeface="Calibri"/>
              </a:rPr>
              <a:t>TDH </a:t>
            </a:r>
            <a:r>
              <a:rPr dirty="0" sz="1650" spc="-10">
                <a:latin typeface="Calibri"/>
                <a:cs typeface="Calibri"/>
              </a:rPr>
              <a:t>performs </a:t>
            </a:r>
            <a:r>
              <a:rPr dirty="0" sz="1650" spc="-5">
                <a:latin typeface="Calibri"/>
                <a:cs typeface="Calibri"/>
              </a:rPr>
              <a:t>initial </a:t>
            </a: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5">
                <a:latin typeface="Calibri"/>
                <a:cs typeface="Calibri"/>
              </a:rPr>
              <a:t>check </a:t>
            </a:r>
            <a:r>
              <a:rPr dirty="0" sz="1650" spc="-10">
                <a:latin typeface="Calibri"/>
                <a:cs typeface="Calibri"/>
              </a:rPr>
              <a:t>after </a:t>
            </a:r>
            <a:r>
              <a:rPr dirty="0" sz="1650" spc="-5">
                <a:latin typeface="Calibri"/>
                <a:cs typeface="Calibri"/>
              </a:rPr>
              <a:t>quarterly </a:t>
            </a: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10">
                <a:latin typeface="Calibri"/>
                <a:cs typeface="Calibri"/>
              </a:rPr>
              <a:t>are</a:t>
            </a:r>
            <a:r>
              <a:rPr dirty="0" sz="1650" spc="15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submitted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247650" marR="68580" indent="-235585">
              <a:lnSpc>
                <a:spcPct val="100000"/>
              </a:lnSpc>
              <a:buFont typeface="Arial"/>
              <a:buChar char="•"/>
              <a:tabLst>
                <a:tab pos="247650" algn="l"/>
                <a:tab pos="248285" algn="l"/>
              </a:tabLst>
            </a:pPr>
            <a:r>
              <a:rPr dirty="0" sz="1650" spc="-5">
                <a:latin typeface="Calibri"/>
                <a:cs typeface="Calibri"/>
              </a:rPr>
              <a:t>Once </a:t>
            </a: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5">
                <a:latin typeface="Calibri"/>
                <a:cs typeface="Calibri"/>
              </a:rPr>
              <a:t>pass </a:t>
            </a:r>
            <a:r>
              <a:rPr dirty="0" sz="1650">
                <a:latin typeface="Calibri"/>
                <a:cs typeface="Calibri"/>
              </a:rPr>
              <a:t>the </a:t>
            </a:r>
            <a:r>
              <a:rPr dirty="0" sz="1650" spc="-5">
                <a:latin typeface="Calibri"/>
                <a:cs typeface="Calibri"/>
              </a:rPr>
              <a:t>TDH initial </a:t>
            </a:r>
            <a:r>
              <a:rPr dirty="0" sz="1650">
                <a:latin typeface="Calibri"/>
                <a:cs typeface="Calibri"/>
              </a:rPr>
              <a:t>check, </a:t>
            </a:r>
            <a:r>
              <a:rPr dirty="0" sz="1650" spc="-5">
                <a:latin typeface="Calibri"/>
                <a:cs typeface="Calibri"/>
              </a:rPr>
              <a:t>non‐HIN </a:t>
            </a: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10">
                <a:latin typeface="Calibri"/>
                <a:cs typeface="Calibri"/>
              </a:rPr>
              <a:t>are </a:t>
            </a:r>
            <a:r>
              <a:rPr dirty="0" sz="1650" spc="-5">
                <a:latin typeface="Calibri"/>
                <a:cs typeface="Calibri"/>
              </a:rPr>
              <a:t>securely </a:t>
            </a:r>
            <a:r>
              <a:rPr dirty="0" sz="1650" spc="-15">
                <a:latin typeface="Calibri"/>
                <a:cs typeface="Calibri"/>
              </a:rPr>
              <a:t>transferred </a:t>
            </a:r>
            <a:r>
              <a:rPr dirty="0" sz="1650" spc="-10">
                <a:latin typeface="Calibri"/>
                <a:cs typeface="Calibri"/>
              </a:rPr>
              <a:t>to </a:t>
            </a:r>
            <a:r>
              <a:rPr dirty="0" sz="1650" spc="-5">
                <a:latin typeface="Calibri"/>
                <a:cs typeface="Calibri"/>
              </a:rPr>
              <a:t>THA </a:t>
            </a:r>
            <a:r>
              <a:rPr dirty="0" sz="1650">
                <a:latin typeface="Calibri"/>
                <a:cs typeface="Calibri"/>
              </a:rPr>
              <a:t>via </a:t>
            </a:r>
            <a:r>
              <a:rPr dirty="0" sz="1650" spc="-10">
                <a:latin typeface="Calibri"/>
                <a:cs typeface="Calibri"/>
              </a:rPr>
              <a:t>secure  </a:t>
            </a:r>
            <a:r>
              <a:rPr dirty="0" sz="1650" spc="-5">
                <a:latin typeface="Calibri"/>
                <a:cs typeface="Calibri"/>
              </a:rPr>
              <a:t>file</a:t>
            </a:r>
            <a:r>
              <a:rPr dirty="0" sz="1650" spc="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share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247650" indent="-235585">
              <a:lnSpc>
                <a:spcPct val="100000"/>
              </a:lnSpc>
              <a:buFont typeface="Arial"/>
              <a:buChar char="•"/>
              <a:tabLst>
                <a:tab pos="247650" algn="l"/>
                <a:tab pos="248285" algn="l"/>
              </a:tabLst>
            </a:pPr>
            <a:r>
              <a:rPr dirty="0" sz="1650" spc="-5">
                <a:latin typeface="Calibri"/>
                <a:cs typeface="Calibri"/>
              </a:rPr>
              <a:t>THA HIN </a:t>
            </a:r>
            <a:r>
              <a:rPr dirty="0" sz="1650" spc="-15">
                <a:latin typeface="Calibri"/>
                <a:cs typeface="Calibri"/>
              </a:rPr>
              <a:t>staff </a:t>
            </a:r>
            <a:r>
              <a:rPr dirty="0" sz="1650" spc="-5">
                <a:latin typeface="Calibri"/>
                <a:cs typeface="Calibri"/>
              </a:rPr>
              <a:t>upload </a:t>
            </a: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10">
                <a:latin typeface="Calibri"/>
                <a:cs typeface="Calibri"/>
              </a:rPr>
              <a:t>to </a:t>
            </a:r>
            <a:r>
              <a:rPr dirty="0" sz="1650" spc="-5">
                <a:latin typeface="Calibri"/>
                <a:cs typeface="Calibri"/>
              </a:rPr>
              <a:t>the </a:t>
            </a: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10">
                <a:latin typeface="Calibri"/>
                <a:cs typeface="Calibri"/>
              </a:rPr>
              <a:t>collection </a:t>
            </a:r>
            <a:r>
              <a:rPr dirty="0" sz="1650" spc="-15">
                <a:latin typeface="Calibri"/>
                <a:cs typeface="Calibri"/>
              </a:rPr>
              <a:t>system,</a:t>
            </a:r>
            <a:r>
              <a:rPr dirty="0" sz="1650" spc="12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HIDINet</a:t>
            </a:r>
            <a:endParaRPr sz="1650">
              <a:latin typeface="Calibri"/>
              <a:cs typeface="Calibri"/>
            </a:endParaRPr>
          </a:p>
          <a:p>
            <a:pPr lvl="1" marL="624840" indent="-236220">
              <a:lnSpc>
                <a:spcPct val="100000"/>
              </a:lnSpc>
              <a:buFont typeface="Arial"/>
              <a:buChar char="•"/>
              <a:tabLst>
                <a:tab pos="624840" algn="l"/>
                <a:tab pos="625475" algn="l"/>
              </a:tabLst>
            </a:pPr>
            <a:r>
              <a:rPr dirty="0" sz="1650">
                <a:latin typeface="Calibri"/>
                <a:cs typeface="Calibri"/>
              </a:rPr>
              <a:t>Up </a:t>
            </a:r>
            <a:r>
              <a:rPr dirty="0" sz="1650" spc="-10">
                <a:latin typeface="Calibri"/>
                <a:cs typeface="Calibri"/>
              </a:rPr>
              <a:t>to </a:t>
            </a:r>
            <a:r>
              <a:rPr dirty="0" sz="1650">
                <a:latin typeface="Calibri"/>
                <a:cs typeface="Calibri"/>
              </a:rPr>
              <a:t>276 </a:t>
            </a:r>
            <a:r>
              <a:rPr dirty="0" sz="1650" spc="-5">
                <a:latin typeface="Calibri"/>
                <a:cs typeface="Calibri"/>
              </a:rPr>
              <a:t>fields in </a:t>
            </a:r>
            <a:r>
              <a:rPr dirty="0" sz="1650">
                <a:latin typeface="Calibri"/>
                <a:cs typeface="Calibri"/>
              </a:rPr>
              <a:t>each </a:t>
            </a:r>
            <a:r>
              <a:rPr dirty="0" sz="1650" spc="-10">
                <a:latin typeface="Calibri"/>
                <a:cs typeface="Calibri"/>
              </a:rPr>
              <a:t>patient discharge </a:t>
            </a:r>
            <a:r>
              <a:rPr dirty="0" sz="1650" spc="-15">
                <a:latin typeface="Calibri"/>
                <a:cs typeface="Calibri"/>
              </a:rPr>
              <a:t>record </a:t>
            </a:r>
            <a:r>
              <a:rPr dirty="0" sz="1650" spc="-10">
                <a:latin typeface="Calibri"/>
                <a:cs typeface="Calibri"/>
              </a:rPr>
              <a:t>are</a:t>
            </a:r>
            <a:r>
              <a:rPr dirty="0" sz="1650" spc="12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analyzed</a:t>
            </a:r>
            <a:endParaRPr sz="1650">
              <a:latin typeface="Calibri"/>
              <a:cs typeface="Calibri"/>
            </a:endParaRPr>
          </a:p>
          <a:p>
            <a:pPr lvl="2" marL="1002030" marR="224790" indent="-235585">
              <a:lnSpc>
                <a:spcPct val="100000"/>
              </a:lnSpc>
              <a:buFont typeface="Arial"/>
              <a:buChar char="•"/>
              <a:tabLst>
                <a:tab pos="1002030" algn="l"/>
                <a:tab pos="1002665" algn="l"/>
              </a:tabLst>
            </a:pPr>
            <a:r>
              <a:rPr dirty="0" sz="1650">
                <a:latin typeface="Calibri"/>
                <a:cs typeface="Calibri"/>
              </a:rPr>
              <a:t>279 </a:t>
            </a:r>
            <a:r>
              <a:rPr dirty="0" sz="1650" spc="-15">
                <a:latin typeface="Calibri"/>
                <a:cs typeface="Calibri"/>
              </a:rPr>
              <a:t>“Fatal </a:t>
            </a:r>
            <a:r>
              <a:rPr dirty="0" sz="1650" spc="5">
                <a:latin typeface="Calibri"/>
                <a:cs typeface="Calibri"/>
              </a:rPr>
              <a:t>Error” </a:t>
            </a:r>
            <a:r>
              <a:rPr dirty="0" sz="1650" spc="-10">
                <a:latin typeface="Calibri"/>
                <a:cs typeface="Calibri"/>
              </a:rPr>
              <a:t>Edits </a:t>
            </a:r>
            <a:r>
              <a:rPr dirty="0" sz="1650">
                <a:latin typeface="Calibri"/>
                <a:cs typeface="Calibri"/>
              </a:rPr>
              <a:t>– apply </a:t>
            </a:r>
            <a:r>
              <a:rPr dirty="0" sz="1650" spc="-15">
                <a:latin typeface="Calibri"/>
                <a:cs typeface="Calibri"/>
              </a:rPr>
              <a:t>toward </a:t>
            </a:r>
            <a:r>
              <a:rPr dirty="0" sz="1650">
                <a:latin typeface="Calibri"/>
                <a:cs typeface="Calibri"/>
              </a:rPr>
              <a:t>the 2% </a:t>
            </a:r>
            <a:r>
              <a:rPr dirty="0" sz="1650" spc="-15">
                <a:latin typeface="Calibri"/>
                <a:cs typeface="Calibri"/>
              </a:rPr>
              <a:t>fatal </a:t>
            </a:r>
            <a:r>
              <a:rPr dirty="0" sz="1650" spc="-10">
                <a:latin typeface="Calibri"/>
                <a:cs typeface="Calibri"/>
              </a:rPr>
              <a:t>error </a:t>
            </a:r>
            <a:r>
              <a:rPr dirty="0" sz="1650" spc="-20">
                <a:latin typeface="Calibri"/>
                <a:cs typeface="Calibri"/>
              </a:rPr>
              <a:t>rate </a:t>
            </a:r>
            <a:r>
              <a:rPr dirty="0" sz="1650" spc="-5">
                <a:latin typeface="Calibri"/>
                <a:cs typeface="Calibri"/>
              </a:rPr>
              <a:t>allowed, as set by the  </a:t>
            </a:r>
            <a:r>
              <a:rPr dirty="0" sz="1650">
                <a:latin typeface="Calibri"/>
                <a:cs typeface="Calibri"/>
              </a:rPr>
              <a:t>rules, </a:t>
            </a:r>
            <a:r>
              <a:rPr dirty="0" sz="1650" spc="-5">
                <a:latin typeface="Calibri"/>
                <a:cs typeface="Calibri"/>
              </a:rPr>
              <a:t>1200‐7‐3, </a:t>
            </a:r>
            <a:r>
              <a:rPr dirty="0" sz="1650" spc="-10">
                <a:latin typeface="Calibri"/>
                <a:cs typeface="Calibri"/>
              </a:rPr>
              <a:t>associated </a:t>
            </a:r>
            <a:r>
              <a:rPr dirty="0" sz="1650" spc="-5">
                <a:latin typeface="Calibri"/>
                <a:cs typeface="Calibri"/>
              </a:rPr>
              <a:t>with the </a:t>
            </a:r>
            <a:r>
              <a:rPr dirty="0" sz="1650" spc="-20">
                <a:latin typeface="Calibri"/>
                <a:cs typeface="Calibri"/>
              </a:rPr>
              <a:t>state </a:t>
            </a:r>
            <a:r>
              <a:rPr dirty="0" sz="1650" spc="-40">
                <a:latin typeface="Calibri"/>
                <a:cs typeface="Calibri"/>
              </a:rPr>
              <a:t>law, </a:t>
            </a:r>
            <a:r>
              <a:rPr dirty="0" sz="1650" spc="-15">
                <a:latin typeface="Calibri"/>
                <a:cs typeface="Calibri"/>
              </a:rPr>
              <a:t>TCA</a:t>
            </a:r>
            <a:r>
              <a:rPr dirty="0" sz="1650" spc="10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68‐1‐108</a:t>
            </a:r>
            <a:endParaRPr sz="1650">
              <a:latin typeface="Calibri"/>
              <a:cs typeface="Calibri"/>
            </a:endParaRPr>
          </a:p>
          <a:p>
            <a:pPr lvl="2" marL="1002030" marR="5080" indent="-235585">
              <a:lnSpc>
                <a:spcPct val="100000"/>
              </a:lnSpc>
              <a:buFont typeface="Arial"/>
              <a:buChar char="•"/>
              <a:tabLst>
                <a:tab pos="1002030" algn="l"/>
                <a:tab pos="1002665" algn="l"/>
              </a:tabLst>
            </a:pPr>
            <a:r>
              <a:rPr dirty="0" sz="1650" spc="-5">
                <a:latin typeface="Calibri"/>
                <a:cs typeface="Calibri"/>
              </a:rPr>
              <a:t>81 “Warning” </a:t>
            </a:r>
            <a:r>
              <a:rPr dirty="0" sz="1650" spc="-10">
                <a:latin typeface="Calibri"/>
                <a:cs typeface="Calibri"/>
              </a:rPr>
              <a:t>Edits </a:t>
            </a:r>
            <a:r>
              <a:rPr dirty="0" sz="1650">
                <a:latin typeface="Calibri"/>
                <a:cs typeface="Calibri"/>
              </a:rPr>
              <a:t>– </a:t>
            </a:r>
            <a:r>
              <a:rPr dirty="0" sz="1650" spc="-5">
                <a:latin typeface="Calibri"/>
                <a:cs typeface="Calibri"/>
              </a:rPr>
              <a:t>do not apply </a:t>
            </a:r>
            <a:r>
              <a:rPr dirty="0" sz="1650" spc="-10">
                <a:latin typeface="Calibri"/>
                <a:cs typeface="Calibri"/>
              </a:rPr>
              <a:t>to </a:t>
            </a:r>
            <a:r>
              <a:rPr dirty="0" sz="1650" spc="-5">
                <a:latin typeface="Calibri"/>
                <a:cs typeface="Calibri"/>
              </a:rPr>
              <a:t>the </a:t>
            </a:r>
            <a:r>
              <a:rPr dirty="0" sz="1650" spc="-15">
                <a:latin typeface="Calibri"/>
                <a:cs typeface="Calibri"/>
              </a:rPr>
              <a:t>fatal </a:t>
            </a:r>
            <a:r>
              <a:rPr dirty="0" sz="1650" spc="-10">
                <a:latin typeface="Calibri"/>
                <a:cs typeface="Calibri"/>
              </a:rPr>
              <a:t>error </a:t>
            </a:r>
            <a:r>
              <a:rPr dirty="0" sz="1650" spc="-20">
                <a:latin typeface="Calibri"/>
                <a:cs typeface="Calibri"/>
              </a:rPr>
              <a:t>rate </a:t>
            </a:r>
            <a:r>
              <a:rPr dirty="0" sz="1650" spc="-5">
                <a:latin typeface="Calibri"/>
                <a:cs typeface="Calibri"/>
              </a:rPr>
              <a:t>but </a:t>
            </a:r>
            <a:r>
              <a:rPr dirty="0" sz="1650" spc="-10">
                <a:latin typeface="Calibri"/>
                <a:cs typeface="Calibri"/>
              </a:rPr>
              <a:t>important to </a:t>
            </a:r>
            <a:r>
              <a:rPr dirty="0" sz="1650" spc="-5">
                <a:latin typeface="Calibri"/>
                <a:cs typeface="Calibri"/>
              </a:rPr>
              <a:t>review high  </a:t>
            </a:r>
            <a:r>
              <a:rPr dirty="0" sz="1650" spc="-10">
                <a:latin typeface="Calibri"/>
                <a:cs typeface="Calibri"/>
              </a:rPr>
              <a:t>occurrences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661" y="1155446"/>
            <a:ext cx="1080135" cy="427990"/>
          </a:xfrm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pc="-30"/>
              <a:t>R</a:t>
            </a:r>
            <a:r>
              <a:rPr dirty="0" spc="15"/>
              <a:t>e</a:t>
            </a:r>
            <a:r>
              <a:rPr dirty="0" spc="10"/>
              <a:t>ports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87577" y="1937258"/>
            <a:ext cx="7579995" cy="3545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5">
                <a:latin typeface="Calibri"/>
                <a:cs typeface="Calibri"/>
              </a:rPr>
              <a:t>fully </a:t>
            </a:r>
            <a:r>
              <a:rPr dirty="0" sz="1650" spc="-10">
                <a:latin typeface="Calibri"/>
                <a:cs typeface="Calibri"/>
              </a:rPr>
              <a:t>processed </a:t>
            </a:r>
            <a:r>
              <a:rPr dirty="0" sz="1650" spc="-5">
                <a:latin typeface="Calibri"/>
                <a:cs typeface="Calibri"/>
              </a:rPr>
              <a:t>in</a:t>
            </a:r>
            <a:r>
              <a:rPr dirty="0" sz="1650" spc="3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HIDINet</a:t>
            </a:r>
            <a:endParaRPr sz="1650">
              <a:latin typeface="Calibri"/>
              <a:cs typeface="Calibri"/>
            </a:endParaRPr>
          </a:p>
          <a:p>
            <a:pPr marL="624840" indent="-235585">
              <a:lnSpc>
                <a:spcPct val="100000"/>
              </a:lnSpc>
              <a:buFont typeface="Arial"/>
              <a:buChar char="•"/>
              <a:tabLst>
                <a:tab pos="624840" algn="l"/>
                <a:tab pos="625475" algn="l"/>
              </a:tabLst>
            </a:pPr>
            <a:r>
              <a:rPr dirty="0" sz="1650" spc="-5">
                <a:latin typeface="Calibri"/>
                <a:cs typeface="Calibri"/>
              </a:rPr>
              <a:t>THA HIN </a:t>
            </a:r>
            <a:r>
              <a:rPr dirty="0" sz="1650" spc="-15">
                <a:latin typeface="Calibri"/>
                <a:cs typeface="Calibri"/>
              </a:rPr>
              <a:t>staff </a:t>
            </a:r>
            <a:r>
              <a:rPr dirty="0" sz="1650" spc="-10">
                <a:latin typeface="Calibri"/>
                <a:cs typeface="Calibri"/>
              </a:rPr>
              <a:t>analyze reports produced </a:t>
            </a:r>
            <a:r>
              <a:rPr dirty="0" sz="1650" spc="-5">
                <a:latin typeface="Calibri"/>
                <a:cs typeface="Calibri"/>
              </a:rPr>
              <a:t>by</a:t>
            </a:r>
            <a:r>
              <a:rPr dirty="0" sz="1650" spc="5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HIDINet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900">
              <a:latin typeface="Calibri"/>
              <a:cs typeface="Calibri"/>
            </a:endParaRPr>
          </a:p>
          <a:p>
            <a:pPr lvl="1" marL="1024255" indent="-257810">
              <a:lnSpc>
                <a:spcPct val="100000"/>
              </a:lnSpc>
              <a:spcBef>
                <a:spcPts val="1639"/>
              </a:spcBef>
              <a:buAutoNum type="arabicPeriod"/>
              <a:tabLst>
                <a:tab pos="1024890" algn="l"/>
              </a:tabLst>
            </a:pPr>
            <a:r>
              <a:rPr dirty="0" sz="1650" spc="-10" b="1">
                <a:latin typeface="Calibri"/>
                <a:cs typeface="Calibri"/>
              </a:rPr>
              <a:t>Edit Detail </a:t>
            </a:r>
            <a:r>
              <a:rPr dirty="0" sz="1650" spc="-5" b="1">
                <a:latin typeface="Calibri"/>
                <a:cs typeface="Calibri"/>
              </a:rPr>
              <a:t>Report</a:t>
            </a:r>
            <a:endParaRPr sz="1650">
              <a:latin typeface="Calibri"/>
              <a:cs typeface="Calibri"/>
            </a:endParaRPr>
          </a:p>
          <a:p>
            <a:pPr lvl="2" marL="1379220" indent="-235585">
              <a:lnSpc>
                <a:spcPct val="100000"/>
              </a:lnSpc>
              <a:buFont typeface="Arial"/>
              <a:buChar char="•"/>
              <a:tabLst>
                <a:tab pos="1379220" algn="l"/>
                <a:tab pos="1379855" algn="l"/>
              </a:tabLst>
            </a:pPr>
            <a:r>
              <a:rPr dirty="0" sz="1650" spc="-10">
                <a:latin typeface="Calibri"/>
                <a:cs typeface="Calibri"/>
              </a:rPr>
              <a:t>Breaks </a:t>
            </a:r>
            <a:r>
              <a:rPr dirty="0" sz="1650" spc="-5">
                <a:latin typeface="Calibri"/>
                <a:cs typeface="Calibri"/>
              </a:rPr>
              <a:t>out the </a:t>
            </a:r>
            <a:r>
              <a:rPr dirty="0" sz="1650" spc="-20">
                <a:latin typeface="Calibri"/>
                <a:cs typeface="Calibri"/>
              </a:rPr>
              <a:t>hospital’s </a:t>
            </a:r>
            <a:r>
              <a:rPr dirty="0" sz="1650" spc="-15">
                <a:latin typeface="Calibri"/>
                <a:cs typeface="Calibri"/>
              </a:rPr>
              <a:t>data </a:t>
            </a:r>
            <a:r>
              <a:rPr dirty="0" sz="1650" spc="-5">
                <a:latin typeface="Calibri"/>
                <a:cs typeface="Calibri"/>
              </a:rPr>
              <a:t>by </a:t>
            </a:r>
            <a:r>
              <a:rPr dirty="0" sz="1650" spc="-10">
                <a:latin typeface="Calibri"/>
                <a:cs typeface="Calibri"/>
              </a:rPr>
              <a:t>Inpatient </a:t>
            </a:r>
            <a:r>
              <a:rPr dirty="0" sz="1650" spc="-5">
                <a:latin typeface="Calibri"/>
                <a:cs typeface="Calibri"/>
              </a:rPr>
              <a:t>and</a:t>
            </a:r>
            <a:r>
              <a:rPr dirty="0" sz="1650" spc="10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Outpatient</a:t>
            </a:r>
            <a:endParaRPr sz="1650">
              <a:latin typeface="Calibri"/>
              <a:cs typeface="Calibri"/>
            </a:endParaRPr>
          </a:p>
          <a:p>
            <a:pPr lvl="3" marL="1756410" indent="-235585">
              <a:lnSpc>
                <a:spcPct val="100000"/>
              </a:lnSpc>
              <a:buFont typeface="Arial"/>
              <a:buChar char="•"/>
              <a:tabLst>
                <a:tab pos="1756410" algn="l"/>
                <a:tab pos="1757045" algn="l"/>
              </a:tabLst>
            </a:pPr>
            <a:r>
              <a:rPr dirty="0" sz="1650" spc="-35">
                <a:latin typeface="Calibri"/>
                <a:cs typeface="Calibri"/>
              </a:rPr>
              <a:t>Total </a:t>
            </a:r>
            <a:r>
              <a:rPr dirty="0" sz="1650" spc="-10">
                <a:latin typeface="Calibri"/>
                <a:cs typeface="Calibri"/>
              </a:rPr>
              <a:t>counts (total </a:t>
            </a:r>
            <a:r>
              <a:rPr dirty="0" sz="1650" spc="-15">
                <a:latin typeface="Calibri"/>
                <a:cs typeface="Calibri"/>
              </a:rPr>
              <a:t>records</a:t>
            </a:r>
            <a:r>
              <a:rPr dirty="0" sz="1650" spc="8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edited)</a:t>
            </a:r>
            <a:endParaRPr sz="1650">
              <a:latin typeface="Calibri"/>
              <a:cs typeface="Calibri"/>
            </a:endParaRPr>
          </a:p>
          <a:p>
            <a:pPr lvl="4" marL="2133600" indent="-235585">
              <a:lnSpc>
                <a:spcPct val="100000"/>
              </a:lnSpc>
              <a:buFont typeface="Arial"/>
              <a:buChar char="•"/>
              <a:tabLst>
                <a:tab pos="2133600" algn="l"/>
                <a:tab pos="2134235" algn="l"/>
              </a:tabLst>
            </a:pPr>
            <a:r>
              <a:rPr dirty="0" sz="1650" spc="-10">
                <a:latin typeface="Calibri"/>
                <a:cs typeface="Calibri"/>
              </a:rPr>
              <a:t>Counts </a:t>
            </a:r>
            <a:r>
              <a:rPr dirty="0" sz="1650" spc="-5">
                <a:latin typeface="Calibri"/>
                <a:cs typeface="Calibri"/>
              </a:rPr>
              <a:t>by </a:t>
            </a:r>
            <a:r>
              <a:rPr dirty="0" sz="1650">
                <a:latin typeface="Calibri"/>
                <a:cs typeface="Calibri"/>
              </a:rPr>
              <a:t>each </a:t>
            </a:r>
            <a:r>
              <a:rPr dirty="0" sz="1650" spc="-10">
                <a:latin typeface="Calibri"/>
                <a:cs typeface="Calibri"/>
              </a:rPr>
              <a:t>required reportable discharge (listed</a:t>
            </a:r>
            <a:r>
              <a:rPr dirty="0" sz="1650" spc="15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previously)</a:t>
            </a:r>
            <a:endParaRPr sz="1650">
              <a:latin typeface="Calibri"/>
              <a:cs typeface="Calibri"/>
            </a:endParaRPr>
          </a:p>
          <a:p>
            <a:pPr lvl="3" marL="1756410" indent="-236220">
              <a:lnSpc>
                <a:spcPct val="100000"/>
              </a:lnSpc>
              <a:buFont typeface="Arial"/>
              <a:buChar char="•"/>
              <a:tabLst>
                <a:tab pos="1756410" algn="l"/>
                <a:tab pos="1757045" algn="l"/>
              </a:tabLst>
            </a:pPr>
            <a:r>
              <a:rPr dirty="0" sz="1650" spc="-20">
                <a:latin typeface="Calibri"/>
                <a:cs typeface="Calibri"/>
              </a:rPr>
              <a:t>Fatal </a:t>
            </a:r>
            <a:r>
              <a:rPr dirty="0" sz="1650" spc="-5">
                <a:latin typeface="Calibri"/>
                <a:cs typeface="Calibri"/>
              </a:rPr>
              <a:t>error</a:t>
            </a:r>
            <a:r>
              <a:rPr dirty="0" sz="1650" spc="30">
                <a:latin typeface="Calibri"/>
                <a:cs typeface="Calibri"/>
              </a:rPr>
              <a:t> </a:t>
            </a:r>
            <a:r>
              <a:rPr dirty="0" sz="1650" spc="-30">
                <a:latin typeface="Calibri"/>
                <a:cs typeface="Calibri"/>
              </a:rPr>
              <a:t>rate</a:t>
            </a:r>
            <a:endParaRPr sz="1650">
              <a:latin typeface="Calibri"/>
              <a:cs typeface="Calibri"/>
            </a:endParaRPr>
          </a:p>
          <a:p>
            <a:pPr lvl="4" marL="2133600" indent="-236220">
              <a:lnSpc>
                <a:spcPct val="100000"/>
              </a:lnSpc>
              <a:buFont typeface="Arial"/>
              <a:buChar char="•"/>
              <a:tabLst>
                <a:tab pos="2133600" algn="l"/>
                <a:tab pos="2134235" algn="l"/>
              </a:tabLst>
            </a:pPr>
            <a:r>
              <a:rPr dirty="0" sz="1650" spc="-10">
                <a:latin typeface="Calibri"/>
                <a:cs typeface="Calibri"/>
              </a:rPr>
              <a:t>Break </a:t>
            </a:r>
            <a:r>
              <a:rPr dirty="0" sz="1650" spc="-5">
                <a:latin typeface="Calibri"/>
                <a:cs typeface="Calibri"/>
              </a:rPr>
              <a:t>down of </a:t>
            </a:r>
            <a:r>
              <a:rPr dirty="0" sz="1650" spc="-10">
                <a:latin typeface="Calibri"/>
                <a:cs typeface="Calibri"/>
              </a:rPr>
              <a:t>counts </a:t>
            </a:r>
            <a:r>
              <a:rPr dirty="0" sz="1650" spc="-5">
                <a:latin typeface="Calibri"/>
                <a:cs typeface="Calibri"/>
              </a:rPr>
              <a:t>by specific</a:t>
            </a:r>
            <a:r>
              <a:rPr dirty="0" sz="1650" spc="50">
                <a:latin typeface="Calibri"/>
                <a:cs typeface="Calibri"/>
              </a:rPr>
              <a:t> </a:t>
            </a:r>
            <a:r>
              <a:rPr dirty="0" sz="1650" spc="-15">
                <a:latin typeface="Calibri"/>
                <a:cs typeface="Calibri"/>
              </a:rPr>
              <a:t>errors</a:t>
            </a:r>
            <a:endParaRPr sz="1650">
              <a:latin typeface="Calibri"/>
              <a:cs typeface="Calibri"/>
            </a:endParaRPr>
          </a:p>
          <a:p>
            <a:pPr lvl="4" marL="2133600" indent="-236220">
              <a:lnSpc>
                <a:spcPct val="100000"/>
              </a:lnSpc>
              <a:buFont typeface="Arial"/>
              <a:buChar char="•"/>
              <a:tabLst>
                <a:tab pos="2133600" algn="l"/>
                <a:tab pos="2134235" algn="l"/>
              </a:tabLst>
            </a:pPr>
            <a:r>
              <a:rPr dirty="0" sz="1650" spc="-10">
                <a:latin typeface="Calibri"/>
                <a:cs typeface="Calibri"/>
              </a:rPr>
              <a:t>Detail </a:t>
            </a:r>
            <a:r>
              <a:rPr dirty="0" sz="1650" spc="-15">
                <a:latin typeface="Calibri"/>
                <a:cs typeface="Calibri"/>
              </a:rPr>
              <a:t>for </a:t>
            </a:r>
            <a:r>
              <a:rPr dirty="0" sz="1650" spc="-5">
                <a:latin typeface="Calibri"/>
                <a:cs typeface="Calibri"/>
              </a:rPr>
              <a:t>individual </a:t>
            </a:r>
            <a:r>
              <a:rPr dirty="0" sz="1650" spc="-10">
                <a:latin typeface="Calibri"/>
                <a:cs typeface="Calibri"/>
              </a:rPr>
              <a:t>patient </a:t>
            </a:r>
            <a:r>
              <a:rPr dirty="0" sz="1650" spc="-15">
                <a:latin typeface="Calibri"/>
                <a:cs typeface="Calibri"/>
              </a:rPr>
              <a:t>records </a:t>
            </a:r>
            <a:r>
              <a:rPr dirty="0" sz="1650" spc="-5">
                <a:latin typeface="Calibri"/>
                <a:cs typeface="Calibri"/>
              </a:rPr>
              <a:t>with </a:t>
            </a:r>
            <a:r>
              <a:rPr dirty="0" sz="1650">
                <a:latin typeface="Calibri"/>
                <a:cs typeface="Calibri"/>
              </a:rPr>
              <a:t>a </a:t>
            </a:r>
            <a:r>
              <a:rPr dirty="0" sz="1650" spc="-15">
                <a:latin typeface="Calibri"/>
                <a:cs typeface="Calibri"/>
              </a:rPr>
              <a:t>fatal</a:t>
            </a:r>
            <a:r>
              <a:rPr dirty="0" sz="1650" spc="10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error</a:t>
            </a:r>
            <a:endParaRPr sz="1650">
              <a:latin typeface="Calibri"/>
              <a:cs typeface="Calibri"/>
            </a:endParaRPr>
          </a:p>
          <a:p>
            <a:pPr lvl="3" marL="1756410" indent="-236220">
              <a:lnSpc>
                <a:spcPct val="100000"/>
              </a:lnSpc>
              <a:buFont typeface="Arial"/>
              <a:buChar char="•"/>
              <a:tabLst>
                <a:tab pos="1756410" algn="l"/>
                <a:tab pos="1757045" algn="l"/>
              </a:tabLst>
            </a:pPr>
            <a:r>
              <a:rPr dirty="0" sz="1650" spc="-15">
                <a:latin typeface="Calibri"/>
                <a:cs typeface="Calibri"/>
              </a:rPr>
              <a:t>Warning</a:t>
            </a:r>
            <a:r>
              <a:rPr dirty="0" sz="1650" spc="-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errors</a:t>
            </a:r>
            <a:endParaRPr sz="1650">
              <a:latin typeface="Calibri"/>
              <a:cs typeface="Calibri"/>
            </a:endParaRPr>
          </a:p>
          <a:p>
            <a:pPr lvl="4" marL="2133600" marR="191135" indent="-235585">
              <a:lnSpc>
                <a:spcPct val="100000"/>
              </a:lnSpc>
              <a:buFont typeface="Arial"/>
              <a:buChar char="•"/>
              <a:tabLst>
                <a:tab pos="2133600" algn="l"/>
                <a:tab pos="2134235" algn="l"/>
              </a:tabLst>
            </a:pPr>
            <a:r>
              <a:rPr dirty="0" sz="1650">
                <a:latin typeface="Calibri"/>
                <a:cs typeface="Calibri"/>
              </a:rPr>
              <a:t>Not </a:t>
            </a:r>
            <a:r>
              <a:rPr dirty="0" sz="1650" spc="-10">
                <a:latin typeface="Calibri"/>
                <a:cs typeface="Calibri"/>
              </a:rPr>
              <a:t>contributed to </a:t>
            </a:r>
            <a:r>
              <a:rPr dirty="0" sz="1650" spc="-5">
                <a:latin typeface="Calibri"/>
                <a:cs typeface="Calibri"/>
              </a:rPr>
              <a:t>the 2% </a:t>
            </a:r>
            <a:r>
              <a:rPr dirty="0" sz="1650" spc="-10">
                <a:latin typeface="Calibri"/>
                <a:cs typeface="Calibri"/>
              </a:rPr>
              <a:t>allowable </a:t>
            </a:r>
            <a:r>
              <a:rPr dirty="0" sz="1650" spc="-15">
                <a:latin typeface="Calibri"/>
                <a:cs typeface="Calibri"/>
              </a:rPr>
              <a:t>fatal </a:t>
            </a:r>
            <a:r>
              <a:rPr dirty="0" sz="1650" spc="-10">
                <a:latin typeface="Calibri"/>
                <a:cs typeface="Calibri"/>
              </a:rPr>
              <a:t>error threshold, </a:t>
            </a:r>
            <a:r>
              <a:rPr dirty="0" sz="1650" spc="-5">
                <a:latin typeface="Calibri"/>
                <a:cs typeface="Calibri"/>
              </a:rPr>
              <a:t>but  </a:t>
            </a:r>
            <a:r>
              <a:rPr dirty="0" sz="1650" spc="-10">
                <a:latin typeface="Calibri"/>
                <a:cs typeface="Calibri"/>
              </a:rPr>
              <a:t>important to </a:t>
            </a:r>
            <a:r>
              <a:rPr dirty="0" sz="1650" spc="-5">
                <a:latin typeface="Calibri"/>
                <a:cs typeface="Calibri"/>
              </a:rPr>
              <a:t>review high </a:t>
            </a:r>
            <a:r>
              <a:rPr dirty="0" sz="1650" spc="-10">
                <a:latin typeface="Calibri"/>
                <a:cs typeface="Calibri"/>
              </a:rPr>
              <a:t>count warning</a:t>
            </a:r>
            <a:r>
              <a:rPr dirty="0" sz="1650" spc="4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errors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661" y="1155446"/>
            <a:ext cx="1882139" cy="427990"/>
          </a:xfrm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pc="5"/>
              <a:t>Reports</a:t>
            </a:r>
            <a:r>
              <a:rPr dirty="0" spc="-45"/>
              <a:t> </a:t>
            </a:r>
            <a:r>
              <a:rPr dirty="0" spc="5"/>
              <a:t>Cont.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21945" indent="-253365">
              <a:lnSpc>
                <a:spcPct val="100000"/>
              </a:lnSpc>
              <a:spcBef>
                <a:spcPts val="100"/>
              </a:spcBef>
              <a:buFont typeface="Calibri"/>
              <a:buAutoNum type="arabicPeriod" startAt="2"/>
              <a:tabLst>
                <a:tab pos="322580" algn="l"/>
              </a:tabLst>
            </a:pPr>
            <a:r>
              <a:rPr dirty="0" spc="-15" b="1">
                <a:latin typeface="Calibri"/>
                <a:cs typeface="Calibri"/>
              </a:rPr>
              <a:t>Verification </a:t>
            </a:r>
            <a:r>
              <a:rPr dirty="0" spc="-10" b="1">
                <a:latin typeface="Calibri"/>
                <a:cs typeface="Calibri"/>
              </a:rPr>
              <a:t>Report </a:t>
            </a:r>
            <a:r>
              <a:rPr dirty="0" spc="-5"/>
              <a:t>(includes </a:t>
            </a:r>
            <a:r>
              <a:rPr dirty="0" spc="-10"/>
              <a:t>historical </a:t>
            </a:r>
            <a:r>
              <a:rPr dirty="0" spc="-15"/>
              <a:t>data for</a:t>
            </a:r>
            <a:r>
              <a:rPr dirty="0" spc="114"/>
              <a:t> </a:t>
            </a:r>
            <a:r>
              <a:rPr dirty="0" spc="-5"/>
              <a:t>comparison)</a:t>
            </a:r>
          </a:p>
          <a:p>
            <a:pPr lvl="1" marL="681355" indent="-236220">
              <a:lnSpc>
                <a:spcPct val="100000"/>
              </a:lnSpc>
              <a:buFont typeface="Arial"/>
              <a:buChar char="•"/>
              <a:tabLst>
                <a:tab pos="681355" algn="l"/>
                <a:tab pos="681990" algn="l"/>
              </a:tabLst>
            </a:pPr>
            <a:r>
              <a:rPr dirty="0" sz="1650" spc="-5">
                <a:latin typeface="Calibri"/>
                <a:cs typeface="Calibri"/>
              </a:rPr>
              <a:t>19 </a:t>
            </a:r>
            <a:r>
              <a:rPr dirty="0" sz="1650" spc="-15">
                <a:latin typeface="Calibri"/>
                <a:cs typeface="Calibri"/>
              </a:rPr>
              <a:t>different </a:t>
            </a:r>
            <a:r>
              <a:rPr dirty="0" sz="1650" spc="-10">
                <a:latin typeface="Calibri"/>
                <a:cs typeface="Calibri"/>
              </a:rPr>
              <a:t>groups to </a:t>
            </a:r>
            <a:r>
              <a:rPr dirty="0" sz="1650" spc="-5">
                <a:latin typeface="Calibri"/>
                <a:cs typeface="Calibri"/>
              </a:rPr>
              <a:t>review </a:t>
            </a:r>
            <a:r>
              <a:rPr dirty="0" sz="1650" spc="-10">
                <a:latin typeface="Calibri"/>
                <a:cs typeface="Calibri"/>
              </a:rPr>
              <a:t>your</a:t>
            </a:r>
            <a:r>
              <a:rPr dirty="0" sz="1650" spc="40">
                <a:latin typeface="Calibri"/>
                <a:cs typeface="Calibri"/>
              </a:rPr>
              <a:t> </a:t>
            </a:r>
            <a:r>
              <a:rPr dirty="0" sz="1650" spc="-15">
                <a:latin typeface="Calibri"/>
                <a:cs typeface="Calibri"/>
              </a:rPr>
              <a:t>data</a:t>
            </a:r>
            <a:endParaRPr sz="1650">
              <a:latin typeface="Calibri"/>
              <a:cs typeface="Calibri"/>
            </a:endParaRPr>
          </a:p>
          <a:p>
            <a:pPr lvl="2" marL="1058545" indent="-235585">
              <a:lnSpc>
                <a:spcPct val="100000"/>
              </a:lnSpc>
              <a:buFont typeface="Arial"/>
              <a:buChar char="•"/>
              <a:tabLst>
                <a:tab pos="1058545" algn="l"/>
                <a:tab pos="1059180" algn="l"/>
              </a:tabLst>
            </a:pPr>
            <a:r>
              <a:rPr dirty="0" sz="1650" spc="-10">
                <a:latin typeface="Calibri"/>
                <a:cs typeface="Calibri"/>
              </a:rPr>
              <a:t>Overall </a:t>
            </a:r>
            <a:r>
              <a:rPr dirty="0" sz="1650" spc="-5">
                <a:latin typeface="Calibri"/>
                <a:cs typeface="Calibri"/>
              </a:rPr>
              <a:t>quarterly </a:t>
            </a:r>
            <a:r>
              <a:rPr dirty="0" sz="1650" spc="-10">
                <a:latin typeface="Calibri"/>
                <a:cs typeface="Calibri"/>
              </a:rPr>
              <a:t>counts </a:t>
            </a:r>
            <a:r>
              <a:rPr dirty="0" sz="1650" spc="-15">
                <a:latin typeface="Calibri"/>
                <a:cs typeface="Calibri"/>
              </a:rPr>
              <a:t>for </a:t>
            </a:r>
            <a:r>
              <a:rPr dirty="0" sz="1650" spc="-10">
                <a:latin typeface="Calibri"/>
                <a:cs typeface="Calibri"/>
              </a:rPr>
              <a:t>inpatient </a:t>
            </a:r>
            <a:r>
              <a:rPr dirty="0" sz="1650" spc="-5">
                <a:latin typeface="Calibri"/>
                <a:cs typeface="Calibri"/>
              </a:rPr>
              <a:t>and</a:t>
            </a:r>
            <a:r>
              <a:rPr dirty="0" sz="1650" spc="10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outpatient</a:t>
            </a:r>
            <a:endParaRPr sz="1650">
              <a:latin typeface="Calibri"/>
              <a:cs typeface="Calibri"/>
            </a:endParaRPr>
          </a:p>
          <a:p>
            <a:pPr lvl="2" marL="1058545" indent="-235585">
              <a:lnSpc>
                <a:spcPct val="100000"/>
              </a:lnSpc>
              <a:buFont typeface="Arial"/>
              <a:buChar char="•"/>
              <a:tabLst>
                <a:tab pos="1058545" algn="l"/>
                <a:tab pos="1059180" algn="l"/>
              </a:tabLst>
            </a:pPr>
            <a:r>
              <a:rPr dirty="0" sz="1650" spc="-20">
                <a:latin typeface="Calibri"/>
                <a:cs typeface="Calibri"/>
              </a:rPr>
              <a:t>Fatal </a:t>
            </a:r>
            <a:r>
              <a:rPr dirty="0" sz="1650" spc="-5">
                <a:latin typeface="Calibri"/>
                <a:cs typeface="Calibri"/>
              </a:rPr>
              <a:t>error</a:t>
            </a:r>
            <a:r>
              <a:rPr dirty="0" sz="1650" spc="30">
                <a:latin typeface="Calibri"/>
                <a:cs typeface="Calibri"/>
              </a:rPr>
              <a:t> </a:t>
            </a:r>
            <a:r>
              <a:rPr dirty="0" sz="1650" spc="-20">
                <a:latin typeface="Calibri"/>
                <a:cs typeface="Calibri"/>
              </a:rPr>
              <a:t>rates</a:t>
            </a:r>
            <a:endParaRPr sz="1650">
              <a:latin typeface="Calibri"/>
              <a:cs typeface="Calibri"/>
            </a:endParaRPr>
          </a:p>
          <a:p>
            <a:pPr lvl="2" marL="1058545" indent="-235585">
              <a:lnSpc>
                <a:spcPct val="100000"/>
              </a:lnSpc>
              <a:buFont typeface="Arial"/>
              <a:buChar char="•"/>
              <a:tabLst>
                <a:tab pos="1058545" algn="l"/>
                <a:tab pos="1059180" algn="l"/>
              </a:tabLst>
            </a:pPr>
            <a:r>
              <a:rPr dirty="0" sz="1650" spc="-10">
                <a:latin typeface="Calibri"/>
                <a:cs typeface="Calibri"/>
              </a:rPr>
              <a:t>Charges</a:t>
            </a:r>
            <a:endParaRPr sz="1650">
              <a:latin typeface="Calibri"/>
              <a:cs typeface="Calibri"/>
            </a:endParaRPr>
          </a:p>
          <a:p>
            <a:pPr lvl="2" marL="1058545" indent="-235585">
              <a:lnSpc>
                <a:spcPct val="100000"/>
              </a:lnSpc>
              <a:buFont typeface="Arial"/>
              <a:buChar char="•"/>
              <a:tabLst>
                <a:tab pos="1058545" algn="l"/>
                <a:tab pos="1059180" algn="l"/>
              </a:tabLst>
            </a:pPr>
            <a:r>
              <a:rPr dirty="0" sz="1650" spc="-20">
                <a:latin typeface="Calibri"/>
                <a:cs typeface="Calibri"/>
              </a:rPr>
              <a:t>Payer</a:t>
            </a:r>
            <a:r>
              <a:rPr dirty="0" sz="1650" spc="-5">
                <a:latin typeface="Calibri"/>
                <a:cs typeface="Calibri"/>
              </a:rPr>
              <a:t> distribution</a:t>
            </a:r>
            <a:endParaRPr sz="1650">
              <a:latin typeface="Calibri"/>
              <a:cs typeface="Calibri"/>
            </a:endParaRPr>
          </a:p>
          <a:p>
            <a:pPr lvl="2" marL="1058545" indent="-235585">
              <a:lnSpc>
                <a:spcPct val="100000"/>
              </a:lnSpc>
              <a:buFont typeface="Arial"/>
              <a:buChar char="•"/>
              <a:tabLst>
                <a:tab pos="1058545" algn="l"/>
                <a:tab pos="1059180" algn="l"/>
              </a:tabLst>
            </a:pPr>
            <a:r>
              <a:rPr dirty="0" sz="1650">
                <a:latin typeface="Calibri"/>
                <a:cs typeface="Calibri"/>
              </a:rPr>
              <a:t>Admission </a:t>
            </a:r>
            <a:r>
              <a:rPr dirty="0" sz="1650" spc="-15">
                <a:latin typeface="Calibri"/>
                <a:cs typeface="Calibri"/>
              </a:rPr>
              <a:t>Point </a:t>
            </a:r>
            <a:r>
              <a:rPr dirty="0" sz="1650" spc="-5">
                <a:latin typeface="Calibri"/>
                <a:cs typeface="Calibri"/>
              </a:rPr>
              <a:t>of</a:t>
            </a:r>
            <a:r>
              <a:rPr dirty="0" sz="1650" spc="1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Origin</a:t>
            </a:r>
            <a:endParaRPr sz="1650">
              <a:latin typeface="Calibri"/>
              <a:cs typeface="Calibri"/>
            </a:endParaRPr>
          </a:p>
          <a:p>
            <a:pPr lvl="2" marL="1058545" indent="-235585">
              <a:lnSpc>
                <a:spcPct val="100000"/>
              </a:lnSpc>
              <a:buFont typeface="Arial"/>
              <a:buChar char="•"/>
              <a:tabLst>
                <a:tab pos="1058545" algn="l"/>
                <a:tab pos="1059180" algn="l"/>
              </a:tabLst>
            </a:pPr>
            <a:r>
              <a:rPr dirty="0" sz="1650" spc="-10">
                <a:latin typeface="Calibri"/>
                <a:cs typeface="Calibri"/>
              </a:rPr>
              <a:t>Discharge</a:t>
            </a:r>
            <a:r>
              <a:rPr dirty="0" sz="1650" spc="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Status</a:t>
            </a:r>
            <a:endParaRPr sz="1650">
              <a:latin typeface="Calibri"/>
              <a:cs typeface="Calibri"/>
            </a:endParaRPr>
          </a:p>
          <a:p>
            <a:pPr lvl="2" marL="1058545" indent="-235585">
              <a:lnSpc>
                <a:spcPct val="100000"/>
              </a:lnSpc>
              <a:buFont typeface="Arial"/>
              <a:buChar char="•"/>
              <a:tabLst>
                <a:tab pos="1058545" algn="l"/>
                <a:tab pos="1059180" algn="l"/>
              </a:tabLst>
            </a:pPr>
            <a:r>
              <a:rPr dirty="0" sz="1650" spc="-5">
                <a:latin typeface="Calibri"/>
                <a:cs typeface="Calibri"/>
              </a:rPr>
              <a:t>Frequency of </a:t>
            </a:r>
            <a:r>
              <a:rPr dirty="0" sz="1650" spc="-10">
                <a:latin typeface="Calibri"/>
                <a:cs typeface="Calibri"/>
              </a:rPr>
              <a:t>top </a:t>
            </a:r>
            <a:r>
              <a:rPr dirty="0" sz="1650" spc="-5">
                <a:latin typeface="Calibri"/>
                <a:cs typeface="Calibri"/>
              </a:rPr>
              <a:t>zip </a:t>
            </a:r>
            <a:r>
              <a:rPr dirty="0" sz="1650" spc="-10">
                <a:latin typeface="Calibri"/>
                <a:cs typeface="Calibri"/>
              </a:rPr>
              <a:t>codes </a:t>
            </a:r>
            <a:r>
              <a:rPr dirty="0" sz="1650">
                <a:latin typeface="Calibri"/>
                <a:cs typeface="Calibri"/>
              </a:rPr>
              <a:t>– </a:t>
            </a:r>
            <a:r>
              <a:rPr dirty="0" sz="1650" spc="-5">
                <a:latin typeface="Calibri"/>
                <a:cs typeface="Calibri"/>
              </a:rPr>
              <a:t>Where </a:t>
            </a:r>
            <a:r>
              <a:rPr dirty="0" sz="1650" spc="-10">
                <a:latin typeface="Calibri"/>
                <a:cs typeface="Calibri"/>
              </a:rPr>
              <a:t>are your </a:t>
            </a:r>
            <a:r>
              <a:rPr dirty="0" sz="1650" spc="-15">
                <a:latin typeface="Calibri"/>
                <a:cs typeface="Calibri"/>
              </a:rPr>
              <a:t>patient’s </a:t>
            </a:r>
            <a:r>
              <a:rPr dirty="0" sz="1650" spc="-10">
                <a:latin typeface="Calibri"/>
                <a:cs typeface="Calibri"/>
              </a:rPr>
              <a:t>coming</a:t>
            </a:r>
            <a:r>
              <a:rPr dirty="0" sz="1650" spc="110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from?</a:t>
            </a:r>
            <a:endParaRPr sz="1650">
              <a:latin typeface="Calibri"/>
              <a:cs typeface="Calibri"/>
            </a:endParaRPr>
          </a:p>
          <a:p>
            <a:pPr lvl="2" marL="1058545" indent="-235585">
              <a:lnSpc>
                <a:spcPct val="100000"/>
              </a:lnSpc>
              <a:buFont typeface="Arial"/>
              <a:buChar char="•"/>
              <a:tabLst>
                <a:tab pos="1058545" algn="l"/>
                <a:tab pos="1059180" algn="l"/>
              </a:tabLst>
            </a:pPr>
            <a:r>
              <a:rPr dirty="0" sz="1650" spc="-5">
                <a:latin typeface="Calibri"/>
                <a:cs typeface="Calibri"/>
              </a:rPr>
              <a:t>Frequency of </a:t>
            </a:r>
            <a:r>
              <a:rPr dirty="0" sz="1650" spc="-10">
                <a:latin typeface="Calibri"/>
                <a:cs typeface="Calibri"/>
              </a:rPr>
              <a:t>top </a:t>
            </a:r>
            <a:r>
              <a:rPr dirty="0" sz="1650">
                <a:latin typeface="Calibri"/>
                <a:cs typeface="Calibri"/>
              </a:rPr>
              <a:t>100 </a:t>
            </a:r>
            <a:r>
              <a:rPr dirty="0" sz="1650" spc="-10">
                <a:latin typeface="Calibri"/>
                <a:cs typeface="Calibri"/>
              </a:rPr>
              <a:t>DRGs </a:t>
            </a:r>
            <a:r>
              <a:rPr dirty="0" sz="1650">
                <a:latin typeface="Calibri"/>
                <a:cs typeface="Calibri"/>
              </a:rPr>
              <a:t>– </a:t>
            </a:r>
            <a:r>
              <a:rPr dirty="0" sz="1650" spc="-5">
                <a:latin typeface="Calibri"/>
                <a:cs typeface="Calibri"/>
              </a:rPr>
              <a:t>What </a:t>
            </a:r>
            <a:r>
              <a:rPr dirty="0" sz="1650" spc="-10">
                <a:latin typeface="Calibri"/>
                <a:cs typeface="Calibri"/>
              </a:rPr>
              <a:t>are </a:t>
            </a:r>
            <a:r>
              <a:rPr dirty="0" sz="1650" spc="-5">
                <a:latin typeface="Calibri"/>
                <a:cs typeface="Calibri"/>
              </a:rPr>
              <a:t>the </a:t>
            </a:r>
            <a:r>
              <a:rPr dirty="0" sz="1650" spc="-10">
                <a:latin typeface="Calibri"/>
                <a:cs typeface="Calibri"/>
              </a:rPr>
              <a:t>top </a:t>
            </a:r>
            <a:r>
              <a:rPr dirty="0" sz="1650">
                <a:latin typeface="Calibri"/>
                <a:cs typeface="Calibri"/>
              </a:rPr>
              <a:t>services </a:t>
            </a:r>
            <a:r>
              <a:rPr dirty="0" sz="1650" spc="-5">
                <a:latin typeface="Calibri"/>
                <a:cs typeface="Calibri"/>
              </a:rPr>
              <a:t>in </a:t>
            </a:r>
            <a:r>
              <a:rPr dirty="0" sz="1650" spc="-10">
                <a:latin typeface="Calibri"/>
                <a:cs typeface="Calibri"/>
              </a:rPr>
              <a:t>your</a:t>
            </a:r>
            <a:r>
              <a:rPr dirty="0" sz="1650" spc="6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hospital?</a:t>
            </a:r>
            <a:endParaRPr sz="1650">
              <a:latin typeface="Calibri"/>
              <a:cs typeface="Calibri"/>
            </a:endParaRPr>
          </a:p>
          <a:p>
            <a:pPr marL="56515">
              <a:lnSpc>
                <a:spcPct val="100000"/>
              </a:lnSpc>
            </a:pPr>
            <a:endParaRPr sz="1900"/>
          </a:p>
          <a:p>
            <a:pPr algn="ctr" marL="56515" marR="40005">
              <a:lnSpc>
                <a:spcPct val="100000"/>
              </a:lnSpc>
              <a:spcBef>
                <a:spcPts val="1645"/>
              </a:spcBef>
            </a:pPr>
            <a:r>
              <a:rPr dirty="0" sz="1800" spc="5" b="1">
                <a:latin typeface="Calibri"/>
                <a:cs typeface="Calibri"/>
              </a:rPr>
              <a:t>Look </a:t>
            </a:r>
            <a:r>
              <a:rPr dirty="0" sz="1800" spc="-5" b="1">
                <a:latin typeface="Calibri"/>
                <a:cs typeface="Calibri"/>
              </a:rPr>
              <a:t>for </a:t>
            </a:r>
            <a:r>
              <a:rPr dirty="0" sz="1800" b="1">
                <a:latin typeface="Calibri"/>
                <a:cs typeface="Calibri"/>
              </a:rPr>
              <a:t>consistency in your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data.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661" y="1155446"/>
            <a:ext cx="4970145" cy="427990"/>
          </a:xfrm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/>
              <a:t>Data </a:t>
            </a:r>
            <a:r>
              <a:rPr dirty="0" spc="15"/>
              <a:t>Quality </a:t>
            </a:r>
            <a:r>
              <a:rPr dirty="0" spc="5"/>
              <a:t>Review </a:t>
            </a:r>
            <a:r>
              <a:rPr dirty="0" spc="20"/>
              <a:t>and </a:t>
            </a:r>
            <a:r>
              <a:rPr dirty="0" spc="5"/>
              <a:t>Deliverable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14790" y="2146046"/>
            <a:ext cx="7616825" cy="2540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7650" algn="l"/>
                <a:tab pos="248285" algn="l"/>
              </a:tabLst>
            </a:pPr>
            <a:r>
              <a:rPr dirty="0" sz="1650" spc="-5">
                <a:latin typeface="Calibri"/>
                <a:cs typeface="Calibri"/>
              </a:rPr>
              <a:t>THA HIN </a:t>
            </a:r>
            <a:r>
              <a:rPr dirty="0" sz="1650" spc="-15">
                <a:latin typeface="Calibri"/>
                <a:cs typeface="Calibri"/>
              </a:rPr>
              <a:t>staff </a:t>
            </a:r>
            <a:r>
              <a:rPr dirty="0" sz="1650" spc="-10">
                <a:latin typeface="Calibri"/>
                <a:cs typeface="Calibri"/>
              </a:rPr>
              <a:t>analyze </a:t>
            </a:r>
            <a:r>
              <a:rPr dirty="0" sz="1650" spc="-5">
                <a:latin typeface="Calibri"/>
                <a:cs typeface="Calibri"/>
              </a:rPr>
              <a:t>the individual non‐HIN </a:t>
            </a:r>
            <a:r>
              <a:rPr dirty="0" sz="1650" spc="-10">
                <a:latin typeface="Calibri"/>
                <a:cs typeface="Calibri"/>
              </a:rPr>
              <a:t>reports </a:t>
            </a:r>
            <a:r>
              <a:rPr dirty="0" sz="1650" spc="-5">
                <a:latin typeface="Calibri"/>
                <a:cs typeface="Calibri"/>
              </a:rPr>
              <a:t>and </a:t>
            </a:r>
            <a:r>
              <a:rPr dirty="0" sz="1650">
                <a:latin typeface="Calibri"/>
                <a:cs typeface="Calibri"/>
              </a:rPr>
              <a:t>detailed </a:t>
            </a:r>
            <a:r>
              <a:rPr dirty="0" sz="1650" spc="-10">
                <a:latin typeface="Calibri"/>
                <a:cs typeface="Calibri"/>
              </a:rPr>
              <a:t>aggregate</a:t>
            </a:r>
            <a:r>
              <a:rPr dirty="0" sz="1650" spc="10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reports</a:t>
            </a:r>
            <a:endParaRPr sz="1650">
              <a:latin typeface="Calibri"/>
              <a:cs typeface="Calibri"/>
            </a:endParaRPr>
          </a:p>
          <a:p>
            <a:pPr lvl="1" marL="624840" indent="-235585">
              <a:lnSpc>
                <a:spcPct val="100000"/>
              </a:lnSpc>
              <a:buFont typeface="Arial"/>
              <a:buChar char="•"/>
              <a:tabLst>
                <a:tab pos="624840" algn="l"/>
                <a:tab pos="625475" algn="l"/>
              </a:tabLst>
            </a:pPr>
            <a:r>
              <a:rPr dirty="0" sz="1650" spc="-5">
                <a:latin typeface="Calibri"/>
                <a:cs typeface="Calibri"/>
              </a:rPr>
              <a:t>Flag </a:t>
            </a:r>
            <a:r>
              <a:rPr dirty="0" sz="1650" spc="-15">
                <a:latin typeface="Calibri"/>
                <a:cs typeface="Calibri"/>
              </a:rPr>
              <a:t>any </a:t>
            </a:r>
            <a:r>
              <a:rPr dirty="0" sz="1650" spc="-10">
                <a:latin typeface="Calibri"/>
                <a:cs typeface="Calibri"/>
              </a:rPr>
              <a:t>hospitals </a:t>
            </a:r>
            <a:r>
              <a:rPr dirty="0" sz="1650" spc="-5">
                <a:latin typeface="Calibri"/>
                <a:cs typeface="Calibri"/>
              </a:rPr>
              <a:t>with </a:t>
            </a:r>
            <a:r>
              <a:rPr dirty="0" sz="1650" spc="-15">
                <a:latin typeface="Calibri"/>
                <a:cs typeface="Calibri"/>
              </a:rPr>
              <a:t>fatal errors </a:t>
            </a:r>
            <a:r>
              <a:rPr dirty="0" sz="1650" spc="-10">
                <a:latin typeface="Calibri"/>
                <a:cs typeface="Calibri"/>
              </a:rPr>
              <a:t>above</a:t>
            </a:r>
            <a:r>
              <a:rPr dirty="0" sz="1650" spc="7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2%</a:t>
            </a:r>
            <a:endParaRPr sz="1650">
              <a:latin typeface="Calibri"/>
              <a:cs typeface="Calibri"/>
            </a:endParaRPr>
          </a:p>
          <a:p>
            <a:pPr lvl="1" marL="624840" marR="560070" indent="-235585">
              <a:lnSpc>
                <a:spcPct val="100000"/>
              </a:lnSpc>
              <a:buFont typeface="Arial"/>
              <a:buChar char="•"/>
              <a:tabLst>
                <a:tab pos="624840" algn="l"/>
                <a:tab pos="625475" algn="l"/>
              </a:tabLst>
            </a:pPr>
            <a:r>
              <a:rPr dirty="0" sz="1650" spc="-5">
                <a:latin typeface="Calibri"/>
                <a:cs typeface="Calibri"/>
              </a:rPr>
              <a:t>Look </a:t>
            </a:r>
            <a:r>
              <a:rPr dirty="0" sz="1650" spc="-15">
                <a:latin typeface="Calibri"/>
                <a:cs typeface="Calibri"/>
              </a:rPr>
              <a:t>for </a:t>
            </a:r>
            <a:r>
              <a:rPr dirty="0" sz="1650" spc="-5">
                <a:latin typeface="Calibri"/>
                <a:cs typeface="Calibri"/>
              </a:rPr>
              <a:t>reasonable and </a:t>
            </a:r>
            <a:r>
              <a:rPr dirty="0" sz="1650" spc="-10">
                <a:latin typeface="Calibri"/>
                <a:cs typeface="Calibri"/>
              </a:rPr>
              <a:t>consistent data, over </a:t>
            </a:r>
            <a:r>
              <a:rPr dirty="0" sz="1650">
                <a:latin typeface="Calibri"/>
                <a:cs typeface="Calibri"/>
              </a:rPr>
              <a:t>time, </a:t>
            </a:r>
            <a:r>
              <a:rPr dirty="0" sz="1650" spc="-10">
                <a:latin typeface="Calibri"/>
                <a:cs typeface="Calibri"/>
              </a:rPr>
              <a:t>throughout </a:t>
            </a:r>
            <a:r>
              <a:rPr dirty="0" sz="1650">
                <a:latin typeface="Calibri"/>
                <a:cs typeface="Calibri"/>
              </a:rPr>
              <a:t>all </a:t>
            </a:r>
            <a:r>
              <a:rPr dirty="0" sz="1650" spc="-10">
                <a:latin typeface="Calibri"/>
                <a:cs typeface="Calibri"/>
              </a:rPr>
              <a:t>reported  </a:t>
            </a:r>
            <a:r>
              <a:rPr dirty="0" sz="1650" spc="-5">
                <a:latin typeface="Calibri"/>
                <a:cs typeface="Calibri"/>
              </a:rPr>
              <a:t>elements in </a:t>
            </a:r>
            <a:r>
              <a:rPr dirty="0" sz="1650">
                <a:latin typeface="Calibri"/>
                <a:cs typeface="Calibri"/>
              </a:rPr>
              <a:t>the </a:t>
            </a:r>
            <a:r>
              <a:rPr dirty="0" sz="1650" spc="-5">
                <a:latin typeface="Calibri"/>
                <a:cs typeface="Calibri"/>
              </a:rPr>
              <a:t>verification</a:t>
            </a:r>
            <a:r>
              <a:rPr dirty="0" sz="1650" spc="45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report</a:t>
            </a:r>
            <a:endParaRPr sz="16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247650" marR="279400" indent="-235585">
              <a:lnSpc>
                <a:spcPct val="100000"/>
              </a:lnSpc>
              <a:buFont typeface="Arial"/>
              <a:buChar char="•"/>
              <a:tabLst>
                <a:tab pos="247650" algn="l"/>
                <a:tab pos="248285" algn="l"/>
              </a:tabLst>
            </a:pPr>
            <a:r>
              <a:rPr dirty="0" sz="1650" spc="-10">
                <a:latin typeface="Calibri"/>
                <a:cs typeface="Calibri"/>
              </a:rPr>
              <a:t>Verification </a:t>
            </a:r>
            <a:r>
              <a:rPr dirty="0" sz="1650" spc="-5">
                <a:latin typeface="Calibri"/>
                <a:cs typeface="Calibri"/>
              </a:rPr>
              <a:t>reports and </a:t>
            </a:r>
            <a:r>
              <a:rPr dirty="0" sz="1650" spc="-10">
                <a:latin typeface="Calibri"/>
                <a:cs typeface="Calibri"/>
              </a:rPr>
              <a:t>Edit Detail reports </a:t>
            </a:r>
            <a:r>
              <a:rPr dirty="0" sz="1650" spc="-15">
                <a:latin typeface="Calibri"/>
                <a:cs typeface="Calibri"/>
              </a:rPr>
              <a:t>for </a:t>
            </a:r>
            <a:r>
              <a:rPr dirty="0" sz="1650">
                <a:latin typeface="Calibri"/>
                <a:cs typeface="Calibri"/>
              </a:rPr>
              <a:t>each </a:t>
            </a:r>
            <a:r>
              <a:rPr dirty="0" sz="1650" spc="-10">
                <a:latin typeface="Calibri"/>
                <a:cs typeface="Calibri"/>
              </a:rPr>
              <a:t>hospital, </a:t>
            </a:r>
            <a:r>
              <a:rPr dirty="0" sz="1650" spc="-5">
                <a:latin typeface="Calibri"/>
                <a:cs typeface="Calibri"/>
              </a:rPr>
              <a:t>along with </a:t>
            </a:r>
            <a:r>
              <a:rPr dirty="0" sz="1650">
                <a:latin typeface="Calibri"/>
                <a:cs typeface="Calibri"/>
              </a:rPr>
              <a:t>a </a:t>
            </a:r>
            <a:r>
              <a:rPr dirty="0" sz="1650" spc="-10">
                <a:latin typeface="Calibri"/>
                <a:cs typeface="Calibri"/>
              </a:rPr>
              <a:t>high‐level  </a:t>
            </a:r>
            <a:r>
              <a:rPr dirty="0" sz="1650" spc="-5">
                <a:latin typeface="Calibri"/>
                <a:cs typeface="Calibri"/>
              </a:rPr>
              <a:t>summary report </a:t>
            </a:r>
            <a:r>
              <a:rPr dirty="0" sz="1650" spc="-10">
                <a:latin typeface="Calibri"/>
                <a:cs typeface="Calibri"/>
              </a:rPr>
              <a:t>(error </a:t>
            </a:r>
            <a:r>
              <a:rPr dirty="0" sz="1650" spc="-15">
                <a:latin typeface="Calibri"/>
                <a:cs typeface="Calibri"/>
              </a:rPr>
              <a:t>rates </a:t>
            </a:r>
            <a:r>
              <a:rPr dirty="0" sz="1650" spc="-5">
                <a:latin typeface="Calibri"/>
                <a:cs typeface="Calibri"/>
              </a:rPr>
              <a:t>by hospital) </a:t>
            </a:r>
            <a:r>
              <a:rPr dirty="0" sz="1650" spc="-10">
                <a:latin typeface="Calibri"/>
                <a:cs typeface="Calibri"/>
              </a:rPr>
              <a:t>are sent </a:t>
            </a:r>
            <a:r>
              <a:rPr dirty="0" sz="1650" spc="-5">
                <a:latin typeface="Calibri"/>
                <a:cs typeface="Calibri"/>
              </a:rPr>
              <a:t>securely back </a:t>
            </a:r>
            <a:r>
              <a:rPr dirty="0" sz="1650" spc="-10">
                <a:latin typeface="Calibri"/>
                <a:cs typeface="Calibri"/>
              </a:rPr>
              <a:t>to </a:t>
            </a:r>
            <a:r>
              <a:rPr dirty="0" sz="1650" spc="-5">
                <a:latin typeface="Calibri"/>
                <a:cs typeface="Calibri"/>
              </a:rPr>
              <a:t>the</a:t>
            </a:r>
            <a:r>
              <a:rPr dirty="0" sz="1650" spc="145">
                <a:latin typeface="Calibri"/>
                <a:cs typeface="Calibri"/>
              </a:rPr>
              <a:t> </a:t>
            </a:r>
            <a:r>
              <a:rPr dirty="0" sz="1650" spc="-5">
                <a:latin typeface="Calibri"/>
                <a:cs typeface="Calibri"/>
              </a:rPr>
              <a:t>TDH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247650" marR="5080" indent="-235585">
              <a:lnSpc>
                <a:spcPct val="100000"/>
              </a:lnSpc>
              <a:buFont typeface="Arial"/>
              <a:buChar char="•"/>
              <a:tabLst>
                <a:tab pos="247650" algn="l"/>
                <a:tab pos="248285" algn="l"/>
              </a:tabLst>
            </a:pPr>
            <a:r>
              <a:rPr dirty="0" sz="1650" spc="-5">
                <a:latin typeface="Calibri"/>
                <a:cs typeface="Calibri"/>
              </a:rPr>
              <a:t>TDH distributes </a:t>
            </a:r>
            <a:r>
              <a:rPr dirty="0" sz="1650" spc="-15">
                <a:latin typeface="Calibri"/>
                <a:cs typeface="Calibri"/>
              </a:rPr>
              <a:t>information </a:t>
            </a:r>
            <a:r>
              <a:rPr dirty="0" sz="1650" spc="-5">
                <a:latin typeface="Calibri"/>
                <a:cs typeface="Calibri"/>
              </a:rPr>
              <a:t>back </a:t>
            </a:r>
            <a:r>
              <a:rPr dirty="0" sz="1650" spc="-10">
                <a:latin typeface="Calibri"/>
                <a:cs typeface="Calibri"/>
              </a:rPr>
              <a:t>to </a:t>
            </a:r>
            <a:r>
              <a:rPr dirty="0" sz="1650" spc="-5">
                <a:latin typeface="Calibri"/>
                <a:cs typeface="Calibri"/>
              </a:rPr>
              <a:t>the non‐HIN </a:t>
            </a:r>
            <a:r>
              <a:rPr dirty="0" sz="1650" spc="-10">
                <a:latin typeface="Calibri"/>
                <a:cs typeface="Calibri"/>
              </a:rPr>
              <a:t>hospitals, coordinates re‐submissions  </a:t>
            </a:r>
            <a:r>
              <a:rPr dirty="0" sz="1650">
                <a:latin typeface="Calibri"/>
                <a:cs typeface="Calibri"/>
              </a:rPr>
              <a:t>as</a:t>
            </a:r>
            <a:r>
              <a:rPr dirty="0" sz="1650" spc="-5">
                <a:latin typeface="Calibri"/>
                <a:cs typeface="Calibri"/>
              </a:rPr>
              <a:t> needed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661" y="1155446"/>
            <a:ext cx="2025650" cy="427990"/>
          </a:xfrm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pc="5"/>
              <a:t>Important</a:t>
            </a:r>
            <a:r>
              <a:rPr dirty="0" spc="-20"/>
              <a:t> </a:t>
            </a:r>
            <a:r>
              <a:rPr dirty="0" spc="10"/>
              <a:t>Tips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75"/>
              </a:lnSpc>
            </a:pPr>
            <a:fld id="{81D60167-4931-47E6-BA6A-407CBD079E47}" type="slidenum">
              <a:rPr dirty="0" spc="2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11377" y="2469896"/>
            <a:ext cx="8456930" cy="2190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7650" algn="l"/>
                <a:tab pos="248285" algn="l"/>
              </a:tabLst>
            </a:pPr>
            <a:r>
              <a:rPr dirty="0" sz="1650" spc="-10" b="1">
                <a:latin typeface="Calibri"/>
                <a:cs typeface="Calibri"/>
              </a:rPr>
              <a:t>Carefully review </a:t>
            </a:r>
            <a:r>
              <a:rPr dirty="0" sz="1650" spc="-5" b="1">
                <a:latin typeface="Calibri"/>
                <a:cs typeface="Calibri"/>
              </a:rPr>
              <a:t>your verification report </a:t>
            </a:r>
            <a:r>
              <a:rPr dirty="0" sz="1450" spc="10">
                <a:latin typeface="Calibri"/>
                <a:cs typeface="Calibri"/>
              </a:rPr>
              <a:t>Look </a:t>
            </a:r>
            <a:r>
              <a:rPr dirty="0" sz="1450" spc="5">
                <a:latin typeface="Calibri"/>
                <a:cs typeface="Calibri"/>
              </a:rPr>
              <a:t>for consistent data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 spc="5">
                <a:latin typeface="Calibri"/>
                <a:cs typeface="Calibri"/>
              </a:rPr>
              <a:t>trends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900">
              <a:latin typeface="Calibri"/>
              <a:cs typeface="Calibri"/>
            </a:endParaRPr>
          </a:p>
          <a:p>
            <a:pPr marL="247650" marR="5080" indent="-235585">
              <a:lnSpc>
                <a:spcPct val="102499"/>
              </a:lnSpc>
              <a:spcBef>
                <a:spcPts val="1390"/>
              </a:spcBef>
              <a:buFont typeface="Arial"/>
              <a:buChar char="•"/>
              <a:tabLst>
                <a:tab pos="247650" algn="l"/>
                <a:tab pos="248285" algn="l"/>
              </a:tabLst>
            </a:pPr>
            <a:r>
              <a:rPr dirty="0" sz="1650" spc="-5" b="1">
                <a:latin typeface="Calibri"/>
                <a:cs typeface="Calibri"/>
              </a:rPr>
              <a:t>&gt;2% </a:t>
            </a:r>
            <a:r>
              <a:rPr dirty="0" sz="1650" spc="-15" b="1">
                <a:latin typeface="Calibri"/>
                <a:cs typeface="Calibri"/>
              </a:rPr>
              <a:t>fatal </a:t>
            </a:r>
            <a:r>
              <a:rPr dirty="0" sz="1650" spc="-10" b="1">
                <a:latin typeface="Calibri"/>
                <a:cs typeface="Calibri"/>
              </a:rPr>
              <a:t>errors? </a:t>
            </a:r>
            <a:r>
              <a:rPr dirty="0" sz="1450" spc="10">
                <a:latin typeface="Calibri"/>
                <a:cs typeface="Calibri"/>
              </a:rPr>
              <a:t>Identify specific </a:t>
            </a:r>
            <a:r>
              <a:rPr dirty="0" sz="1450" spc="5">
                <a:latin typeface="Calibri"/>
                <a:cs typeface="Calibri"/>
              </a:rPr>
              <a:t>records </a:t>
            </a:r>
            <a:r>
              <a:rPr dirty="0" sz="1450" spc="10">
                <a:latin typeface="Calibri"/>
                <a:cs typeface="Calibri"/>
              </a:rPr>
              <a:t>in your </a:t>
            </a:r>
            <a:r>
              <a:rPr dirty="0" sz="1450" spc="5">
                <a:latin typeface="Calibri"/>
                <a:cs typeface="Calibri"/>
              </a:rPr>
              <a:t>Edit Detail report. Correct records </a:t>
            </a:r>
            <a:r>
              <a:rPr dirty="0" sz="1450" spc="10">
                <a:latin typeface="Calibri"/>
                <a:cs typeface="Calibri"/>
              </a:rPr>
              <a:t>in your </a:t>
            </a:r>
            <a:r>
              <a:rPr dirty="0" sz="1450" spc="5">
                <a:latin typeface="Calibri"/>
                <a:cs typeface="Calibri"/>
              </a:rPr>
              <a:t>data file </a:t>
            </a:r>
            <a:r>
              <a:rPr dirty="0" sz="1450" spc="15">
                <a:latin typeface="Calibri"/>
                <a:cs typeface="Calibri"/>
              </a:rPr>
              <a:t>and  </a:t>
            </a:r>
            <a:r>
              <a:rPr dirty="0" sz="1450" spc="10">
                <a:latin typeface="Calibri"/>
                <a:cs typeface="Calibri"/>
              </a:rPr>
              <a:t>resubmit </a:t>
            </a:r>
            <a:r>
              <a:rPr dirty="0" sz="1450" spc="5">
                <a:latin typeface="Calibri"/>
                <a:cs typeface="Calibri"/>
              </a:rPr>
              <a:t>to </a:t>
            </a:r>
            <a:r>
              <a:rPr dirty="0" sz="1450" spc="15">
                <a:latin typeface="Calibri"/>
                <a:cs typeface="Calibri"/>
              </a:rPr>
              <a:t>TDH within </a:t>
            </a:r>
            <a:r>
              <a:rPr dirty="0" sz="1450" spc="10">
                <a:latin typeface="Calibri"/>
                <a:cs typeface="Calibri"/>
              </a:rPr>
              <a:t>allowable </a:t>
            </a:r>
            <a:r>
              <a:rPr dirty="0" sz="1450" spc="5">
                <a:latin typeface="Calibri"/>
                <a:cs typeface="Calibri"/>
              </a:rPr>
              <a:t>timeframe for provisional</a:t>
            </a:r>
            <a:r>
              <a:rPr dirty="0" sz="1450" spc="-25">
                <a:latin typeface="Calibri"/>
                <a:cs typeface="Calibri"/>
              </a:rPr>
              <a:t> </a:t>
            </a:r>
            <a:r>
              <a:rPr dirty="0" sz="1450" spc="5">
                <a:latin typeface="Calibri"/>
                <a:cs typeface="Calibri"/>
              </a:rPr>
              <a:t>quarters.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247650" indent="-2355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7650" algn="l"/>
                <a:tab pos="248285" algn="l"/>
              </a:tabLst>
            </a:pPr>
            <a:r>
              <a:rPr dirty="0" sz="1650" spc="-10" b="1">
                <a:latin typeface="Calibri"/>
                <a:cs typeface="Calibri"/>
              </a:rPr>
              <a:t>Utilize </a:t>
            </a:r>
            <a:r>
              <a:rPr dirty="0" sz="1650" b="1">
                <a:latin typeface="Calibri"/>
                <a:cs typeface="Calibri"/>
              </a:rPr>
              <a:t>HDDS</a:t>
            </a:r>
            <a:r>
              <a:rPr dirty="0" sz="1650" spc="10" b="1">
                <a:latin typeface="Calibri"/>
                <a:cs typeface="Calibri"/>
              </a:rPr>
              <a:t> </a:t>
            </a:r>
            <a:r>
              <a:rPr dirty="0" sz="1650" b="1">
                <a:latin typeface="Calibri"/>
                <a:cs typeface="Calibri"/>
              </a:rPr>
              <a:t>manual</a:t>
            </a:r>
            <a:endParaRPr sz="1650">
              <a:latin typeface="Calibri"/>
              <a:cs typeface="Calibri"/>
            </a:endParaRPr>
          </a:p>
          <a:p>
            <a:pPr marL="389890">
              <a:lnSpc>
                <a:spcPct val="100000"/>
              </a:lnSpc>
              <a:spcBef>
                <a:spcPts val="50"/>
              </a:spcBef>
            </a:pPr>
            <a:r>
              <a:rPr dirty="0" sz="1450" spc="5">
                <a:latin typeface="Calibri"/>
                <a:cs typeface="Calibri"/>
              </a:rPr>
              <a:t>ht</a:t>
            </a:r>
            <a:r>
              <a:rPr dirty="0" sz="1450" spc="5">
                <a:latin typeface="Calibri"/>
                <a:cs typeface="Calibri"/>
                <a:hlinkClick r:id="rId2"/>
              </a:rPr>
              <a:t>tps://www</a:t>
            </a:r>
            <a:r>
              <a:rPr dirty="0" sz="1450" spc="5">
                <a:latin typeface="Calibri"/>
                <a:cs typeface="Calibri"/>
              </a:rPr>
              <a:t>.tn.go</a:t>
            </a:r>
            <a:r>
              <a:rPr dirty="0" sz="1450" spc="5">
                <a:latin typeface="Calibri"/>
                <a:cs typeface="Calibri"/>
                <a:hlinkClick r:id="rId2"/>
              </a:rPr>
              <a:t>v/health/health‐pr</a:t>
            </a:r>
            <a:r>
              <a:rPr dirty="0" sz="1450" spc="5">
                <a:latin typeface="Calibri"/>
                <a:cs typeface="Calibri"/>
              </a:rPr>
              <a:t>ogram‐areas/statistics/special‐reports/hdds.html</a:t>
            </a:r>
            <a:endParaRPr sz="1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DC20494</dc:creator>
  <dc:title>Microsoft PowerPoint - FINAL TDH HDDS Informational Webinar 10-20-20</dc:title>
  <dcterms:created xsi:type="dcterms:W3CDTF">2020-11-05T21:14:45Z</dcterms:created>
  <dcterms:modified xsi:type="dcterms:W3CDTF">2020-11-05T21:14:45Z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2020-10-20T00:00:00Z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2020-11-05T00:00:00Z</vt:filetime>
  </property>
</Properties>
</file>