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66" r:id="rId3"/>
    <p:sldId id="272" r:id="rId4"/>
    <p:sldId id="276" r:id="rId5"/>
    <p:sldId id="275" r:id="rId6"/>
    <p:sldId id="274" r:id="rId7"/>
    <p:sldId id="277" r:id="rId8"/>
    <p:sldId id="273" r:id="rId9"/>
    <p:sldId id="279" r:id="rId10"/>
    <p:sldId id="280" r:id="rId11"/>
    <p:sldId id="278" r:id="rId12"/>
    <p:sldId id="260" r:id="rId13"/>
    <p:sldId id="263" r:id="rId14"/>
    <p:sldId id="267" r:id="rId15"/>
    <p:sldId id="270" r:id="rId16"/>
    <p:sldId id="269" r:id="rId17"/>
    <p:sldId id="271"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5" autoAdjust="0"/>
  </p:normalViewPr>
  <p:slideViewPr>
    <p:cSldViewPr>
      <p:cViewPr varScale="1">
        <p:scale>
          <a:sx n="59" d="100"/>
          <a:sy n="59" d="100"/>
        </p:scale>
        <p:origin x="142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80984683-4AA5-4966-8C09-CB4F654F63FA}" type="datetimeFigureOut">
              <a:rPr lang="en-US" smtClean="0"/>
              <a:t>8/6/2020</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59D99C79-74F8-49AA-81C3-BC00035C3911}" type="slidenum">
              <a:rPr lang="en-US" smtClean="0"/>
              <a:t>‹#›</a:t>
            </a:fld>
            <a:endParaRPr lang="en-US"/>
          </a:p>
        </p:txBody>
      </p:sp>
    </p:spTree>
    <p:extLst>
      <p:ext uri="{BB962C8B-B14F-4D97-AF65-F5344CB8AC3E}">
        <p14:creationId xmlns:p14="http://schemas.microsoft.com/office/powerpoint/2010/main" val="40818879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563603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 y="304800"/>
            <a:ext cx="277368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4" r:id="rId10"/>
    <p:sldLayoutId id="2147483679"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Division of Solid Waste Enforcement Update</a:t>
            </a:r>
            <a:endParaRPr lang="en-US" dirty="0"/>
          </a:p>
        </p:txBody>
      </p:sp>
      <p:sp>
        <p:nvSpPr>
          <p:cNvPr id="3" name="Text Placeholder 2"/>
          <p:cNvSpPr>
            <a:spLocks noGrp="1"/>
          </p:cNvSpPr>
          <p:nvPr>
            <p:ph type="body" sz="quarter" idx="12"/>
          </p:nvPr>
        </p:nvSpPr>
        <p:spPr/>
        <p:txBody>
          <a:bodyPr>
            <a:normAutofit fontScale="55000" lnSpcReduction="20000"/>
          </a:bodyPr>
          <a:lstStyle/>
          <a:p>
            <a:pPr>
              <a:defRPr/>
            </a:pPr>
            <a:r>
              <a:rPr lang="en-US" altLang="en-US" b="1" dirty="0">
                <a:cs typeface="Times New Roman" pitchFamily="18" charset="0"/>
              </a:rPr>
              <a:t>Underground Storage Tanks  and </a:t>
            </a:r>
          </a:p>
          <a:p>
            <a:pPr>
              <a:defRPr/>
            </a:pPr>
            <a:r>
              <a:rPr lang="en-US" altLang="en-US" b="1" dirty="0">
                <a:cs typeface="Times New Roman" pitchFamily="18" charset="0"/>
              </a:rPr>
              <a:t>Solid Waste Disposal Control Board</a:t>
            </a:r>
          </a:p>
          <a:p>
            <a:pPr>
              <a:defRPr/>
            </a:pPr>
            <a:r>
              <a:rPr lang="en-US" altLang="en-US" b="1" dirty="0">
                <a:cs typeface="Times New Roman" pitchFamily="18" charset="0"/>
              </a:rPr>
              <a:t>August 5, 2020</a:t>
            </a:r>
          </a:p>
          <a:p>
            <a:endParaRPr lang="en-US" dirty="0"/>
          </a:p>
        </p:txBody>
      </p:sp>
      <p:sp>
        <p:nvSpPr>
          <p:cNvPr id="4" name="Text Placeholder 3"/>
          <p:cNvSpPr>
            <a:spLocks noGrp="1"/>
          </p:cNvSpPr>
          <p:nvPr>
            <p:ph type="body" sz="quarter" idx="11"/>
          </p:nvPr>
        </p:nvSpPr>
        <p:spPr/>
        <p:txBody>
          <a:bodyPr/>
          <a:lstStyle/>
          <a:p>
            <a:r>
              <a:rPr lang="en-US" dirty="0">
                <a:solidFill>
                  <a:schemeClr val="accent1">
                    <a:lumMod val="50000"/>
                  </a:schemeClr>
                </a:solidFill>
              </a:rPr>
              <a:t>Mark Jordan, Environmental Consultant</a:t>
            </a:r>
          </a:p>
          <a:p>
            <a:endParaRPr lang="en-US" dirty="0"/>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HW Directors Order – Appealed</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HWM19-0046</a:t>
            </a:r>
          </a:p>
          <a:p>
            <a:pPr marL="0" indent="0">
              <a:buClrTx/>
              <a:buNone/>
            </a:pPr>
            <a:r>
              <a:rPr lang="en-US" sz="2200" dirty="0"/>
              <a:t>Fac. ID No. TNR000045880/Leonard Plating Company</a:t>
            </a:r>
          </a:p>
          <a:p>
            <a:pPr lvl="1">
              <a:buClrTx/>
              <a:buFont typeface="Arial" panose="020B0604020202020204" pitchFamily="34" charset="0"/>
              <a:buChar char="•"/>
            </a:pPr>
            <a:r>
              <a:rPr lang="en-US" sz="2200" dirty="0"/>
              <a:t>Director's Order Signed May 26, 2020</a:t>
            </a:r>
          </a:p>
          <a:p>
            <a:pPr lvl="1">
              <a:buClrTx/>
              <a:buFont typeface="Arial" panose="020B0604020202020204" pitchFamily="34" charset="0"/>
              <a:buChar char="•"/>
            </a:pPr>
            <a:r>
              <a:rPr lang="en-US" sz="2200" dirty="0"/>
              <a:t>Order for:</a:t>
            </a:r>
          </a:p>
          <a:p>
            <a:pPr lvl="2">
              <a:buClrTx/>
            </a:pPr>
            <a:r>
              <a:rPr lang="en-US" sz="2200" dirty="0"/>
              <a:t>Failure to conduct HW determinations</a:t>
            </a:r>
          </a:p>
          <a:p>
            <a:pPr lvl="2">
              <a:buClrTx/>
            </a:pPr>
            <a:r>
              <a:rPr lang="en-US" sz="2200" dirty="0"/>
              <a:t>Failure to obtain Facility Identification Number</a:t>
            </a:r>
          </a:p>
          <a:p>
            <a:pPr lvl="2">
              <a:buClrTx/>
            </a:pPr>
            <a:r>
              <a:rPr lang="en-US" sz="2200" dirty="0"/>
              <a:t>Failure to notify of hazardous waste stream generation </a:t>
            </a:r>
          </a:p>
          <a:p>
            <a:pPr lvl="2">
              <a:buClrTx/>
            </a:pPr>
            <a:r>
              <a:rPr lang="en-US" sz="2200" dirty="0"/>
              <a:t>Failure to conduct weekly inspections</a:t>
            </a:r>
          </a:p>
          <a:p>
            <a:pPr lvl="2">
              <a:buClrTx/>
            </a:pPr>
            <a:r>
              <a:rPr lang="en-US" sz="2200" dirty="0"/>
              <a:t>Failure to notify local response agencies</a:t>
            </a:r>
          </a:p>
          <a:p>
            <a:pPr lvl="1">
              <a:buClrTx/>
              <a:buFont typeface="Arial" panose="020B0604020202020204" pitchFamily="34" charset="0"/>
              <a:buChar char="•"/>
            </a:pPr>
            <a:r>
              <a:rPr lang="en-US" sz="2200" dirty="0"/>
              <a:t>Contingent Civil Penalty – $12,850.00</a:t>
            </a:r>
          </a:p>
          <a:p>
            <a:pPr lvl="1">
              <a:buClrTx/>
              <a:buFont typeface="Arial" panose="020B0604020202020204" pitchFamily="34" charset="0"/>
              <a:buChar char="•"/>
            </a:pPr>
            <a:r>
              <a:rPr lang="en-US" sz="2200" dirty="0"/>
              <a:t>Resolution: Case appealed June 25, 2020.</a:t>
            </a:r>
          </a:p>
          <a:p>
            <a:endParaRPr lang="en-US" dirty="0"/>
          </a:p>
        </p:txBody>
      </p:sp>
    </p:spTree>
    <p:extLst>
      <p:ext uri="{BB962C8B-B14F-4D97-AF65-F5344CB8AC3E}">
        <p14:creationId xmlns:p14="http://schemas.microsoft.com/office/powerpoint/2010/main" val="418589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HW Directors Order – In Process</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HWM20-0007</a:t>
            </a:r>
          </a:p>
          <a:p>
            <a:pPr marL="0" indent="0">
              <a:buClrTx/>
              <a:buNone/>
            </a:pPr>
            <a:r>
              <a:rPr lang="en-US" sz="2200" dirty="0"/>
              <a:t>Fac. ID No. TNR000001420/Chattem Chemicals Warehouse</a:t>
            </a:r>
          </a:p>
          <a:p>
            <a:pPr lvl="1">
              <a:buClrTx/>
              <a:buFont typeface="Arial" panose="020B0604020202020204" pitchFamily="34" charset="0"/>
              <a:buChar char="•"/>
            </a:pPr>
            <a:r>
              <a:rPr lang="en-US" sz="2200" dirty="0"/>
              <a:t>Director's Order Signed June 22, 2020 – not Served until July 16, 2020</a:t>
            </a:r>
          </a:p>
          <a:p>
            <a:pPr lvl="1">
              <a:buClrTx/>
              <a:buFont typeface="Arial" panose="020B0604020202020204" pitchFamily="34" charset="0"/>
              <a:buChar char="•"/>
            </a:pPr>
            <a:r>
              <a:rPr lang="en-US" sz="2200" dirty="0"/>
              <a:t>Order for:</a:t>
            </a:r>
          </a:p>
          <a:p>
            <a:pPr lvl="2">
              <a:buClrTx/>
            </a:pPr>
            <a:r>
              <a:rPr lang="en-US" sz="2200" dirty="0"/>
              <a:t>HW container labeling and dating</a:t>
            </a:r>
          </a:p>
          <a:p>
            <a:pPr lvl="2">
              <a:buClrTx/>
            </a:pPr>
            <a:r>
              <a:rPr lang="en-US" sz="2200" dirty="0"/>
              <a:t>Failure to conduct HW determinations</a:t>
            </a:r>
          </a:p>
          <a:p>
            <a:pPr lvl="2">
              <a:buClrTx/>
            </a:pPr>
            <a:r>
              <a:rPr lang="en-US" sz="2200" dirty="0"/>
              <a:t>Storage in excess of 90 days</a:t>
            </a:r>
          </a:p>
          <a:p>
            <a:pPr lvl="2">
              <a:buClrTx/>
            </a:pPr>
            <a:r>
              <a:rPr lang="en-US" sz="2200" dirty="0"/>
              <a:t>Incomplete weekly inspection logs</a:t>
            </a:r>
          </a:p>
          <a:p>
            <a:pPr lvl="1">
              <a:buClrTx/>
              <a:buFont typeface="Arial" panose="020B0604020202020204" pitchFamily="34" charset="0"/>
              <a:buChar char="•"/>
            </a:pPr>
            <a:r>
              <a:rPr lang="en-US" sz="2200" dirty="0"/>
              <a:t>Civil Penalty – $18,600.00</a:t>
            </a:r>
          </a:p>
          <a:p>
            <a:pPr lvl="1">
              <a:buClrTx/>
              <a:buFont typeface="Arial" panose="020B0604020202020204" pitchFamily="34" charset="0"/>
              <a:buChar char="•"/>
            </a:pPr>
            <a:r>
              <a:rPr lang="en-US" sz="2200" dirty="0"/>
              <a:t>Resolution: Order not Final until August 16, 2020.</a:t>
            </a:r>
          </a:p>
          <a:p>
            <a:endParaRPr lang="en-US" dirty="0"/>
          </a:p>
        </p:txBody>
      </p:sp>
    </p:spTree>
    <p:extLst>
      <p:ext uri="{BB962C8B-B14F-4D97-AF65-F5344CB8AC3E}">
        <p14:creationId xmlns:p14="http://schemas.microsoft.com/office/powerpoint/2010/main" val="277574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HW Directors Order Update – Closed</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HWM19-0028</a:t>
            </a:r>
          </a:p>
          <a:p>
            <a:pPr marL="0" indent="0">
              <a:buClrTx/>
              <a:buNone/>
            </a:pPr>
            <a:r>
              <a:rPr lang="en-US" sz="2200" dirty="0"/>
              <a:t>Fac. ID No. TND980847024/Excel TSD of Tennessee, LLC</a:t>
            </a:r>
          </a:p>
          <a:p>
            <a:pPr lvl="1">
              <a:buClrTx/>
              <a:buFont typeface="Arial" panose="020B0604020202020204" pitchFamily="34" charset="0"/>
              <a:buChar char="•"/>
            </a:pPr>
            <a:r>
              <a:rPr lang="en-US" sz="2200" dirty="0"/>
              <a:t>Director's Order Signed January 23, 2020</a:t>
            </a:r>
          </a:p>
          <a:p>
            <a:pPr lvl="1">
              <a:buClrTx/>
              <a:buFont typeface="Arial" panose="020B0604020202020204" pitchFamily="34" charset="0"/>
              <a:buChar char="•"/>
            </a:pPr>
            <a:r>
              <a:rPr lang="en-US" sz="2200" dirty="0"/>
              <a:t>Order for:</a:t>
            </a:r>
          </a:p>
          <a:p>
            <a:pPr lvl="2">
              <a:buClrTx/>
            </a:pPr>
            <a:r>
              <a:rPr lang="en-US" sz="2200" dirty="0"/>
              <a:t>HW and UW container labeling and dating</a:t>
            </a:r>
          </a:p>
          <a:p>
            <a:pPr lvl="2">
              <a:buClrTx/>
            </a:pPr>
            <a:r>
              <a:rPr lang="en-US" sz="2200" dirty="0"/>
              <a:t>Improper container storage and aisle space</a:t>
            </a:r>
          </a:p>
          <a:p>
            <a:pPr lvl="2">
              <a:buClrTx/>
            </a:pPr>
            <a:r>
              <a:rPr lang="en-US" sz="2200" dirty="0"/>
              <a:t>Exceeding permitted storage capacity</a:t>
            </a:r>
          </a:p>
          <a:p>
            <a:pPr lvl="2">
              <a:buClrTx/>
            </a:pPr>
            <a:r>
              <a:rPr lang="en-US" sz="2200" dirty="0"/>
              <a:t>Secondary containment maintenance </a:t>
            </a:r>
          </a:p>
          <a:p>
            <a:pPr lvl="1">
              <a:buClrTx/>
              <a:buFont typeface="Arial" panose="020B0604020202020204" pitchFamily="34" charset="0"/>
              <a:buChar char="•"/>
            </a:pPr>
            <a:r>
              <a:rPr lang="en-US" sz="2200" dirty="0"/>
              <a:t>Civil Penalty – $7,010.00</a:t>
            </a:r>
          </a:p>
          <a:p>
            <a:pPr lvl="1">
              <a:buClrTx/>
              <a:buFont typeface="Arial" panose="020B0604020202020204" pitchFamily="34" charset="0"/>
              <a:buChar char="•"/>
            </a:pPr>
            <a:r>
              <a:rPr lang="en-US" sz="2200" dirty="0"/>
              <a:t>Resolution: Order not final until February 23, 2020.</a:t>
            </a:r>
          </a:p>
          <a:p>
            <a:pPr lvl="1">
              <a:buClrTx/>
              <a:buFont typeface="Arial" panose="020B0604020202020204" pitchFamily="34" charset="0"/>
              <a:buChar char="•"/>
            </a:pPr>
            <a:r>
              <a:rPr lang="en-US" sz="2200" dirty="0"/>
              <a:t>Update: Penalty paid on February 21, 2020 – Case is Closed.</a:t>
            </a:r>
          </a:p>
          <a:p>
            <a:pPr lvl="1">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286544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7803"/>
            <a:ext cx="9144000" cy="825500"/>
          </a:xfrm>
        </p:spPr>
        <p:txBody>
          <a:bodyPr/>
          <a:lstStyle/>
          <a:p>
            <a:r>
              <a:rPr lang="en-US" sz="3000" dirty="0"/>
              <a:t>Appealed HW Directors  Order Update – Settlement </a:t>
            </a:r>
          </a:p>
        </p:txBody>
      </p:sp>
      <p:sp>
        <p:nvSpPr>
          <p:cNvPr id="5" name="Content Placeholder 4"/>
          <p:cNvSpPr>
            <a:spLocks noGrp="1"/>
          </p:cNvSpPr>
          <p:nvPr>
            <p:ph idx="1"/>
          </p:nvPr>
        </p:nvSpPr>
        <p:spPr/>
        <p:txBody>
          <a:bodyPr>
            <a:normAutofit fontScale="92500" lnSpcReduction="20000"/>
          </a:bodyPr>
          <a:lstStyle/>
          <a:p>
            <a:pPr marL="0" indent="0">
              <a:buNone/>
            </a:pPr>
            <a:r>
              <a:rPr lang="en-US" b="1" dirty="0"/>
              <a:t>Summary of Hazardous Waste Order HWM18-0038</a:t>
            </a:r>
          </a:p>
          <a:p>
            <a:pPr marL="0" indent="0">
              <a:buNone/>
            </a:pPr>
            <a:r>
              <a:rPr lang="en-US" dirty="0"/>
              <a:t>Fac. ID No. TND982123317/Kasai North America, Inc.</a:t>
            </a:r>
          </a:p>
          <a:p>
            <a:pPr lvl="1">
              <a:buClrTx/>
              <a:buFont typeface="Arial" panose="020B0604020202020204" pitchFamily="34" charset="0"/>
              <a:buChar char="•"/>
            </a:pPr>
            <a:r>
              <a:rPr lang="en-US" sz="2400" dirty="0"/>
              <a:t>Director's Order signed August 7, 2019</a:t>
            </a:r>
          </a:p>
          <a:p>
            <a:pPr lvl="1">
              <a:buClrTx/>
              <a:buFont typeface="Arial" panose="020B0604020202020204" pitchFamily="34" charset="0"/>
              <a:buChar char="•"/>
            </a:pPr>
            <a:r>
              <a:rPr lang="en-US" sz="2400" dirty="0"/>
              <a:t>Appealed on September 13, 2019</a:t>
            </a:r>
          </a:p>
          <a:p>
            <a:pPr lvl="1">
              <a:buClrTx/>
              <a:buFont typeface="Arial" panose="020B0604020202020204" pitchFamily="34" charset="0"/>
              <a:buChar char="•"/>
            </a:pPr>
            <a:r>
              <a:rPr lang="en-US" sz="2400" dirty="0"/>
              <a:t>Order for:</a:t>
            </a:r>
          </a:p>
          <a:p>
            <a:pPr lvl="2">
              <a:buClrTx/>
            </a:pPr>
            <a:r>
              <a:rPr lang="en-US" sz="2400" dirty="0"/>
              <a:t>Container management and labeling</a:t>
            </a:r>
          </a:p>
          <a:p>
            <a:pPr lvl="2">
              <a:buClrTx/>
            </a:pPr>
            <a:r>
              <a:rPr lang="en-US" sz="2400" dirty="0"/>
              <a:t>Waste handling</a:t>
            </a:r>
          </a:p>
          <a:p>
            <a:pPr lvl="2">
              <a:buClrTx/>
            </a:pPr>
            <a:r>
              <a:rPr lang="en-US" sz="2400" dirty="0"/>
              <a:t>Inspections and record keeping</a:t>
            </a:r>
          </a:p>
          <a:p>
            <a:pPr lvl="2">
              <a:buClrTx/>
            </a:pPr>
            <a:r>
              <a:rPr lang="en-US" sz="2400" dirty="0"/>
              <a:t>Personnel training</a:t>
            </a:r>
          </a:p>
          <a:p>
            <a:pPr lvl="2">
              <a:buClrTx/>
            </a:pPr>
            <a:r>
              <a:rPr lang="en-US" sz="2400" dirty="0"/>
              <a:t>Unlawful disposal, long-term release of hydraulic oil</a:t>
            </a:r>
          </a:p>
          <a:p>
            <a:pPr lvl="1">
              <a:buClrTx/>
              <a:buFont typeface="Arial" panose="020B0604020202020204" pitchFamily="34" charset="0"/>
              <a:buChar char="•"/>
            </a:pPr>
            <a:r>
              <a:rPr lang="en-US" sz="2400" dirty="0"/>
              <a:t>Civil Penalty – $78,700.00</a:t>
            </a:r>
          </a:p>
          <a:p>
            <a:pPr lvl="1">
              <a:buClrTx/>
              <a:buFont typeface="Arial" panose="020B0604020202020204" pitchFamily="34" charset="0"/>
              <a:buChar char="•"/>
            </a:pPr>
            <a:r>
              <a:rPr lang="en-US" sz="2400" dirty="0"/>
              <a:t>Resolution: In recognition of the effort and costs associated with addressing the leak of hydraulic oil, a settlement of $40,350.00 has been accepted.</a:t>
            </a:r>
          </a:p>
          <a:p>
            <a:pPr lvl="1">
              <a:buFont typeface="Arial" panose="020B0604020202020204" pitchFamily="34" charset="0"/>
              <a:buChar char="•"/>
            </a:pPr>
            <a:endParaRPr lang="en-US" sz="2200" dirty="0"/>
          </a:p>
          <a:p>
            <a:pPr lvl="1">
              <a:buFont typeface="Arial" panose="020B0604020202020204" pitchFamily="34" charset="0"/>
              <a:buChar char="•"/>
            </a:pPr>
            <a:endParaRPr lang="en-US" sz="2200" dirty="0"/>
          </a:p>
          <a:p>
            <a:endParaRPr lang="en-US" b="1" dirty="0"/>
          </a:p>
        </p:txBody>
      </p:sp>
    </p:spTree>
    <p:extLst>
      <p:ext uri="{BB962C8B-B14F-4D97-AF65-F5344CB8AC3E}">
        <p14:creationId xmlns:p14="http://schemas.microsoft.com/office/powerpoint/2010/main" val="78560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SW Order Update – In Process</a:t>
            </a:r>
          </a:p>
        </p:txBody>
      </p:sp>
      <p:sp>
        <p:nvSpPr>
          <p:cNvPr id="5" name="Content Placeholder 4"/>
          <p:cNvSpPr>
            <a:spLocks noGrp="1"/>
          </p:cNvSpPr>
          <p:nvPr>
            <p:ph idx="1"/>
          </p:nvPr>
        </p:nvSpPr>
        <p:spPr/>
        <p:txBody>
          <a:bodyPr>
            <a:normAutofit lnSpcReduction="10000"/>
          </a:bodyPr>
          <a:lstStyle/>
          <a:p>
            <a:pPr marL="0" indent="0">
              <a:buClrTx/>
              <a:buNone/>
            </a:pPr>
            <a:r>
              <a:rPr lang="en-US" sz="2200" b="1" dirty="0"/>
              <a:t>Summary of Solid Waste Order SWM19-0003</a:t>
            </a:r>
          </a:p>
          <a:p>
            <a:pPr marL="0" indent="0">
              <a:buClrTx/>
              <a:buNone/>
            </a:pPr>
            <a:r>
              <a:rPr lang="en-US" sz="2200" dirty="0"/>
              <a:t>Fac. ID No. NRS690000019/198 Perdue Road</a:t>
            </a:r>
          </a:p>
          <a:p>
            <a:pPr lvl="1">
              <a:buClrTx/>
              <a:buFont typeface="Arial" panose="020B0604020202020204" pitchFamily="34" charset="0"/>
              <a:buChar char="•"/>
            </a:pPr>
            <a:r>
              <a:rPr lang="en-US" sz="2200" dirty="0"/>
              <a:t>Directors Order signed May 3, 2019</a:t>
            </a:r>
          </a:p>
          <a:p>
            <a:pPr lvl="1">
              <a:buClrTx/>
              <a:buFont typeface="Arial" panose="020B0604020202020204" pitchFamily="34" charset="0"/>
              <a:buChar char="•"/>
            </a:pPr>
            <a:r>
              <a:rPr lang="en-US" sz="2200" dirty="0"/>
              <a:t>Final on July 14, 2019</a:t>
            </a:r>
          </a:p>
          <a:p>
            <a:pPr lvl="1">
              <a:buClrTx/>
              <a:buFont typeface="Arial" panose="020B0604020202020204" pitchFamily="34" charset="0"/>
              <a:buChar char="•"/>
            </a:pPr>
            <a:r>
              <a:rPr lang="en-US" sz="2200" dirty="0"/>
              <a:t>Order for:</a:t>
            </a:r>
          </a:p>
          <a:p>
            <a:pPr lvl="2">
              <a:buClrTx/>
            </a:pPr>
            <a:r>
              <a:rPr lang="en-US" sz="2200" dirty="0"/>
              <a:t>Illegal tire disposal</a:t>
            </a:r>
          </a:p>
          <a:p>
            <a:pPr lvl="1">
              <a:buClrTx/>
              <a:buFont typeface="Arial" panose="020B0604020202020204" pitchFamily="34" charset="0"/>
              <a:buChar char="•"/>
            </a:pPr>
            <a:r>
              <a:rPr lang="en-US" sz="2200" dirty="0"/>
              <a:t>Contingent Civil Penalty – $12,000.00</a:t>
            </a:r>
          </a:p>
          <a:p>
            <a:pPr lvl="1">
              <a:buClrTx/>
              <a:buFont typeface="Arial" panose="020B0604020202020204" pitchFamily="34" charset="0"/>
              <a:buChar char="•"/>
            </a:pPr>
            <a:r>
              <a:rPr lang="en-US" sz="2200" dirty="0"/>
              <a:t>Resolution: This case has been referred to Fiscal Services for collection of civil penalty</a:t>
            </a:r>
          </a:p>
          <a:p>
            <a:pPr lvl="1">
              <a:buClrTx/>
              <a:buFont typeface="Arial" panose="020B0604020202020204" pitchFamily="34" charset="0"/>
              <a:buChar char="•"/>
            </a:pPr>
            <a:r>
              <a:rPr lang="en-US" sz="2200" dirty="0"/>
              <a:t>Update: The tires have not been removed. Of the five original Respondents, one is deceased, one is currently in prison and one could not be served. The Division of Fiscal Services is attempting to collect the contingent penalty from the remaining two Respondents.</a:t>
            </a:r>
          </a:p>
          <a:p>
            <a:endParaRPr lang="en-US" dirty="0"/>
          </a:p>
        </p:txBody>
      </p:sp>
    </p:spTree>
    <p:extLst>
      <p:ext uri="{BB962C8B-B14F-4D97-AF65-F5344CB8AC3E}">
        <p14:creationId xmlns:p14="http://schemas.microsoft.com/office/powerpoint/2010/main" val="378302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7803"/>
            <a:ext cx="8839200" cy="825500"/>
          </a:xfrm>
        </p:spPr>
        <p:txBody>
          <a:bodyPr/>
          <a:lstStyle/>
          <a:p>
            <a:r>
              <a:rPr lang="en-US" dirty="0"/>
              <a:t>Final SW Consent Order Update – Closed</a:t>
            </a:r>
          </a:p>
        </p:txBody>
      </p:sp>
      <p:sp>
        <p:nvSpPr>
          <p:cNvPr id="5" name="Content Placeholder 4"/>
          <p:cNvSpPr>
            <a:spLocks noGrp="1"/>
          </p:cNvSpPr>
          <p:nvPr>
            <p:ph idx="1"/>
          </p:nvPr>
        </p:nvSpPr>
        <p:spPr/>
        <p:txBody>
          <a:bodyPr>
            <a:normAutofit fontScale="92500" lnSpcReduction="10000"/>
          </a:bodyPr>
          <a:lstStyle/>
          <a:p>
            <a:pPr marL="0" indent="0">
              <a:buNone/>
            </a:pPr>
            <a:r>
              <a:rPr lang="en-US" b="1" dirty="0"/>
              <a:t>Summary of Solid Waste Order SWM18-0011</a:t>
            </a:r>
          </a:p>
          <a:p>
            <a:pPr marL="0" indent="0">
              <a:buClrTx/>
              <a:buNone/>
            </a:pPr>
            <a:r>
              <a:rPr lang="en-US" dirty="0"/>
              <a:t>Fac. ID No. SNL630000108 and DML 630000070 / Bi-County 	    	                          Old </a:t>
            </a:r>
            <a:r>
              <a:rPr lang="en-US" dirty="0" err="1"/>
              <a:t>Balefill</a:t>
            </a:r>
            <a:r>
              <a:rPr lang="en-US" dirty="0"/>
              <a:t> and Demolition Landfill</a:t>
            </a:r>
          </a:p>
          <a:p>
            <a:pPr lvl="1">
              <a:buClrTx/>
              <a:buFont typeface="Arial" panose="020B0604020202020204" pitchFamily="34" charset="0"/>
              <a:buChar char="•"/>
            </a:pPr>
            <a:r>
              <a:rPr lang="en-US" sz="2400" dirty="0"/>
              <a:t>Directors Consent Order Entered on May 22, 2019</a:t>
            </a:r>
          </a:p>
          <a:p>
            <a:pPr lvl="1">
              <a:buClrTx/>
              <a:buFont typeface="Arial" panose="020B0604020202020204" pitchFamily="34" charset="0"/>
              <a:buChar char="•"/>
            </a:pPr>
            <a:r>
              <a:rPr lang="en-US" sz="2400" dirty="0"/>
              <a:t>Order for:</a:t>
            </a:r>
          </a:p>
          <a:p>
            <a:pPr lvl="2">
              <a:buClrTx/>
            </a:pPr>
            <a:r>
              <a:rPr lang="en-US" sz="2400" dirty="0"/>
              <a:t>Leachate collection and management</a:t>
            </a:r>
          </a:p>
          <a:p>
            <a:pPr lvl="2">
              <a:buClrTx/>
            </a:pPr>
            <a:r>
              <a:rPr lang="en-US" sz="2400" dirty="0"/>
              <a:t>Erosion control measures</a:t>
            </a:r>
          </a:p>
          <a:p>
            <a:pPr lvl="2">
              <a:buClrTx/>
            </a:pPr>
            <a:r>
              <a:rPr lang="en-US" sz="2400" dirty="0"/>
              <a:t>Storm water management</a:t>
            </a:r>
          </a:p>
          <a:p>
            <a:pPr lvl="1">
              <a:buClrTx/>
              <a:buFont typeface="Arial" panose="020B0604020202020204" pitchFamily="34" charset="0"/>
              <a:buChar char="•"/>
            </a:pPr>
            <a:r>
              <a:rPr lang="en-US" sz="2400" dirty="0"/>
              <a:t>Contingent Civil Penalty – $38,800.00</a:t>
            </a:r>
          </a:p>
          <a:p>
            <a:pPr lvl="1">
              <a:buClrTx/>
              <a:buFont typeface="Arial" panose="020B0604020202020204" pitchFamily="34" charset="0"/>
              <a:buChar char="•"/>
            </a:pPr>
            <a:r>
              <a:rPr lang="en-US" sz="2400" dirty="0"/>
              <a:t>Resolution: Three of three corrective measures are being implemented and completion is anticipated prior to October 31, 2019 deadline</a:t>
            </a:r>
          </a:p>
          <a:p>
            <a:pPr lvl="1">
              <a:buClrTx/>
              <a:buFont typeface="Arial" panose="020B0604020202020204" pitchFamily="34" charset="0"/>
              <a:buChar char="•"/>
            </a:pPr>
            <a:r>
              <a:rPr lang="en-US" sz="2400" dirty="0"/>
              <a:t>Update: Installation of (1) LFG collection wells, (2) LFG piping and (3) Rain Cover are complete. Case is Closed.</a:t>
            </a:r>
          </a:p>
          <a:p>
            <a:endParaRPr lang="en-US" dirty="0"/>
          </a:p>
        </p:txBody>
      </p:sp>
    </p:spTree>
    <p:extLst>
      <p:ext uri="{BB962C8B-B14F-4D97-AF65-F5344CB8AC3E}">
        <p14:creationId xmlns:p14="http://schemas.microsoft.com/office/powerpoint/2010/main" val="191535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SW Consent Order Update – In Process</a:t>
            </a:r>
          </a:p>
        </p:txBody>
      </p:sp>
      <p:sp>
        <p:nvSpPr>
          <p:cNvPr id="5" name="Content Placeholder 4"/>
          <p:cNvSpPr>
            <a:spLocks noGrp="1"/>
          </p:cNvSpPr>
          <p:nvPr>
            <p:ph idx="1"/>
          </p:nvPr>
        </p:nvSpPr>
        <p:spPr/>
        <p:txBody>
          <a:bodyPr>
            <a:normAutofit fontScale="92500" lnSpcReduction="10000"/>
          </a:bodyPr>
          <a:lstStyle/>
          <a:p>
            <a:pPr marL="0" indent="0">
              <a:buClrTx/>
              <a:buNone/>
            </a:pPr>
            <a:r>
              <a:rPr lang="en-US" b="1" dirty="0"/>
              <a:t>Summary of Solid Waste Order SWM18-0013</a:t>
            </a:r>
          </a:p>
          <a:p>
            <a:pPr marL="0" indent="0">
              <a:buClrTx/>
              <a:buNone/>
            </a:pPr>
            <a:r>
              <a:rPr lang="en-US" dirty="0"/>
              <a:t>Fac. ID No. DML630000103/Bi-County Class III Landfill</a:t>
            </a:r>
          </a:p>
          <a:p>
            <a:pPr lvl="1">
              <a:buClrTx/>
              <a:buFont typeface="Arial" panose="020B0604020202020204" pitchFamily="34" charset="0"/>
              <a:buChar char="•"/>
            </a:pPr>
            <a:r>
              <a:rPr lang="en-US" sz="2400" dirty="0"/>
              <a:t>Directors Consent Order Entered on May 22, 2019</a:t>
            </a:r>
          </a:p>
          <a:p>
            <a:pPr lvl="1">
              <a:buClrTx/>
              <a:buFont typeface="Arial" panose="020B0604020202020204" pitchFamily="34" charset="0"/>
              <a:buChar char="•"/>
            </a:pPr>
            <a:r>
              <a:rPr lang="en-US" sz="2400" dirty="0"/>
              <a:t>Order for:</a:t>
            </a:r>
          </a:p>
          <a:p>
            <a:pPr lvl="2">
              <a:buClrTx/>
            </a:pPr>
            <a:r>
              <a:rPr lang="en-US" sz="2400" dirty="0"/>
              <a:t>Leachate collection and management</a:t>
            </a:r>
          </a:p>
          <a:p>
            <a:pPr lvl="2">
              <a:buClrTx/>
            </a:pPr>
            <a:r>
              <a:rPr lang="en-US" sz="2400" dirty="0"/>
              <a:t>Erosion control measures</a:t>
            </a:r>
          </a:p>
          <a:p>
            <a:pPr lvl="2">
              <a:buClrTx/>
            </a:pPr>
            <a:r>
              <a:rPr lang="en-US" sz="2400" dirty="0"/>
              <a:t>Storm water management</a:t>
            </a:r>
          </a:p>
          <a:p>
            <a:pPr lvl="1">
              <a:buClrTx/>
              <a:buFont typeface="Arial" panose="020B0604020202020204" pitchFamily="34" charset="0"/>
              <a:buChar char="•"/>
            </a:pPr>
            <a:r>
              <a:rPr lang="en-US" sz="2400" dirty="0"/>
              <a:t>Contingent Civil Penalty – $25,300.00</a:t>
            </a:r>
          </a:p>
          <a:p>
            <a:pPr lvl="1">
              <a:buClrTx/>
              <a:buFont typeface="Arial" panose="020B0604020202020204" pitchFamily="34" charset="0"/>
              <a:buChar char="•"/>
            </a:pPr>
            <a:r>
              <a:rPr lang="en-US" sz="2400" dirty="0"/>
              <a:t>Resolution: Five of  eight corrective measures have been completed. Completion of the three remaining is anticipated prior to October 31, 2019 deadline. </a:t>
            </a:r>
          </a:p>
          <a:p>
            <a:pPr lvl="1">
              <a:buClrTx/>
              <a:buFont typeface="Arial" panose="020B0604020202020204" pitchFamily="34" charset="0"/>
              <a:buChar char="•"/>
            </a:pPr>
            <a:r>
              <a:rPr lang="en-US" sz="2400" dirty="0"/>
              <a:t>Update: Major Permit Modification is being prepared to change Slope and Let-Down Structures. This will address the three remaining corrective measures.</a:t>
            </a:r>
            <a:endParaRPr lang="en-US" sz="3200" dirty="0"/>
          </a:p>
          <a:p>
            <a:endParaRPr lang="en-US" dirty="0"/>
          </a:p>
        </p:txBody>
      </p:sp>
    </p:spTree>
    <p:extLst>
      <p:ext uri="{BB962C8B-B14F-4D97-AF65-F5344CB8AC3E}">
        <p14:creationId xmlns:p14="http://schemas.microsoft.com/office/powerpoint/2010/main" val="3003736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6000" dirty="0"/>
              <a:t>Questions? </a:t>
            </a:r>
          </a:p>
        </p:txBody>
      </p:sp>
      <p:pic>
        <p:nvPicPr>
          <p:cNvPr id="6" name="Picture 2" descr="C:\Users\bg41017\AppData\Local\Microsoft\Windows\INetCache\IE\CBTPA551\question_mark_serious_thinker_500_clr[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828800"/>
            <a:ext cx="304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5330367"/>
            <a:ext cx="5913120" cy="369332"/>
          </a:xfrm>
          <a:prstGeom prst="rect">
            <a:avLst/>
          </a:prstGeom>
        </p:spPr>
        <p:txBody>
          <a:bodyPr wrap="square">
            <a:spAutoFit/>
          </a:bodyPr>
          <a:lstStyle/>
          <a:p>
            <a:pPr algn="ctr"/>
            <a:r>
              <a:rPr lang="en-US" b="1" dirty="0">
                <a:solidFill>
                  <a:schemeClr val="tx2">
                    <a:lumMod val="60000"/>
                    <a:lumOff val="40000"/>
                  </a:schemeClr>
                </a:solidFill>
              </a:rPr>
              <a:t>Mark Jordan – (615)532-0675  Email: mark.a.jordan@tn.gov</a:t>
            </a:r>
          </a:p>
        </p:txBody>
      </p:sp>
    </p:spTree>
    <p:extLst>
      <p:ext uri="{BB962C8B-B14F-4D97-AF65-F5344CB8AC3E}">
        <p14:creationId xmlns:p14="http://schemas.microsoft.com/office/powerpoint/2010/main" val="220741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ENFORCEMENT OVERVIEW</a:t>
            </a:r>
          </a:p>
        </p:txBody>
      </p:sp>
      <p:sp>
        <p:nvSpPr>
          <p:cNvPr id="5" name="Content Placeholder 4"/>
          <p:cNvSpPr>
            <a:spLocks noGrp="1"/>
          </p:cNvSpPr>
          <p:nvPr>
            <p:ph idx="1"/>
          </p:nvPr>
        </p:nvSpPr>
        <p:spPr/>
        <p:txBody>
          <a:bodyPr/>
          <a:lstStyle/>
          <a:p>
            <a:pPr>
              <a:buClrTx/>
            </a:pPr>
            <a:r>
              <a:rPr lang="en-US" sz="2200" dirty="0"/>
              <a:t>The Division of Solid Waste Management (DSWM) issued nine Hazardous Waste Orders, and no Solid Waste Orders, between   February 3, 2020 and July 27, 2020.</a:t>
            </a:r>
          </a:p>
          <a:p>
            <a:pPr>
              <a:buClrTx/>
            </a:pPr>
            <a:endParaRPr lang="en-US" sz="2200" dirty="0"/>
          </a:p>
          <a:p>
            <a:pPr>
              <a:buClrTx/>
            </a:pPr>
            <a:r>
              <a:rPr lang="en-US" sz="2200" dirty="0"/>
              <a:t>From the previous Board meeting, two Hazardous Waste Orders, and three Solid Waste Orders require updates.</a:t>
            </a:r>
          </a:p>
          <a:p>
            <a:pPr marL="457200" lvl="1" indent="0">
              <a:buClrTx/>
              <a:buNone/>
            </a:pPr>
            <a:endParaRPr lang="en-US" dirty="0"/>
          </a:p>
        </p:txBody>
      </p:sp>
    </p:spTree>
    <p:extLst>
      <p:ext uri="{BB962C8B-B14F-4D97-AF65-F5344CB8AC3E}">
        <p14:creationId xmlns:p14="http://schemas.microsoft.com/office/powerpoint/2010/main" val="323334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HW Directors Order – Closed</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HWM19-0027</a:t>
            </a:r>
          </a:p>
          <a:p>
            <a:pPr marL="0" indent="0">
              <a:buClrTx/>
              <a:buNone/>
            </a:pPr>
            <a:r>
              <a:rPr lang="en-US" sz="2200" dirty="0"/>
              <a:t>Fac. ID No. TND982165136/Shelby County-Memphis City Schools</a:t>
            </a:r>
          </a:p>
          <a:p>
            <a:pPr lvl="1">
              <a:buClrTx/>
              <a:buFont typeface="Arial" panose="020B0604020202020204" pitchFamily="34" charset="0"/>
              <a:buChar char="•"/>
            </a:pPr>
            <a:r>
              <a:rPr lang="en-US" sz="2200" dirty="0"/>
              <a:t>Director's Order Signed February 7, 2020</a:t>
            </a:r>
          </a:p>
          <a:p>
            <a:pPr lvl="1">
              <a:buClrTx/>
              <a:buFont typeface="Arial" panose="020B0604020202020204" pitchFamily="34" charset="0"/>
              <a:buChar char="•"/>
            </a:pPr>
            <a:r>
              <a:rPr lang="en-US" sz="2200" dirty="0"/>
              <a:t>Order for:</a:t>
            </a:r>
          </a:p>
          <a:p>
            <a:pPr lvl="2">
              <a:buClrTx/>
            </a:pPr>
            <a:r>
              <a:rPr lang="en-US" sz="2200" dirty="0"/>
              <a:t>HW and UW container labeling and dating</a:t>
            </a:r>
          </a:p>
          <a:p>
            <a:pPr lvl="2">
              <a:buClrTx/>
            </a:pPr>
            <a:r>
              <a:rPr lang="en-US" sz="2200" dirty="0"/>
              <a:t>Improper container storage and aisle space</a:t>
            </a:r>
          </a:p>
          <a:p>
            <a:pPr lvl="2">
              <a:buClrTx/>
            </a:pPr>
            <a:r>
              <a:rPr lang="en-US" sz="2200" dirty="0"/>
              <a:t>Failure to conduct HW determinations</a:t>
            </a:r>
          </a:p>
          <a:p>
            <a:pPr lvl="2">
              <a:buClrTx/>
            </a:pPr>
            <a:r>
              <a:rPr lang="en-US" sz="2200" dirty="0"/>
              <a:t>Storage in excess of 180 days</a:t>
            </a:r>
          </a:p>
          <a:p>
            <a:pPr lvl="1">
              <a:buClrTx/>
              <a:buFont typeface="Arial" panose="020B0604020202020204" pitchFamily="34" charset="0"/>
              <a:buChar char="•"/>
            </a:pPr>
            <a:r>
              <a:rPr lang="en-US" sz="2200" dirty="0"/>
              <a:t>Civil Penalty – $11,300.00</a:t>
            </a:r>
          </a:p>
          <a:p>
            <a:pPr lvl="1">
              <a:buClrTx/>
              <a:buFont typeface="Arial" panose="020B0604020202020204" pitchFamily="34" charset="0"/>
              <a:buChar char="•"/>
            </a:pPr>
            <a:r>
              <a:rPr lang="en-US" sz="2200" dirty="0"/>
              <a:t>Resolution: Corrective actions implemented and penalty paid. Case is closed.</a:t>
            </a:r>
          </a:p>
          <a:p>
            <a:endParaRPr lang="en-US" dirty="0"/>
          </a:p>
        </p:txBody>
      </p:sp>
    </p:spTree>
    <p:extLst>
      <p:ext uri="{BB962C8B-B14F-4D97-AF65-F5344CB8AC3E}">
        <p14:creationId xmlns:p14="http://schemas.microsoft.com/office/powerpoint/2010/main" val="3726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HW Directors Order – Closed</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HWM19-0035</a:t>
            </a:r>
          </a:p>
          <a:p>
            <a:pPr marL="0" indent="0">
              <a:buClrTx/>
              <a:buNone/>
            </a:pPr>
            <a:r>
              <a:rPr lang="en-US" sz="2200" dirty="0"/>
              <a:t>Fac. ID No. TND000772186/</a:t>
            </a:r>
            <a:r>
              <a:rPr lang="en-US" sz="2200" dirty="0" err="1"/>
              <a:t>Tradebe</a:t>
            </a:r>
            <a:r>
              <a:rPr lang="en-US" sz="2200" dirty="0"/>
              <a:t> Treatment/Recycling</a:t>
            </a:r>
          </a:p>
          <a:p>
            <a:pPr lvl="1">
              <a:buClrTx/>
              <a:buFont typeface="Arial" panose="020B0604020202020204" pitchFamily="34" charset="0"/>
              <a:buChar char="•"/>
            </a:pPr>
            <a:r>
              <a:rPr lang="en-US" sz="2200" dirty="0"/>
              <a:t>Director's Order Signed February 13, 2020</a:t>
            </a:r>
          </a:p>
          <a:p>
            <a:pPr lvl="1">
              <a:buClrTx/>
              <a:buFont typeface="Arial" panose="020B0604020202020204" pitchFamily="34" charset="0"/>
              <a:buChar char="•"/>
            </a:pPr>
            <a:r>
              <a:rPr lang="en-US" sz="2200" dirty="0"/>
              <a:t>Order for:</a:t>
            </a:r>
          </a:p>
          <a:p>
            <a:pPr lvl="2">
              <a:buClrTx/>
            </a:pPr>
            <a:r>
              <a:rPr lang="en-US" sz="2200" dirty="0"/>
              <a:t>Storage Permit TNHW-103 container management violations</a:t>
            </a:r>
          </a:p>
          <a:p>
            <a:pPr lvl="2">
              <a:buClrTx/>
            </a:pPr>
            <a:r>
              <a:rPr lang="en-US" sz="2200" dirty="0"/>
              <a:t>Storage Permit TNHW-103 capacity violations</a:t>
            </a:r>
          </a:p>
          <a:p>
            <a:pPr lvl="2">
              <a:buClrTx/>
            </a:pPr>
            <a:r>
              <a:rPr lang="en-US" sz="2200" dirty="0"/>
              <a:t>UW and Used Oil container management violations</a:t>
            </a:r>
          </a:p>
          <a:p>
            <a:pPr lvl="2">
              <a:buClrTx/>
            </a:pPr>
            <a:r>
              <a:rPr lang="en-US" sz="2200" dirty="0"/>
              <a:t>Storage in excess of 180 days</a:t>
            </a:r>
          </a:p>
          <a:p>
            <a:pPr lvl="1">
              <a:buClrTx/>
              <a:buFont typeface="Arial" panose="020B0604020202020204" pitchFamily="34" charset="0"/>
              <a:buChar char="•"/>
            </a:pPr>
            <a:r>
              <a:rPr lang="en-US" sz="2200" dirty="0"/>
              <a:t>Civil Penalty – $28,840.00</a:t>
            </a:r>
          </a:p>
          <a:p>
            <a:pPr lvl="1">
              <a:buClrTx/>
              <a:buFont typeface="Arial" panose="020B0604020202020204" pitchFamily="34" charset="0"/>
              <a:buChar char="•"/>
            </a:pPr>
            <a:r>
              <a:rPr lang="en-US" sz="2200" dirty="0"/>
              <a:t>Resolution: Corrective actions implemented and penalty paid. Case is closed.</a:t>
            </a:r>
          </a:p>
          <a:p>
            <a:endParaRPr lang="en-US" dirty="0"/>
          </a:p>
        </p:txBody>
      </p:sp>
    </p:spTree>
    <p:extLst>
      <p:ext uri="{BB962C8B-B14F-4D97-AF65-F5344CB8AC3E}">
        <p14:creationId xmlns:p14="http://schemas.microsoft.com/office/powerpoint/2010/main" val="419519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HW Directors Consent Order – Closed</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HWM19-0026</a:t>
            </a:r>
          </a:p>
          <a:p>
            <a:pPr marL="0" indent="0">
              <a:buClrTx/>
              <a:buNone/>
            </a:pPr>
            <a:r>
              <a:rPr lang="en-US" sz="2200" dirty="0"/>
              <a:t>Fac. ID No. TND120603170/</a:t>
            </a:r>
            <a:r>
              <a:rPr lang="en-US" sz="2200" dirty="0" err="1"/>
              <a:t>PennAKem</a:t>
            </a:r>
            <a:r>
              <a:rPr lang="en-US" sz="2200" dirty="0"/>
              <a:t>, LLC</a:t>
            </a:r>
          </a:p>
          <a:p>
            <a:pPr lvl="1">
              <a:buClrTx/>
              <a:buFont typeface="Arial" panose="020B0604020202020204" pitchFamily="34" charset="0"/>
              <a:buChar char="•"/>
            </a:pPr>
            <a:r>
              <a:rPr lang="en-US" sz="2200" dirty="0"/>
              <a:t>Director's Order Signed February 14, 2020</a:t>
            </a:r>
          </a:p>
          <a:p>
            <a:pPr lvl="1">
              <a:buClrTx/>
              <a:buFont typeface="Arial" panose="020B0604020202020204" pitchFamily="34" charset="0"/>
              <a:buChar char="•"/>
            </a:pPr>
            <a:r>
              <a:rPr lang="en-US" sz="2200" dirty="0"/>
              <a:t>Order for:</a:t>
            </a:r>
          </a:p>
          <a:p>
            <a:pPr lvl="2">
              <a:buClrTx/>
            </a:pPr>
            <a:r>
              <a:rPr lang="en-US" sz="2200" dirty="0"/>
              <a:t>HW container labeling and handling violations</a:t>
            </a:r>
          </a:p>
          <a:p>
            <a:pPr lvl="2">
              <a:buClrTx/>
            </a:pPr>
            <a:r>
              <a:rPr lang="en-US" sz="2200" dirty="0"/>
              <a:t>Weekly inspection failures and recordkeeping</a:t>
            </a:r>
          </a:p>
          <a:p>
            <a:pPr lvl="2">
              <a:buClrTx/>
            </a:pPr>
            <a:r>
              <a:rPr lang="en-US" sz="2200" dirty="0"/>
              <a:t>Failure to maintain HW containers in good condition</a:t>
            </a:r>
          </a:p>
          <a:p>
            <a:pPr lvl="2">
              <a:buClrTx/>
            </a:pPr>
            <a:r>
              <a:rPr lang="en-US" sz="2200" dirty="0"/>
              <a:t>Failure to have PE certification for storage tanks</a:t>
            </a:r>
          </a:p>
          <a:p>
            <a:pPr lvl="1">
              <a:buClrTx/>
              <a:buFont typeface="Arial" panose="020B0604020202020204" pitchFamily="34" charset="0"/>
              <a:buChar char="•"/>
            </a:pPr>
            <a:r>
              <a:rPr lang="en-US" sz="2200" dirty="0"/>
              <a:t>Civil Penalty – $7,920.00</a:t>
            </a:r>
          </a:p>
          <a:p>
            <a:pPr lvl="1">
              <a:buClrTx/>
              <a:buFont typeface="Arial" panose="020B0604020202020204" pitchFamily="34" charset="0"/>
              <a:buChar char="•"/>
            </a:pPr>
            <a:r>
              <a:rPr lang="en-US" sz="2200" dirty="0"/>
              <a:t>Resolution: Corrective actions implemented and penalty paid. Case is closed.</a:t>
            </a:r>
          </a:p>
          <a:p>
            <a:endParaRPr lang="en-US" dirty="0"/>
          </a:p>
        </p:txBody>
      </p:sp>
    </p:spTree>
    <p:extLst>
      <p:ext uri="{BB962C8B-B14F-4D97-AF65-F5344CB8AC3E}">
        <p14:creationId xmlns:p14="http://schemas.microsoft.com/office/powerpoint/2010/main" val="243961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HW Directors Order – Closed</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HWM20-0003</a:t>
            </a:r>
          </a:p>
          <a:p>
            <a:pPr marL="0" indent="0">
              <a:buClrTx/>
              <a:buNone/>
            </a:pPr>
            <a:r>
              <a:rPr lang="en-US" sz="2200" dirty="0"/>
              <a:t>Fac. ID No. TNR000017970/Ken Garner Mfg. Co. Inc.</a:t>
            </a:r>
          </a:p>
          <a:p>
            <a:pPr lvl="1">
              <a:buClrTx/>
              <a:buFont typeface="Arial" panose="020B0604020202020204" pitchFamily="34" charset="0"/>
              <a:buChar char="•"/>
            </a:pPr>
            <a:r>
              <a:rPr lang="en-US" sz="2200" dirty="0"/>
              <a:t>Director's Order Signed April 21, 2020</a:t>
            </a:r>
          </a:p>
          <a:p>
            <a:pPr lvl="1">
              <a:buClrTx/>
              <a:buFont typeface="Arial" panose="020B0604020202020204" pitchFamily="34" charset="0"/>
              <a:buChar char="•"/>
            </a:pPr>
            <a:r>
              <a:rPr lang="en-US" sz="2200" dirty="0"/>
              <a:t>Order for:</a:t>
            </a:r>
          </a:p>
          <a:p>
            <a:pPr lvl="2">
              <a:buClrTx/>
            </a:pPr>
            <a:r>
              <a:rPr lang="en-US" sz="2200" dirty="0"/>
              <a:t>HW and Used Oil container labeling and dating</a:t>
            </a:r>
          </a:p>
          <a:p>
            <a:pPr lvl="2">
              <a:buClrTx/>
            </a:pPr>
            <a:r>
              <a:rPr lang="en-US" sz="2200" dirty="0"/>
              <a:t>Inadequate aisle space</a:t>
            </a:r>
          </a:p>
          <a:p>
            <a:pPr lvl="2">
              <a:buClrTx/>
            </a:pPr>
            <a:r>
              <a:rPr lang="en-US" sz="2200" dirty="0"/>
              <a:t>Failure to inspect storage areas since 2018</a:t>
            </a:r>
          </a:p>
          <a:p>
            <a:pPr lvl="2">
              <a:buClrTx/>
            </a:pPr>
            <a:r>
              <a:rPr lang="en-US" sz="2200" dirty="0"/>
              <a:t>Inadequate employee training records</a:t>
            </a:r>
          </a:p>
          <a:p>
            <a:pPr lvl="2">
              <a:buClrTx/>
            </a:pPr>
            <a:r>
              <a:rPr lang="en-US" sz="2200" dirty="0"/>
              <a:t>Incomplete Facility Emergency Contingency Plan</a:t>
            </a:r>
          </a:p>
          <a:p>
            <a:pPr lvl="1">
              <a:buClrTx/>
              <a:buFont typeface="Arial" panose="020B0604020202020204" pitchFamily="34" charset="0"/>
              <a:buChar char="•"/>
            </a:pPr>
            <a:r>
              <a:rPr lang="en-US" sz="2200" dirty="0"/>
              <a:t>Civil Penalty – $21,900.00</a:t>
            </a:r>
          </a:p>
          <a:p>
            <a:pPr lvl="1">
              <a:buClrTx/>
              <a:buFont typeface="Arial" panose="020B0604020202020204" pitchFamily="34" charset="0"/>
              <a:buChar char="•"/>
            </a:pPr>
            <a:r>
              <a:rPr lang="en-US" sz="2200" dirty="0"/>
              <a:t>Resolution: Corrective actions implemented and penalty paid. Case is closed.</a:t>
            </a:r>
          </a:p>
          <a:p>
            <a:endParaRPr lang="en-US" dirty="0"/>
          </a:p>
        </p:txBody>
      </p:sp>
    </p:spTree>
    <p:extLst>
      <p:ext uri="{BB962C8B-B14F-4D97-AF65-F5344CB8AC3E}">
        <p14:creationId xmlns:p14="http://schemas.microsoft.com/office/powerpoint/2010/main" val="36900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HW Directors Order – Closed</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HWM19-0044</a:t>
            </a:r>
          </a:p>
          <a:p>
            <a:pPr marL="0" indent="0">
              <a:buClrTx/>
              <a:buNone/>
            </a:pPr>
            <a:r>
              <a:rPr lang="en-US" sz="2200" dirty="0"/>
              <a:t>Fac. ID No. TNR000031054/MC Ionic Solutions</a:t>
            </a:r>
          </a:p>
          <a:p>
            <a:pPr lvl="1">
              <a:buClrTx/>
              <a:buFont typeface="Arial" panose="020B0604020202020204" pitchFamily="34" charset="0"/>
              <a:buChar char="•"/>
            </a:pPr>
            <a:r>
              <a:rPr lang="en-US" sz="2200" dirty="0"/>
              <a:t>Director's Order Signed May 20, 2020</a:t>
            </a:r>
          </a:p>
          <a:p>
            <a:pPr lvl="1">
              <a:buClrTx/>
              <a:buFont typeface="Arial" panose="020B0604020202020204" pitchFamily="34" charset="0"/>
              <a:buChar char="•"/>
            </a:pPr>
            <a:r>
              <a:rPr lang="en-US" sz="2200" dirty="0"/>
              <a:t>Order for:</a:t>
            </a:r>
          </a:p>
          <a:p>
            <a:pPr lvl="2">
              <a:buClrTx/>
            </a:pPr>
            <a:r>
              <a:rPr lang="en-US" sz="2200" dirty="0"/>
              <a:t>HW and Used Oil container dating and labeling </a:t>
            </a:r>
          </a:p>
          <a:p>
            <a:pPr lvl="2">
              <a:buClrTx/>
            </a:pPr>
            <a:r>
              <a:rPr lang="en-US" sz="2200" dirty="0"/>
              <a:t>Failure to provide weekly inspection records of storage area</a:t>
            </a:r>
          </a:p>
          <a:p>
            <a:pPr lvl="2">
              <a:buClrTx/>
            </a:pPr>
            <a:r>
              <a:rPr lang="en-US" sz="2200" dirty="0"/>
              <a:t>Failure to conduct daily tank inspections</a:t>
            </a:r>
          </a:p>
          <a:p>
            <a:pPr lvl="2">
              <a:buClrTx/>
            </a:pPr>
            <a:r>
              <a:rPr lang="en-US" sz="2200" dirty="0"/>
              <a:t>Failure to maintain copies of manifests </a:t>
            </a:r>
          </a:p>
          <a:p>
            <a:pPr lvl="1">
              <a:buClrTx/>
              <a:buFont typeface="Arial" panose="020B0604020202020204" pitchFamily="34" charset="0"/>
              <a:buChar char="•"/>
            </a:pPr>
            <a:r>
              <a:rPr lang="en-US" sz="2200" dirty="0"/>
              <a:t>Civil Penalty – $12,400.00</a:t>
            </a:r>
          </a:p>
          <a:p>
            <a:pPr lvl="1">
              <a:buClrTx/>
              <a:buFont typeface="Arial" panose="020B0604020202020204" pitchFamily="34" charset="0"/>
              <a:buChar char="•"/>
            </a:pPr>
            <a:r>
              <a:rPr lang="en-US" sz="2200" dirty="0"/>
              <a:t>Resolution: Corrective actions implemented and penalty paid. Case is closed.</a:t>
            </a:r>
          </a:p>
          <a:p>
            <a:endParaRPr lang="en-US" dirty="0"/>
          </a:p>
        </p:txBody>
      </p:sp>
    </p:spTree>
    <p:extLst>
      <p:ext uri="{BB962C8B-B14F-4D97-AF65-F5344CB8AC3E}">
        <p14:creationId xmlns:p14="http://schemas.microsoft.com/office/powerpoint/2010/main" val="346649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HW Directors Order – Closed</a:t>
            </a:r>
          </a:p>
        </p:txBody>
      </p:sp>
      <p:sp>
        <p:nvSpPr>
          <p:cNvPr id="5" name="Content Placeholder 4"/>
          <p:cNvSpPr>
            <a:spLocks noGrp="1"/>
          </p:cNvSpPr>
          <p:nvPr>
            <p:ph idx="1"/>
          </p:nvPr>
        </p:nvSpPr>
        <p:spPr/>
        <p:txBody>
          <a:bodyPr>
            <a:normAutofit lnSpcReduction="10000"/>
          </a:bodyPr>
          <a:lstStyle/>
          <a:p>
            <a:pPr marL="0" indent="0">
              <a:buNone/>
            </a:pPr>
            <a:r>
              <a:rPr lang="en-US" sz="2200" b="1" dirty="0"/>
              <a:t>Summary of Hazardous Waste Order</a:t>
            </a:r>
            <a:r>
              <a:rPr lang="en-US" sz="2200" dirty="0"/>
              <a:t> </a:t>
            </a:r>
            <a:r>
              <a:rPr lang="en-US" sz="2200" b="1" dirty="0"/>
              <a:t>HWM19-0048</a:t>
            </a:r>
          </a:p>
          <a:p>
            <a:pPr marL="0" indent="0">
              <a:buClrTx/>
              <a:buNone/>
            </a:pPr>
            <a:r>
              <a:rPr lang="en-US" sz="2200" dirty="0"/>
              <a:t>Fac. ID No. TNR000042978/TS-USA</a:t>
            </a:r>
          </a:p>
          <a:p>
            <a:pPr lvl="1">
              <a:buClrTx/>
              <a:buFont typeface="Arial" panose="020B0604020202020204" pitchFamily="34" charset="0"/>
              <a:buChar char="•"/>
            </a:pPr>
            <a:r>
              <a:rPr lang="en-US" sz="2200" dirty="0"/>
              <a:t>Director's Order served May 26, 2020</a:t>
            </a:r>
          </a:p>
          <a:p>
            <a:pPr lvl="1">
              <a:buClrTx/>
              <a:buFont typeface="Arial" panose="020B0604020202020204" pitchFamily="34" charset="0"/>
              <a:buChar char="•"/>
            </a:pPr>
            <a:r>
              <a:rPr lang="en-US" sz="2200" dirty="0"/>
              <a:t>Order for:</a:t>
            </a:r>
          </a:p>
          <a:p>
            <a:pPr lvl="2">
              <a:buClrTx/>
            </a:pPr>
            <a:r>
              <a:rPr lang="en-US" sz="2200" dirty="0"/>
              <a:t>Incompatible HW container usage and aisle space</a:t>
            </a:r>
          </a:p>
          <a:p>
            <a:pPr lvl="2">
              <a:buClrTx/>
            </a:pPr>
            <a:r>
              <a:rPr lang="en-US" sz="2200" dirty="0"/>
              <a:t>Failure to conduct HW determinations</a:t>
            </a:r>
          </a:p>
          <a:p>
            <a:pPr lvl="2">
              <a:buClrTx/>
            </a:pPr>
            <a:r>
              <a:rPr lang="en-US" sz="2200" dirty="0"/>
              <a:t>Storage in excess of 90 days </a:t>
            </a:r>
          </a:p>
          <a:p>
            <a:pPr lvl="2">
              <a:buClrTx/>
            </a:pPr>
            <a:r>
              <a:rPr lang="en-US" sz="2200" dirty="0"/>
              <a:t>Failure to label HW tanks and to have PE certification for HW storage tanks</a:t>
            </a:r>
          </a:p>
          <a:p>
            <a:pPr lvl="2">
              <a:buClrTx/>
            </a:pPr>
            <a:r>
              <a:rPr lang="en-US" sz="2200" dirty="0"/>
              <a:t>Failure to provide HW training to employees</a:t>
            </a:r>
          </a:p>
          <a:p>
            <a:pPr lvl="1">
              <a:buClrTx/>
              <a:buFont typeface="Arial" panose="020B0604020202020204" pitchFamily="34" charset="0"/>
              <a:buChar char="•"/>
            </a:pPr>
            <a:r>
              <a:rPr lang="en-US" sz="2200" dirty="0"/>
              <a:t>Civil Penalty – $31,550.00</a:t>
            </a:r>
          </a:p>
          <a:p>
            <a:pPr lvl="1">
              <a:buClrTx/>
              <a:buFont typeface="Arial" panose="020B0604020202020204" pitchFamily="34" charset="0"/>
              <a:buChar char="•"/>
            </a:pPr>
            <a:r>
              <a:rPr lang="en-US" sz="2200" dirty="0"/>
              <a:t>Resolution: Corrective actions implemented and penalty paid. Case is closed.</a:t>
            </a:r>
          </a:p>
          <a:p>
            <a:endParaRPr lang="en-US" dirty="0"/>
          </a:p>
        </p:txBody>
      </p:sp>
    </p:spTree>
    <p:extLst>
      <p:ext uri="{BB962C8B-B14F-4D97-AF65-F5344CB8AC3E}">
        <p14:creationId xmlns:p14="http://schemas.microsoft.com/office/powerpoint/2010/main" val="251835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HW Directors Consent Order – Final</a:t>
            </a:r>
          </a:p>
        </p:txBody>
      </p:sp>
      <p:sp>
        <p:nvSpPr>
          <p:cNvPr id="5" name="Content Placeholder 4"/>
          <p:cNvSpPr>
            <a:spLocks noGrp="1"/>
          </p:cNvSpPr>
          <p:nvPr>
            <p:ph idx="1"/>
          </p:nvPr>
        </p:nvSpPr>
        <p:spPr/>
        <p:txBody>
          <a:bodyPr>
            <a:normAutofit/>
          </a:bodyPr>
          <a:lstStyle/>
          <a:p>
            <a:pPr marL="0" indent="0">
              <a:buNone/>
            </a:pPr>
            <a:r>
              <a:rPr lang="en-US" sz="2200" b="1" dirty="0"/>
              <a:t>Summary of Hazardous Waste Order</a:t>
            </a:r>
            <a:r>
              <a:rPr lang="en-US" sz="2200" dirty="0"/>
              <a:t> </a:t>
            </a:r>
            <a:r>
              <a:rPr lang="en-US" sz="2200" b="1" dirty="0"/>
              <a:t>HWM19-0016</a:t>
            </a:r>
          </a:p>
          <a:p>
            <a:pPr marL="0" indent="0">
              <a:buClrTx/>
              <a:buNone/>
            </a:pPr>
            <a:r>
              <a:rPr lang="en-US" sz="2200" dirty="0"/>
              <a:t>Fac. ID No. TNR000045377/City of Trenton</a:t>
            </a:r>
          </a:p>
          <a:p>
            <a:pPr lvl="1">
              <a:buClrTx/>
              <a:buFont typeface="Arial" panose="020B0604020202020204" pitchFamily="34" charset="0"/>
              <a:buChar char="•"/>
            </a:pPr>
            <a:r>
              <a:rPr lang="en-US" sz="2200" dirty="0"/>
              <a:t>Director's Order Signed February 24, 2020</a:t>
            </a:r>
          </a:p>
          <a:p>
            <a:pPr lvl="1">
              <a:buClrTx/>
              <a:buFont typeface="Arial" panose="020B0604020202020204" pitchFamily="34" charset="0"/>
              <a:buChar char="•"/>
            </a:pPr>
            <a:r>
              <a:rPr lang="en-US" sz="2200" dirty="0"/>
              <a:t>Order for:</a:t>
            </a:r>
          </a:p>
          <a:p>
            <a:pPr lvl="2">
              <a:buClrTx/>
            </a:pPr>
            <a:r>
              <a:rPr lang="en-US" sz="2200" dirty="0"/>
              <a:t>Failure to conduct HW determinations</a:t>
            </a:r>
          </a:p>
          <a:p>
            <a:pPr lvl="2">
              <a:buClrTx/>
            </a:pPr>
            <a:r>
              <a:rPr lang="en-US" sz="2200" dirty="0"/>
              <a:t>Treating UW waste</a:t>
            </a:r>
          </a:p>
          <a:p>
            <a:pPr lvl="2">
              <a:buClrTx/>
            </a:pPr>
            <a:r>
              <a:rPr lang="en-US" sz="2200" dirty="0"/>
              <a:t>Operating without facility identification number </a:t>
            </a:r>
          </a:p>
          <a:p>
            <a:pPr lvl="2">
              <a:buClrTx/>
            </a:pPr>
            <a:r>
              <a:rPr lang="en-US" sz="2200" dirty="0"/>
              <a:t>Operating a solid waste facility without a permit</a:t>
            </a:r>
          </a:p>
          <a:p>
            <a:pPr lvl="1">
              <a:buClrTx/>
              <a:buFont typeface="Arial" panose="020B0604020202020204" pitchFamily="34" charset="0"/>
              <a:buChar char="•"/>
            </a:pPr>
            <a:r>
              <a:rPr lang="en-US" sz="2200" dirty="0"/>
              <a:t>Contingent Civil Penalty – $9,450.00 </a:t>
            </a:r>
          </a:p>
          <a:p>
            <a:pPr lvl="1">
              <a:buClrTx/>
              <a:buFont typeface="Arial" panose="020B0604020202020204" pitchFamily="34" charset="0"/>
              <a:buChar char="•"/>
            </a:pPr>
            <a:r>
              <a:rPr lang="en-US" sz="2200" dirty="0"/>
              <a:t>Resolution: Facility has ceased accepting waste. Deadline for Corrective Action Plan extended to September 1, </a:t>
            </a:r>
            <a:r>
              <a:rPr lang="en-US" sz="2200"/>
              <a:t>2020.</a:t>
            </a:r>
            <a:endParaRPr lang="en-US" sz="2200" dirty="0"/>
          </a:p>
          <a:p>
            <a:endParaRPr lang="en-US" dirty="0"/>
          </a:p>
        </p:txBody>
      </p:sp>
    </p:spTree>
    <p:extLst>
      <p:ext uri="{BB962C8B-B14F-4D97-AF65-F5344CB8AC3E}">
        <p14:creationId xmlns:p14="http://schemas.microsoft.com/office/powerpoint/2010/main" val="1356259808"/>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TotalTime>
  <Words>1307</Words>
  <Application>Microsoft Office PowerPoint</Application>
  <PresentationFormat>On-screen Show (4:3)</PresentationFormat>
  <Paragraphs>171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Open Sans</vt:lpstr>
      <vt:lpstr>PermianSlabSerifTypeface</vt:lpstr>
      <vt:lpstr>PowerPoint B</vt:lpstr>
      <vt:lpstr>Division of Solid Waste Enforcement Update</vt:lpstr>
      <vt:lpstr>ENFORCEMENT OVERVIEW</vt:lpstr>
      <vt:lpstr>Final HW Directors Order – Closed</vt:lpstr>
      <vt:lpstr>Final HW Directors Order – Closed</vt:lpstr>
      <vt:lpstr>Final HW Directors Consent Order – Closed</vt:lpstr>
      <vt:lpstr>Final HW Directors Order – Closed</vt:lpstr>
      <vt:lpstr>Final HW Directors Order – Closed</vt:lpstr>
      <vt:lpstr>Final HW Directors Order – Closed</vt:lpstr>
      <vt:lpstr>Final HW Directors Consent Order – Final</vt:lpstr>
      <vt:lpstr>HW Directors Order – Appealed</vt:lpstr>
      <vt:lpstr>HW Directors Order – In Process</vt:lpstr>
      <vt:lpstr>Final HW Directors Order Update – Closed</vt:lpstr>
      <vt:lpstr>Appealed HW Directors  Order Update – Settlement </vt:lpstr>
      <vt:lpstr>Final SW Order Update – In Process</vt:lpstr>
      <vt:lpstr>Final SW Consent Order Update – Closed</vt:lpstr>
      <vt:lpstr>Final SW Consent Order Update – In Process</vt:lpstr>
      <vt:lpstr>Questions?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Janelle Starke</cp:lastModifiedBy>
  <cp:revision>84</cp:revision>
  <cp:lastPrinted>2019-09-27T17:36:53Z</cp:lastPrinted>
  <dcterms:created xsi:type="dcterms:W3CDTF">2015-04-23T14:18:47Z</dcterms:created>
  <dcterms:modified xsi:type="dcterms:W3CDTF">2020-08-06T15:48:57Z</dcterms:modified>
</cp:coreProperties>
</file>