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8" r:id="rId2"/>
    <p:sldId id="275" r:id="rId3"/>
    <p:sldId id="289" r:id="rId4"/>
    <p:sldId id="291" r:id="rId5"/>
    <p:sldId id="284" r:id="rId6"/>
    <p:sldId id="272" r:id="rId7"/>
    <p:sldId id="287" r:id="rId8"/>
    <p:sldId id="288" r:id="rId9"/>
    <p:sldId id="292" r:id="rId10"/>
    <p:sldId id="295" r:id="rId11"/>
    <p:sldId id="294" r:id="rId12"/>
    <p:sldId id="293" r:id="rId13"/>
    <p:sldId id="285" r:id="rId14"/>
    <p:sldId id="290" r:id="rId15"/>
  </p:sldIdLst>
  <p:sldSz cx="9144000" cy="6858000" type="screen4x3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98" autoAdjust="0"/>
    <p:restoredTop sz="94675" autoAdjust="0"/>
  </p:normalViewPr>
  <p:slideViewPr>
    <p:cSldViewPr>
      <p:cViewPr>
        <p:scale>
          <a:sx n="66" d="100"/>
          <a:sy n="66" d="100"/>
        </p:scale>
        <p:origin x="-791" y="2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g35011\Downloads\complaints_-_interactive%20(4)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g35011\Downloads\complaints_-_interactive%20(4)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'complaints_-_interactive (4)'!$P$1</c:f>
              <c:strCache>
                <c:ptCount val="1"/>
                <c:pt idx="0">
                  <c:v>Year Received</c:v>
                </c:pt>
              </c:strCache>
            </c:strRef>
          </c:tx>
          <c:invertIfNegative val="0"/>
          <c:cat>
            <c:numRef>
              <c:f>'complaints_-_interactive (4)'!$O$2:$O$3427</c:f>
              <c:numCache>
                <c:formatCode>General</c:formatCode>
                <c:ptCount val="5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</c:numCache>
            </c:numRef>
          </c:cat>
          <c:val>
            <c:numRef>
              <c:f>'complaints_-_interactive (4)'!$P$2:$P$3427</c:f>
              <c:numCache>
                <c:formatCode>General</c:formatCode>
                <c:ptCount val="5"/>
                <c:pt idx="0">
                  <c:v>857</c:v>
                </c:pt>
                <c:pt idx="1">
                  <c:v>735</c:v>
                </c:pt>
                <c:pt idx="2">
                  <c:v>760</c:v>
                </c:pt>
                <c:pt idx="3">
                  <c:v>564</c:v>
                </c:pt>
                <c:pt idx="4">
                  <c:v>505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356032"/>
        <c:axId val="115357568"/>
        <c:axId val="0"/>
      </c:bar3DChart>
      <c:catAx>
        <c:axId val="11535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5357568"/>
        <c:crosses val="autoZero"/>
        <c:auto val="1"/>
        <c:lblAlgn val="ctr"/>
        <c:lblOffset val="100"/>
        <c:noMultiLvlLbl val="0"/>
      </c:catAx>
      <c:valAx>
        <c:axId val="115357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356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Sheet2!$D$1</c:f>
              <c:strCache>
                <c:ptCount val="1"/>
                <c:pt idx="0">
                  <c:v>2018 Count</c:v>
                </c:pt>
              </c:strCache>
            </c:strRef>
          </c:tx>
          <c:invertIfNegative val="0"/>
          <c:cat>
            <c:strRef>
              <c:f>Sheet2!$C$2:$C$9</c:f>
              <c:strCache>
                <c:ptCount val="8"/>
                <c:pt idx="0">
                  <c:v>Chattanooga </c:v>
                </c:pt>
                <c:pt idx="1">
                  <c:v>Columbia </c:v>
                </c:pt>
                <c:pt idx="2">
                  <c:v>Cookeville </c:v>
                </c:pt>
                <c:pt idx="3">
                  <c:v>Jackson </c:v>
                </c:pt>
                <c:pt idx="4">
                  <c:v>Johnson City </c:v>
                </c:pt>
                <c:pt idx="5">
                  <c:v>Knoxville </c:v>
                </c:pt>
                <c:pt idx="6">
                  <c:v>Memphis</c:v>
                </c:pt>
                <c:pt idx="7">
                  <c:v>Nashville </c:v>
                </c:pt>
              </c:strCache>
            </c:strRef>
          </c:cat>
          <c:val>
            <c:numRef>
              <c:f>Sheet2!$D$2:$D$9</c:f>
              <c:numCache>
                <c:formatCode>General</c:formatCode>
                <c:ptCount val="8"/>
                <c:pt idx="0">
                  <c:v>148</c:v>
                </c:pt>
                <c:pt idx="1">
                  <c:v>96</c:v>
                </c:pt>
                <c:pt idx="2">
                  <c:v>84</c:v>
                </c:pt>
                <c:pt idx="3">
                  <c:v>54</c:v>
                </c:pt>
                <c:pt idx="4">
                  <c:v>127</c:v>
                </c:pt>
                <c:pt idx="5">
                  <c:v>64</c:v>
                </c:pt>
                <c:pt idx="6">
                  <c:v>40</c:v>
                </c:pt>
                <c:pt idx="7">
                  <c:v>243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534080"/>
        <c:axId val="117506048"/>
        <c:axId val="0"/>
      </c:bar3DChart>
      <c:catAx>
        <c:axId val="115534080"/>
        <c:scaling>
          <c:orientation val="minMax"/>
        </c:scaling>
        <c:delete val="0"/>
        <c:axPos val="b"/>
        <c:majorTickMark val="out"/>
        <c:minorTickMark val="none"/>
        <c:tickLblPos val="nextTo"/>
        <c:crossAx val="117506048"/>
        <c:crosses val="autoZero"/>
        <c:auto val="1"/>
        <c:lblAlgn val="ctr"/>
        <c:lblOffset val="100"/>
        <c:noMultiLvlLbl val="0"/>
      </c:catAx>
      <c:valAx>
        <c:axId val="117506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534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8899B86A-A89C-4695-A018-2033498173F5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9D4A97E7-D3C0-4528-9131-BFF0FB7F2D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4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42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5263" y="0"/>
            <a:ext cx="403542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C5970-1A89-4714-91E6-FB19F5F55FE1}" type="datetimeFigureOut">
              <a:rPr lang="en-US" smtClean="0"/>
              <a:t>5/1/2019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7050"/>
            <a:ext cx="3514725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863" y="3336925"/>
            <a:ext cx="7448550" cy="3162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850"/>
            <a:ext cx="403542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5263" y="6673850"/>
            <a:ext cx="403542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0C5FC-74D4-42AA-A056-CB4CFF8E87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69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8775" y="527050"/>
            <a:ext cx="3514725" cy="2635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AE3B-2781-4D8F-A441-EA78E1A43A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82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5943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304800"/>
            <a:ext cx="27736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200400" y="3874770"/>
            <a:ext cx="59436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276600" y="3962400"/>
            <a:ext cx="57150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890" y="3322320"/>
            <a:ext cx="3345180" cy="3345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9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Solid Waste Program Update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1600" dirty="0">
                <a:effectLst/>
              </a:rPr>
              <a:t>Underground Storage Tanks and Solid Waste Disposal Control Board</a:t>
            </a:r>
          </a:p>
          <a:p>
            <a:r>
              <a:rPr lang="en-US" sz="1600" dirty="0">
                <a:effectLst/>
              </a:rPr>
              <a:t>May </a:t>
            </a:r>
            <a:r>
              <a:rPr lang="en-US" sz="1600" dirty="0" smtClean="0">
                <a:effectLst/>
              </a:rPr>
              <a:t>14, 2019</a:t>
            </a:r>
            <a:endParaRPr lang="en-US" sz="1600" dirty="0"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Nick Lytle, Solid Waste Permits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6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Updates-Special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Improve overall process</a:t>
            </a:r>
            <a:r>
              <a:rPr lang="en-US" dirty="0"/>
              <a:t>: </a:t>
            </a:r>
            <a:r>
              <a:rPr lang="en-US" i="1" dirty="0"/>
              <a:t>eliminate confusion by ensuring DSWM and customers on same page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How to handle multiple disposal facilities?</a:t>
            </a:r>
          </a:p>
          <a:p>
            <a:pPr lvl="1"/>
            <a:r>
              <a:rPr lang="en-US" u="sng" dirty="0"/>
              <a:t>Special Waste Facility Transfer Form</a:t>
            </a:r>
          </a:p>
          <a:p>
            <a:pPr lvl="2"/>
            <a:r>
              <a:rPr lang="en-US" dirty="0"/>
              <a:t>Add disposal facility to current permit</a:t>
            </a:r>
          </a:p>
          <a:p>
            <a:pPr lvl="2"/>
            <a:r>
              <a:rPr lang="en-US" dirty="0"/>
              <a:t>Request secondary disposal facility on new permit</a:t>
            </a:r>
          </a:p>
          <a:p>
            <a:pPr lvl="2"/>
            <a:r>
              <a:rPr lang="en-US" dirty="0"/>
              <a:t>One fee for two landfills (see below)</a:t>
            </a:r>
          </a:p>
          <a:p>
            <a:pPr lvl="2"/>
            <a:r>
              <a:rPr lang="en-US" dirty="0"/>
              <a:t>More than two landfills, additional fees necessary to cover costs</a:t>
            </a:r>
          </a:p>
          <a:p>
            <a:pPr lvl="2"/>
            <a:r>
              <a:rPr lang="en-US" dirty="0"/>
              <a:t>Provides record of each landfill used</a:t>
            </a:r>
          </a:p>
          <a:p>
            <a:pPr marL="400050"/>
            <a:r>
              <a:rPr lang="en-US" b="1" dirty="0"/>
              <a:t>Same basic fee structure</a:t>
            </a:r>
          </a:p>
          <a:p>
            <a:pPr marL="800100" lvl="1"/>
            <a:r>
              <a:rPr lang="en-US" dirty="0"/>
              <a:t>New: $300</a:t>
            </a:r>
          </a:p>
          <a:p>
            <a:pPr marL="800100" lvl="1"/>
            <a:r>
              <a:rPr lang="en-US" dirty="0"/>
              <a:t>Recertification: $150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307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Updates-Special Waste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Concluded Stakeholder Meetings in Middle/West/East Tennessee</a:t>
            </a:r>
          </a:p>
          <a:p>
            <a:r>
              <a:rPr lang="en-US" sz="2800" dirty="0" smtClean="0"/>
              <a:t>Website Update</a:t>
            </a:r>
          </a:p>
          <a:p>
            <a:r>
              <a:rPr lang="en-US" sz="2800" dirty="0" smtClean="0"/>
              <a:t>New Form(s) based on Stakeholder Input</a:t>
            </a:r>
          </a:p>
          <a:p>
            <a:r>
              <a:rPr lang="en-US" sz="2800" dirty="0" smtClean="0"/>
              <a:t>Should be </a:t>
            </a:r>
            <a:r>
              <a:rPr lang="en-US" sz="2800" dirty="0" smtClean="0"/>
              <a:t>enacted </a:t>
            </a:r>
            <a:r>
              <a:rPr lang="en-US" sz="2800" dirty="0" smtClean="0"/>
              <a:t>by the time you see this presentation?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2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Updates –Continued Work on Rules/Policy and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Took a pause on new policy and guidance with administration change</a:t>
            </a:r>
          </a:p>
          <a:p>
            <a:r>
              <a:rPr lang="en-US" dirty="0" smtClean="0"/>
              <a:t>New Rules should be in </a:t>
            </a:r>
            <a:r>
              <a:rPr lang="en-US" dirty="0" smtClean="0"/>
              <a:t>place </a:t>
            </a:r>
            <a:r>
              <a:rPr lang="en-US" dirty="0" smtClean="0"/>
              <a:t>by 2020</a:t>
            </a:r>
          </a:p>
          <a:p>
            <a:pPr lvl="1"/>
            <a:r>
              <a:rPr lang="en-US" dirty="0"/>
              <a:t>Exemptions For Recovered Material Processing Facilities</a:t>
            </a:r>
          </a:p>
          <a:p>
            <a:pPr lvl="1"/>
            <a:r>
              <a:rPr lang="en-US" dirty="0"/>
              <a:t>Periodic Landfill Engineering Reports</a:t>
            </a:r>
          </a:p>
          <a:p>
            <a:pPr lvl="1"/>
            <a:r>
              <a:rPr lang="en-US" dirty="0" smtClean="0"/>
              <a:t>10-Yr. Renewal </a:t>
            </a:r>
            <a:r>
              <a:rPr lang="en-US" dirty="0"/>
              <a:t>of Closure/Post-Closure Plans</a:t>
            </a:r>
          </a:p>
          <a:p>
            <a:pPr lvl="1"/>
            <a:r>
              <a:rPr lang="en-US" dirty="0"/>
              <a:t>Language Strengthening </a:t>
            </a:r>
            <a:r>
              <a:rPr lang="en-US" dirty="0" smtClean="0"/>
              <a:t>Permit-By-Rule </a:t>
            </a:r>
            <a:r>
              <a:rPr lang="en-US" dirty="0"/>
              <a:t>Authorizations</a:t>
            </a:r>
          </a:p>
          <a:p>
            <a:pPr lvl="1"/>
            <a:r>
              <a:rPr lang="en-US" dirty="0"/>
              <a:t>Housekeeping Measures to Fix Typos, Remove Outdated References, Unused Rules, and Contradictory Rules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66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Continued Standardization of Inspections and GW Analysis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/>
              <a:t>Solid Waste – Statewide Uniform Inspector Training (SUIT)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Standardizing </a:t>
            </a:r>
            <a:r>
              <a:rPr lang="en-US" sz="2400" dirty="0"/>
              <a:t>Inspection Process Across State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Includes Classroom Training and Field Co-Inspections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Have Developed Training for Stakeholders, too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/>
              <a:t>Media Sampling Training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Led By Pat Mulligan in Knoxville </a:t>
            </a:r>
            <a:r>
              <a:rPr lang="en-US" sz="2400" dirty="0" smtClean="0"/>
              <a:t>EFO</a:t>
            </a:r>
            <a:endParaRPr lang="en-US" sz="2400" dirty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Focus on GW, Surface </a:t>
            </a:r>
            <a:r>
              <a:rPr lang="en-US" sz="2400" dirty="0" smtClean="0"/>
              <a:t>Water, </a:t>
            </a:r>
            <a:r>
              <a:rPr lang="en-US" sz="2400" dirty="0"/>
              <a:t>and Soil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6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/>
          </a:p>
          <a:p>
            <a:pPr marL="0" indent="0">
              <a:buNone/>
            </a:pPr>
            <a:r>
              <a:rPr lang="en-US" b="1" dirty="0"/>
              <a:t>Email:	</a:t>
            </a:r>
            <a:r>
              <a:rPr lang="en-US" b="1" dirty="0" smtClean="0"/>
              <a:t>Nickolaus.Lytle@tn.gov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Phone:	</a:t>
            </a:r>
            <a:r>
              <a:rPr lang="en-US" b="1" dirty="0" smtClean="0"/>
              <a:t>615-532-8004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Fax:		615-532-0938</a:t>
            </a:r>
          </a:p>
          <a:p>
            <a:pPr marL="0" indent="0">
              <a:buNone/>
            </a:pPr>
            <a:r>
              <a:rPr lang="en-US" b="1" dirty="0"/>
              <a:t>Mail:</a:t>
            </a:r>
            <a:r>
              <a:rPr lang="en-US" dirty="0"/>
              <a:t>		</a:t>
            </a:r>
            <a:r>
              <a:rPr lang="en-US" b="1" dirty="0"/>
              <a:t>Division of Solid Waste Management</a:t>
            </a:r>
            <a:br>
              <a:rPr lang="en-US" b="1" dirty="0"/>
            </a:br>
            <a:r>
              <a:rPr lang="en-US" b="1" dirty="0"/>
              <a:t>		William R. Snodgrass Tennessee Tower</a:t>
            </a:r>
            <a:br>
              <a:rPr lang="en-US" b="1" dirty="0"/>
            </a:br>
            <a:r>
              <a:rPr lang="en-US" b="1" dirty="0"/>
              <a:t>		312 Rosa L. Parks Avenue, 14</a:t>
            </a:r>
            <a:r>
              <a:rPr lang="en-US" b="1" baseline="30000" dirty="0"/>
              <a:t>th</a:t>
            </a:r>
            <a:r>
              <a:rPr lang="en-US" b="1" dirty="0"/>
              <a:t> Floor</a:t>
            </a:r>
            <a:br>
              <a:rPr lang="en-US" b="1" dirty="0"/>
            </a:br>
            <a:r>
              <a:rPr lang="en-US" b="1" dirty="0"/>
              <a:t>		Nashville, TN 37243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Recent Solid Waste Program Metrics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 smtClean="0"/>
              <a:t>Customer-Focused </a:t>
            </a:r>
            <a:r>
              <a:rPr lang="en-US" sz="2800" dirty="0"/>
              <a:t>Government Metrics </a:t>
            </a:r>
            <a:r>
              <a:rPr lang="en-US" sz="2800" dirty="0"/>
              <a:t>f</a:t>
            </a:r>
            <a:r>
              <a:rPr lang="en-US" sz="2800" dirty="0" smtClean="0"/>
              <a:t>or the    Third Quarter </a:t>
            </a:r>
            <a:r>
              <a:rPr lang="en-US" sz="2800" dirty="0"/>
              <a:t>– Date Ending </a:t>
            </a:r>
            <a:r>
              <a:rPr lang="en-US" sz="2800" dirty="0" smtClean="0"/>
              <a:t>3/31/2019</a:t>
            </a:r>
            <a:endParaRPr lang="en-US" sz="2800" dirty="0"/>
          </a:p>
          <a:p>
            <a:pPr marL="514350" indent="-457200"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Permit Completion Determinations:  100%</a:t>
            </a:r>
          </a:p>
          <a:p>
            <a:pPr marL="514350" indent="-457200"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Final Permit Determinations:  100%</a:t>
            </a:r>
          </a:p>
          <a:p>
            <a:pPr marL="514350" indent="-457200"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Required Inspections:  </a:t>
            </a:r>
            <a:r>
              <a:rPr lang="en-US" sz="2800" dirty="0" smtClean="0"/>
              <a:t>112.4%</a:t>
            </a:r>
            <a:endParaRPr lang="en-US" sz="28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35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Facility Inspections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2018: Logged a total of 3600 Facility </a:t>
            </a:r>
            <a:r>
              <a:rPr lang="en-US" sz="2800" dirty="0" smtClean="0"/>
              <a:t>Inspections</a:t>
            </a:r>
          </a:p>
          <a:p>
            <a:pPr marL="0" indent="0">
              <a:buNone/>
            </a:pPr>
            <a:endParaRPr lang="en-US" sz="2800" dirty="0" smtClean="0"/>
          </a:p>
          <a:p>
            <a:pPr lvl="1"/>
            <a:r>
              <a:rPr lang="en-US" sz="3200" dirty="0" smtClean="0"/>
              <a:t>985 Landfill Inspections (Class I-IV)</a:t>
            </a:r>
          </a:p>
          <a:p>
            <a:pPr lvl="1"/>
            <a:r>
              <a:rPr lang="en-US" sz="3200" dirty="0" smtClean="0"/>
              <a:t>307 Post-Closure</a:t>
            </a:r>
          </a:p>
          <a:p>
            <a:pPr lvl="1"/>
            <a:r>
              <a:rPr lang="en-US" sz="3200" dirty="0" smtClean="0"/>
              <a:t>1811 </a:t>
            </a:r>
            <a:r>
              <a:rPr lang="en-US" sz="3200" dirty="0" smtClean="0"/>
              <a:t>Permit-By-Rule</a:t>
            </a:r>
            <a:endParaRPr lang="en-US" sz="3200" dirty="0" smtClean="0"/>
          </a:p>
          <a:p>
            <a:pPr lvl="1"/>
            <a:r>
              <a:rPr lang="en-US" sz="3200" dirty="0" smtClean="0"/>
              <a:t>185 Construction Inspections</a:t>
            </a:r>
          </a:p>
          <a:p>
            <a:pPr lvl="1"/>
            <a:r>
              <a:rPr lang="en-US" sz="3200" dirty="0" smtClean="0"/>
              <a:t>310 Non-Registered Sites  and Misc.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07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Facility Inspections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3600" dirty="0" smtClean="0"/>
              <a:t>Of those Inspections</a:t>
            </a:r>
          </a:p>
          <a:p>
            <a:pPr lvl="2"/>
            <a:r>
              <a:rPr lang="en-US" sz="3200" dirty="0" smtClean="0"/>
              <a:t>19.8% had a Major or Minor Violation</a:t>
            </a:r>
          </a:p>
          <a:p>
            <a:pPr lvl="2"/>
            <a:r>
              <a:rPr lang="en-US" sz="3200" dirty="0" smtClean="0"/>
              <a:t>6% had Major Violations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735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Major/Re-occurring </a:t>
            </a:r>
            <a:r>
              <a:rPr lang="en-US" dirty="0" smtClean="0"/>
              <a:t>Violators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8839200" cy="3941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143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</a:t>
            </a:r>
            <a:r>
              <a:rPr lang="en-US" dirty="0" smtClean="0"/>
              <a:t>Violations	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7140761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44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Complaint Investigation by Year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512689"/>
              </p:ext>
            </p:extLst>
          </p:nvPr>
        </p:nvGraphicFramePr>
        <p:xfrm>
          <a:off x="228600" y="1193800"/>
          <a:ext cx="8763000" cy="495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5153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Compliant by EFO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193800"/>
          <a:ext cx="8763000" cy="495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4038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Compliant Topics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10852"/>
            <a:ext cx="8763000" cy="43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13716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*137  of “Other” concerned “odors”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00506"/>
      </p:ext>
    </p:extLst>
  </p:cSld>
  <p:clrMapOvr>
    <a:masterClrMapping/>
  </p:clrMapOvr>
</p:sld>
</file>

<file path=ppt/theme/theme1.xml><?xml version="1.0" encoding="utf-8"?>
<a:theme xmlns:a="http://schemas.openxmlformats.org/drawingml/2006/main" name="SW Program Update Presentation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 Program Update Presentation</Template>
  <TotalTime>324</TotalTime>
  <Words>363</Words>
  <Application>Microsoft Office PowerPoint</Application>
  <PresentationFormat>On-screen Show (4:3)</PresentationFormat>
  <Paragraphs>68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SW Program Update Presentation</vt:lpstr>
      <vt:lpstr>Solid Waste Program Update</vt:lpstr>
      <vt:lpstr>Recent Solid Waste Program Metrics</vt:lpstr>
      <vt:lpstr>2018 Facility Inspections</vt:lpstr>
      <vt:lpstr>2018 Facility Inspections</vt:lpstr>
      <vt:lpstr>Major/Re-occurring Violators</vt:lpstr>
      <vt:lpstr>Major Violations </vt:lpstr>
      <vt:lpstr>Complaint Investigation by Year</vt:lpstr>
      <vt:lpstr>2018 Compliant by EFO</vt:lpstr>
      <vt:lpstr>Compliant Topics</vt:lpstr>
      <vt:lpstr>Program Updates-Special Waste</vt:lpstr>
      <vt:lpstr>Program Updates-Special Waste</vt:lpstr>
      <vt:lpstr>Program Updates –Continued Work on Rules/Policy and Guidance</vt:lpstr>
      <vt:lpstr>Continued Standardization of Inspections and GW Analysis</vt:lpstr>
      <vt:lpstr>Contact</vt:lpstr>
    </vt:vector>
  </TitlesOfParts>
  <Company>Department of General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Waste Program Update</dc:title>
  <dc:creator>Nickolaus Lytle</dc:creator>
  <cp:lastModifiedBy>Loretta J. Buchanan</cp:lastModifiedBy>
  <cp:revision>15</cp:revision>
  <cp:lastPrinted>2017-12-18T14:46:12Z</cp:lastPrinted>
  <dcterms:created xsi:type="dcterms:W3CDTF">2019-05-01T13:32:43Z</dcterms:created>
  <dcterms:modified xsi:type="dcterms:W3CDTF">2019-05-01T18:59:06Z</dcterms:modified>
</cp:coreProperties>
</file>