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9" r:id="rId4"/>
    <p:sldId id="271" r:id="rId5"/>
    <p:sldId id="263" r:id="rId6"/>
    <p:sldId id="283" r:id="rId7"/>
    <p:sldId id="273" r:id="rId8"/>
    <p:sldId id="276" r:id="rId9"/>
    <p:sldId id="275" r:id="rId10"/>
    <p:sldId id="274" r:id="rId11"/>
    <p:sldId id="277" r:id="rId12"/>
    <p:sldId id="279" r:id="rId13"/>
    <p:sldId id="278" r:id="rId14"/>
    <p:sldId id="280" r:id="rId15"/>
    <p:sldId id="281" r:id="rId16"/>
    <p:sldId id="282" r:id="rId17"/>
    <p:sldId id="284" r:id="rId18"/>
    <p:sldId id="285" r:id="rId19"/>
    <p:sldId id="267" r:id="rId20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. Harper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0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DB0301F4-2F97-4915-AEE2-4FF8A38F30E1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59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07752651-4DC2-4ADC-9660-C61C9D32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D8F001F5-3A40-435F-A020-4B88F189949F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6119FB55-1AAE-4247-8C5C-34848AB76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1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4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8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BD4-35C3-4B5F-B69D-280169F7B650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Underground Storage Tank</a:t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Enforcement Update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 Underground Storage Tanks  and </a:t>
            </a:r>
          </a:p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Solid Waste Disposal Control </a:t>
            </a:r>
            <a:r>
              <a:rPr lang="en-US" altLang="en-US" sz="2000" b="1" dirty="0" smtClean="0">
                <a:cs typeface="Times New Roman" pitchFamily="18" charset="0"/>
              </a:rPr>
              <a:t>Board</a:t>
            </a:r>
          </a:p>
          <a:p>
            <a:pPr>
              <a:defRPr/>
            </a:pPr>
            <a:r>
              <a:rPr lang="en-US" altLang="en-US" sz="2000" b="1" dirty="0" smtClean="0">
                <a:cs typeface="Times New Roman" pitchFamily="18" charset="0"/>
              </a:rPr>
              <a:t>May 14, 2019</a:t>
            </a:r>
            <a:endParaRPr lang="en-US" altLang="en-US" sz="20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UST18-0132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monthly release detection on the </a:t>
            </a:r>
            <a:r>
              <a:rPr lang="en-US" sz="2400" dirty="0" smtClean="0"/>
              <a:t>two tanks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$6,400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February 28,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7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UST18-0137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April 5,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install, calibrate, operate, or maintain release detection in accordance with manufacturer's instructions for </a:t>
            </a:r>
            <a:r>
              <a:rPr lang="en-US" sz="2400" dirty="0" smtClean="0"/>
              <a:t>three tanks</a:t>
            </a:r>
            <a:endParaRPr lang="en-US" sz="2400" dirty="0"/>
          </a:p>
          <a:p>
            <a:pPr lvl="2"/>
            <a:r>
              <a:rPr lang="en-US" sz="2400" dirty="0" smtClean="0"/>
              <a:t>Failure </a:t>
            </a:r>
            <a:r>
              <a:rPr lang="en-US" sz="2400" dirty="0"/>
              <a:t>to install, calibrate, operate, or maintain release detection in accordance with manufacturer's instructions for </a:t>
            </a:r>
            <a:r>
              <a:rPr lang="en-US" sz="2400" dirty="0" smtClean="0"/>
              <a:t>three </a:t>
            </a:r>
            <a:r>
              <a:rPr lang="en-US" sz="2400" dirty="0"/>
              <a:t>l</a:t>
            </a:r>
            <a:r>
              <a:rPr lang="en-US" sz="2400" dirty="0" smtClean="0"/>
              <a:t>ine leak detectors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$15,600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18,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UST18-0144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</a:t>
            </a:r>
            <a:r>
              <a:rPr lang="en-US" sz="2400" dirty="0" smtClean="0"/>
              <a:t>annual line tightness test or monthly monitoring on pressurized piping for one line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$2,000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</a:t>
            </a:r>
            <a:r>
              <a:rPr lang="en-US" sz="2400" dirty="0" smtClean="0"/>
              <a:t>   March </a:t>
            </a:r>
            <a:r>
              <a:rPr lang="en-US" sz="2400" dirty="0" smtClean="0"/>
              <a:t>20, 2019.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1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UST18-0154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April 5,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monthly release detection on the </a:t>
            </a:r>
            <a:r>
              <a:rPr lang="en-US" sz="2400" dirty="0" smtClean="0"/>
              <a:t>three </a:t>
            </a:r>
            <a:r>
              <a:rPr lang="en-US" sz="2400" dirty="0"/>
              <a:t>tanks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$9,600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14,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UST19-0001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Date order went final unknown (no green card received yet and no status on USPS)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annual line tightness test or monthly monitoring </a:t>
            </a:r>
            <a:r>
              <a:rPr lang="en-US" sz="2400" dirty="0" smtClean="0"/>
              <a:t>on </a:t>
            </a:r>
            <a:r>
              <a:rPr lang="en-US" sz="2400" dirty="0"/>
              <a:t>pressurized piping for </a:t>
            </a:r>
            <a:r>
              <a:rPr lang="en-US" sz="2400" dirty="0" smtClean="0"/>
              <a:t>two lines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$4,000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4, 2019.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UST19-0002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</a:t>
            </a:r>
            <a:r>
              <a:rPr lang="en-US" sz="2400" dirty="0" smtClean="0"/>
              <a:t>interstitial monitoring </a:t>
            </a:r>
            <a:r>
              <a:rPr lang="en-US" sz="2400" dirty="0"/>
              <a:t>on </a:t>
            </a:r>
            <a:r>
              <a:rPr lang="en-US" sz="2400" dirty="0" smtClean="0"/>
              <a:t>tanks installed </a:t>
            </a:r>
            <a:r>
              <a:rPr lang="en-US" sz="2400" dirty="0"/>
              <a:t>after July 24, </a:t>
            </a:r>
            <a:r>
              <a:rPr lang="en-US" sz="2400" dirty="0" smtClean="0"/>
              <a:t>2007</a:t>
            </a:r>
            <a:endParaRPr lang="en-US" sz="2400" dirty="0">
              <a:solidFill>
                <a:schemeClr val="bg2"/>
              </a:solidFill>
            </a:endParaRPr>
          </a:p>
          <a:p>
            <a:pPr lvl="2"/>
            <a:r>
              <a:rPr lang="en-US" sz="2400" dirty="0"/>
              <a:t>Failure to have </a:t>
            </a:r>
            <a:r>
              <a:rPr lang="en-US" sz="2400" dirty="0" smtClean="0"/>
              <a:t>interstitial monitoring </a:t>
            </a:r>
            <a:r>
              <a:rPr lang="en-US" sz="2400" dirty="0"/>
              <a:t>on pressurized piping installed after July 24, 2007 for three 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$15,600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</a:t>
            </a:r>
            <a:r>
              <a:rPr lang="en-US" sz="2400" dirty="0" smtClean="0"/>
              <a:t>on       March </a:t>
            </a:r>
            <a:r>
              <a:rPr lang="en-US" sz="2400" dirty="0" smtClean="0"/>
              <a:t>4, 2019.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3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Appealed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CRF17-0001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Commissioner's Order </a:t>
            </a:r>
            <a:r>
              <a:rPr lang="en-US" sz="2400" dirty="0"/>
              <a:t>signed </a:t>
            </a:r>
            <a:r>
              <a:rPr lang="en-US" sz="2400" dirty="0" smtClean="0"/>
              <a:t>April 19, 2018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Appealed </a:t>
            </a:r>
            <a:r>
              <a:rPr lang="en-US" sz="2400" dirty="0"/>
              <a:t>on </a:t>
            </a:r>
            <a:r>
              <a:rPr lang="en-US" sz="2400" dirty="0" smtClean="0"/>
              <a:t>May 21,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This </a:t>
            </a:r>
            <a:r>
              <a:rPr lang="en-US" sz="2400" dirty="0" smtClean="0"/>
              <a:t>Order </a:t>
            </a:r>
            <a:r>
              <a:rPr lang="en-US" sz="2400" dirty="0" smtClean="0"/>
              <a:t>combined cost recovery of emergency response activities conducted by the Division and Civil penalties for improper closure of tanks.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Cost Recovery of Emergency Response - $93,969.96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Civil Penalty - $62,880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631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Appealed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Summary of CRF17-0001</a:t>
            </a:r>
          </a:p>
          <a:p>
            <a:pPr marL="461963" lvl="1" indent="-461963">
              <a:buFont typeface="Wingdings" panose="05000000000000000000" pitchFamily="2" charset="2"/>
              <a:buChar char="§"/>
            </a:pPr>
            <a:r>
              <a:rPr lang="en-US" sz="2200" dirty="0" smtClean="0"/>
              <a:t>Settlement Agreement</a:t>
            </a:r>
          </a:p>
          <a:p>
            <a:pPr marL="914400" lvl="2" indent="-452438"/>
            <a:r>
              <a:rPr lang="en-US" dirty="0" smtClean="0"/>
              <a:t>All Parties </a:t>
            </a:r>
          </a:p>
          <a:p>
            <a:pPr marL="1376363" lvl="3" indent="-461963"/>
            <a:r>
              <a:rPr lang="en-US" sz="1800" dirty="0" smtClean="0"/>
              <a:t>Cost recovery $75,000</a:t>
            </a:r>
          </a:p>
          <a:p>
            <a:pPr marL="914400" lvl="2" indent="-452438"/>
            <a:r>
              <a:rPr lang="en-US" dirty="0" err="1" smtClean="0"/>
              <a:t>Rooziman</a:t>
            </a:r>
            <a:r>
              <a:rPr lang="en-US" dirty="0" smtClean="0"/>
              <a:t> Shah </a:t>
            </a:r>
          </a:p>
          <a:p>
            <a:pPr marL="1314450" lvl="3" indent="-400050"/>
            <a:r>
              <a:rPr lang="en-US" sz="1800" dirty="0" smtClean="0"/>
              <a:t>Attend </a:t>
            </a:r>
            <a:r>
              <a:rPr lang="en-US" sz="1800" dirty="0" smtClean="0"/>
              <a:t>Tank </a:t>
            </a:r>
            <a:r>
              <a:rPr lang="en-US" sz="1800" dirty="0" smtClean="0"/>
              <a:t>School</a:t>
            </a:r>
          </a:p>
          <a:p>
            <a:pPr marL="1314450" lvl="3" indent="-400050"/>
            <a:r>
              <a:rPr lang="en-US" sz="1800" dirty="0" smtClean="0"/>
              <a:t>Contingent Civil Penalty - $34,080 with a </a:t>
            </a:r>
            <a:r>
              <a:rPr lang="en-US" sz="1800" dirty="0" smtClean="0"/>
              <a:t>two-year </a:t>
            </a:r>
            <a:r>
              <a:rPr lang="en-US" sz="1800" dirty="0" smtClean="0"/>
              <a:t>probationary period for all facilities owned by respondent and his affiliated businesses</a:t>
            </a:r>
          </a:p>
          <a:p>
            <a:pPr lvl="2"/>
            <a:endParaRPr lang="en-US" dirty="0" smtClean="0"/>
          </a:p>
          <a:p>
            <a:pPr marL="914400" lvl="2" indent="-452438"/>
            <a:r>
              <a:rPr lang="en-US" dirty="0" err="1" smtClean="0"/>
              <a:t>Beruk</a:t>
            </a:r>
            <a:r>
              <a:rPr lang="en-US" dirty="0" smtClean="0"/>
              <a:t> Construction</a:t>
            </a:r>
          </a:p>
          <a:p>
            <a:pPr marL="1314450" lvl="3" indent="-400050"/>
            <a:r>
              <a:rPr lang="en-US" sz="1800" dirty="0" smtClean="0"/>
              <a:t>Obtain a License S-B from the Department of Commerce and Insurance </a:t>
            </a:r>
          </a:p>
          <a:p>
            <a:pPr marL="1314450" lvl="3" indent="-400050"/>
            <a:r>
              <a:rPr lang="en-US" sz="1800" dirty="0" smtClean="0"/>
              <a:t>Attend a tank closure in its entirety and coordinated by </a:t>
            </a:r>
            <a:r>
              <a:rPr lang="en-US" sz="1800" dirty="0" smtClean="0"/>
              <a:t>UST</a:t>
            </a:r>
            <a:endParaRPr lang="en-US" sz="1800" dirty="0" smtClean="0"/>
          </a:p>
          <a:p>
            <a:pPr marL="1314450" lvl="3" indent="-400050"/>
            <a:r>
              <a:rPr lang="en-US" sz="1800" dirty="0" smtClean="0"/>
              <a:t>Reimburse </a:t>
            </a:r>
            <a:r>
              <a:rPr lang="en-US" sz="1800" dirty="0" smtClean="0"/>
              <a:t>UST up </a:t>
            </a:r>
            <a:r>
              <a:rPr lang="en-US" sz="1800" dirty="0" smtClean="0"/>
              <a:t>to $1,000 for an cost incurred for the tank closure training </a:t>
            </a:r>
          </a:p>
          <a:p>
            <a:pPr marL="1314450" lvl="3" indent="-400050"/>
            <a:r>
              <a:rPr lang="en-US" sz="1800" dirty="0" smtClean="0"/>
              <a:t>Attend </a:t>
            </a:r>
            <a:r>
              <a:rPr lang="en-US" sz="1800" dirty="0" smtClean="0"/>
              <a:t>Tank </a:t>
            </a:r>
            <a:r>
              <a:rPr lang="en-US" sz="1800" dirty="0"/>
              <a:t>S</a:t>
            </a:r>
            <a:r>
              <a:rPr lang="en-US" sz="1800" dirty="0" smtClean="0"/>
              <a:t>chool </a:t>
            </a:r>
            <a:endParaRPr lang="en-US" sz="1800" dirty="0" smtClean="0"/>
          </a:p>
          <a:p>
            <a:pPr marL="1314450" lvl="3" indent="-400050"/>
            <a:r>
              <a:rPr lang="en-US" sz="1800" dirty="0" smtClean="0"/>
              <a:t>Contingent </a:t>
            </a:r>
            <a:r>
              <a:rPr lang="en-US" sz="1800" dirty="0" smtClean="0"/>
              <a:t>Civil </a:t>
            </a:r>
            <a:r>
              <a:rPr lang="en-US" sz="1800" dirty="0"/>
              <a:t>P</a:t>
            </a:r>
            <a:r>
              <a:rPr lang="en-US" sz="1800" dirty="0" smtClean="0"/>
              <a:t>enalty </a:t>
            </a:r>
            <a:r>
              <a:rPr lang="en-US" sz="1800" dirty="0" smtClean="0"/>
              <a:t>- $28,800 on completion of all requirements in </a:t>
            </a:r>
            <a:r>
              <a:rPr lang="en-US" sz="1800" dirty="0" smtClean="0"/>
              <a:t>the Order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527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  <p:pic>
        <p:nvPicPr>
          <p:cNvPr id="4" name="Picture 2" descr="C:\Users\bg41017\AppData\Local\Microsoft\Windows\INetCache\IE\CBTPA551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61188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9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ENFORCEMENT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smtClean="0"/>
              <a:t>UST </a:t>
            </a:r>
            <a:r>
              <a:rPr lang="en-US" sz="2800" dirty="0" smtClean="0"/>
              <a:t>issued 41 Orders between  February 6, 2019 and April 8, 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Of the Orders that have gone Final: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1 is in Final Status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 12 are in Final – Probation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UST had one </a:t>
            </a:r>
            <a:r>
              <a:rPr lang="en-US" sz="2800" dirty="0" smtClean="0"/>
              <a:t>A</a:t>
            </a:r>
            <a:r>
              <a:rPr lang="en-US" sz="2800" dirty="0" smtClean="0"/>
              <a:t>ppealed Order resolved since the previous board meeting. 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68"/>
            <a:ext cx="8839200" cy="825500"/>
          </a:xfrm>
        </p:spPr>
        <p:txBody>
          <a:bodyPr/>
          <a:lstStyle/>
          <a:p>
            <a:r>
              <a:rPr lang="en-US" sz="4000" dirty="0" smtClean="0"/>
              <a:t>Final Order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UST18-0107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Expedited Director’s </a:t>
            </a:r>
            <a:r>
              <a:rPr lang="en-US" sz="2400" dirty="0"/>
              <a:t>Order signed </a:t>
            </a:r>
            <a:r>
              <a:rPr lang="en-US" sz="2400" dirty="0" smtClean="0"/>
              <a:t>February 22,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April 5,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</a:t>
            </a:r>
            <a:r>
              <a:rPr lang="en-US" sz="2400" dirty="0" smtClean="0"/>
              <a:t>have monthly release detection on the three tanks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Upfront </a:t>
            </a:r>
            <a:r>
              <a:rPr lang="en-US" sz="2400" dirty="0"/>
              <a:t>Civil Penalty </a:t>
            </a:r>
            <a:r>
              <a:rPr lang="en-US" sz="2400" dirty="0" smtClean="0"/>
              <a:t>$1,920     Contingent $7,680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full civil penalty has been referred for collection. </a:t>
            </a: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UST17-0139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</a:t>
            </a:r>
            <a:r>
              <a:rPr lang="en-US" sz="2400" dirty="0" smtClean="0"/>
              <a:t>annual line tightness test or monthly monitoring on pressurized piping for five lines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$10,000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7,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UST18-0018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March 28,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interstitial monitoring on pressurized piping installed after July 24, 2007 for three 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Penalty: </a:t>
            </a:r>
          </a:p>
          <a:p>
            <a:pPr lvl="2"/>
            <a:r>
              <a:rPr lang="en-US" sz="2200" dirty="0"/>
              <a:t>Upfront - Tank School     </a:t>
            </a:r>
          </a:p>
          <a:p>
            <a:pPr lvl="2"/>
            <a:r>
              <a:rPr lang="en-US" sz="2200" dirty="0"/>
              <a:t>Contingent - $6,000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request to attend tank school was received March 7, 2019.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UST18-0019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install, calibrate, operate, or maintain release detection </a:t>
            </a:r>
            <a:r>
              <a:rPr lang="en-US" sz="2400" dirty="0" smtClean="0"/>
              <a:t>in </a:t>
            </a:r>
            <a:r>
              <a:rPr lang="en-US" sz="2400" dirty="0"/>
              <a:t>accordance with manufacturer's instructions </a:t>
            </a:r>
            <a:r>
              <a:rPr lang="en-US" sz="2400" dirty="0" smtClean="0"/>
              <a:t>for one line leak detector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$2,000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7,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UST18-0026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install, calibrate, operate, or maintain release detection in accordance with manufacturer's instructions </a:t>
            </a:r>
            <a:r>
              <a:rPr lang="en-US" sz="2400" dirty="0" smtClean="0"/>
              <a:t>for two line leak detectors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$4,000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March 7,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UST18-0108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April 5,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monthly release detection on the </a:t>
            </a:r>
            <a:r>
              <a:rPr lang="en-US" sz="2400" dirty="0" smtClean="0"/>
              <a:t>one tank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$640     </a:t>
            </a:r>
          </a:p>
          <a:p>
            <a:pPr lvl="2"/>
            <a:r>
              <a:rPr lang="en-US" sz="2200" dirty="0" smtClean="0"/>
              <a:t>Contingent - $2,560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payment of the upfront penalty was received March 26,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2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Final-Probation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UST18-0123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Expedited Director’s Order signed February 22,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March 28, </a:t>
            </a:r>
            <a:r>
              <a:rPr lang="en-US" sz="2400" dirty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Violations Addressed on Director’s Order</a:t>
            </a:r>
          </a:p>
          <a:p>
            <a:pPr lvl="2"/>
            <a:r>
              <a:rPr lang="en-US" sz="2400" dirty="0"/>
              <a:t>Failure to have </a:t>
            </a:r>
            <a:r>
              <a:rPr lang="en-US" sz="2400" dirty="0" smtClean="0"/>
              <a:t>annual line tightness test or monthly monitoring on pressurized piping for three lines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Penalty: </a:t>
            </a:r>
          </a:p>
          <a:p>
            <a:pPr lvl="2"/>
            <a:r>
              <a:rPr lang="en-US" sz="2200" dirty="0" smtClean="0"/>
              <a:t>Upfront</a:t>
            </a:r>
            <a:r>
              <a:rPr lang="en-US" sz="2200" dirty="0"/>
              <a:t> </a:t>
            </a:r>
            <a:r>
              <a:rPr lang="en-US" sz="2200" dirty="0" smtClean="0"/>
              <a:t>- Tank School     </a:t>
            </a:r>
          </a:p>
          <a:p>
            <a:pPr lvl="2"/>
            <a:r>
              <a:rPr lang="en-US" sz="2200" dirty="0" smtClean="0"/>
              <a:t>Contingent - $6,000</a:t>
            </a:r>
            <a:endParaRPr lang="en-US" sz="2200" dirty="0">
              <a:solidFill>
                <a:schemeClr val="bg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 request to attend tank school was received </a:t>
            </a:r>
            <a:r>
              <a:rPr lang="en-US" sz="2400" dirty="0" smtClean="0"/>
              <a:t>on March </a:t>
            </a:r>
            <a:r>
              <a:rPr lang="en-US" sz="2400" dirty="0" smtClean="0"/>
              <a:t>5, 2019.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1091</Words>
  <Application>Microsoft Office PowerPoint</Application>
  <PresentationFormat>On-screen Show (4:3)</PresentationFormat>
  <Paragraphs>170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PowerPoint B</vt:lpstr>
      <vt:lpstr>  Underground Storage Tank Enforcement Update  </vt:lpstr>
      <vt:lpstr>ENFORCEMENT OVERVIEW</vt:lpstr>
      <vt:lpstr>Final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Final-Probation Order</vt:lpstr>
      <vt:lpstr> Appealed Order</vt:lpstr>
      <vt:lpstr> Appealed Order</vt:lpstr>
      <vt:lpstr>Questions? </vt:lpstr>
    </vt:vector>
  </TitlesOfParts>
  <Company>Tennessee Dept. of Environment and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C. Brinton</dc:creator>
  <cp:lastModifiedBy>Loretta J. Buchanan</cp:lastModifiedBy>
  <cp:revision>46</cp:revision>
  <cp:lastPrinted>2019-04-30T20:10:38Z</cp:lastPrinted>
  <dcterms:created xsi:type="dcterms:W3CDTF">2019-03-18T13:27:42Z</dcterms:created>
  <dcterms:modified xsi:type="dcterms:W3CDTF">2019-04-30T20:11:41Z</dcterms:modified>
</cp:coreProperties>
</file>