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5" r:id="rId4"/>
    <p:sldId id="266" r:id="rId5"/>
    <p:sldId id="267" r:id="rId6"/>
    <p:sldId id="26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69" y="-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BC75A-F01B-46AB-ABE2-3C4699E83B9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4F028-292A-4BE7-8E65-840E060E2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8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4F028-292A-4BE7-8E65-840E060E2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E7C66B-4D6C-415D-AD81-1D416746C1C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06BC3FBC-22D0-4ADF-BBD7-893CA3836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Beneficial Reuse of Contaminated Soil and Solid Waste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Options for Managing Solid Wastes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19201"/>
            <a:ext cx="8686800" cy="4800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Disposal of soils in a landfill is expensive </a:t>
            </a:r>
            <a:r>
              <a:rPr lang="en-US" sz="2000" dirty="0" smtClean="0"/>
              <a:t>and</a:t>
            </a:r>
            <a:r>
              <a:rPr lang="en-US" sz="2000" dirty="0"/>
              <a:t>, </a:t>
            </a:r>
            <a:r>
              <a:rPr lang="en-US" sz="2000" dirty="0" smtClean="0"/>
              <a:t>as a </a:t>
            </a:r>
            <a:r>
              <a:rPr lang="en-US" sz="2000" dirty="0"/>
              <a:t>matter of public policy, considered a poor </a:t>
            </a:r>
            <a:r>
              <a:rPr lang="en-US" sz="2000" dirty="0" smtClean="0"/>
              <a:t>use of </a:t>
            </a:r>
            <a:r>
              <a:rPr lang="en-US" sz="2000" dirty="0"/>
              <a:t>landfill </a:t>
            </a:r>
            <a:r>
              <a:rPr lang="en-US" sz="2000" dirty="0" smtClean="0"/>
              <a:t>space. 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Marginally contaminated soils generated at construction sites may quality for a better reuse, other than disposal.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Due to changing development models (subgrade parking needed in Nashville), volumes of excavated materials is increasing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Opportunity </a:t>
            </a:r>
            <a:r>
              <a:rPr lang="en-US" sz="2000" dirty="0"/>
              <a:t>for </a:t>
            </a:r>
            <a:r>
              <a:rPr lang="en-US" sz="2000" dirty="0" smtClean="0"/>
              <a:t>the reuse </a:t>
            </a:r>
            <a:r>
              <a:rPr lang="en-US" sz="2000" dirty="0"/>
              <a:t>of marginally contaminated </a:t>
            </a:r>
            <a:r>
              <a:rPr lang="en-US" sz="2000" dirty="0" smtClean="0"/>
              <a:t>soils.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Several non-soil materials currently being reused beneficially, opportunity to recognize these.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To address this issue, a working group was established between DSWM, </a:t>
            </a:r>
            <a:r>
              <a:rPr lang="en-US" sz="2000" dirty="0" err="1"/>
              <a:t>DoR</a:t>
            </a:r>
            <a:r>
              <a:rPr lang="en-US" sz="2000" dirty="0"/>
              <a:t>, and OGC. </a:t>
            </a:r>
            <a:r>
              <a:rPr lang="en-US" sz="2000" dirty="0" smtClean="0"/>
              <a:t>TDEC is seeking to develop additional options for disposal and/or reuse </a:t>
            </a:r>
            <a:r>
              <a:rPr lang="en-US" sz="2000" dirty="0"/>
              <a:t>of </a:t>
            </a:r>
            <a:r>
              <a:rPr lang="en-US" sz="2000" dirty="0" smtClean="0"/>
              <a:t>soils.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20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In evaluating options, TDEC </a:t>
            </a:r>
            <a:r>
              <a:rPr lang="en-US" sz="2000" dirty="0" smtClean="0"/>
              <a:t>is considering protectiveness of human health and the environment,  cost </a:t>
            </a:r>
            <a:r>
              <a:rPr lang="en-US" sz="2000" dirty="0"/>
              <a:t>sensitivity, </a:t>
            </a:r>
            <a:r>
              <a:rPr lang="en-US" sz="2000" dirty="0" smtClean="0"/>
              <a:t>simplicity and reliability for users.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Disposal under a special waste application will remain an option.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</a:t>
            </a:r>
            <a:r>
              <a:rPr lang="en-US" dirty="0" smtClean="0"/>
              <a:t>valuating  a self-implementing process which would </a:t>
            </a:r>
            <a:r>
              <a:rPr lang="en-US" sz="2000" dirty="0" smtClean="0"/>
              <a:t>allow for the reuse of contaminated soils and other solid wastes for common uses that are specifically preapproved</a:t>
            </a:r>
            <a:r>
              <a:rPr lang="en-US" sz="2000" dirty="0"/>
              <a:t> </a:t>
            </a:r>
            <a:r>
              <a:rPr lang="en-US" sz="2000" dirty="0" smtClean="0"/>
              <a:t>and,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TDEC is drafting a guidance </a:t>
            </a:r>
            <a:r>
              <a:rPr lang="en-US" dirty="0"/>
              <a:t>d</a:t>
            </a:r>
            <a:r>
              <a:rPr lang="en-US" dirty="0" smtClean="0"/>
              <a:t>ocument which will provide clarification that certain Special Wastes may be disposed of in a permitted Class III/IV (C&amp;D) landfill. </a:t>
            </a:r>
          </a:p>
        </p:txBody>
      </p:sp>
    </p:spTree>
    <p:extLst>
      <p:ext uri="{BB962C8B-B14F-4D97-AF65-F5344CB8AC3E}">
        <p14:creationId xmlns:p14="http://schemas.microsoft.com/office/powerpoint/2010/main" val="35201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 smtClean="0"/>
              <a:t>Self-implementing process;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Develop criteria </a:t>
            </a:r>
            <a:r>
              <a:rPr lang="en-US" sz="2000" dirty="0"/>
              <a:t>to be used for determining when a solid </a:t>
            </a:r>
            <a:r>
              <a:rPr lang="en-US" sz="2000" dirty="0" smtClean="0"/>
              <a:t>waste, including contaminated soil, </a:t>
            </a:r>
            <a:r>
              <a:rPr lang="en-US" sz="2000" dirty="0"/>
              <a:t>may </a:t>
            </a:r>
            <a:r>
              <a:rPr lang="en-US" sz="2000" dirty="0" smtClean="0"/>
              <a:t>beneficially reused.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Develop “preapproved” beneficial uses for soil and non-soil materials.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Allow for the reuse of contaminated soil as construction fill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 smtClean="0"/>
              <a:t>Establish a procedure for “case specific” beneficial use determinations </a:t>
            </a:r>
            <a:r>
              <a:rPr lang="en-US" sz="2000" dirty="0"/>
              <a:t>for soil and non-soil </a:t>
            </a:r>
            <a:r>
              <a:rPr lang="en-US" sz="2000" dirty="0" smtClean="0"/>
              <a:t>materials which requires </a:t>
            </a:r>
            <a:r>
              <a:rPr lang="en-US" sz="2000" dirty="0"/>
              <a:t>Department </a:t>
            </a:r>
            <a:r>
              <a:rPr lang="en-US" sz="2000" dirty="0" smtClean="0"/>
              <a:t>review and approval prior to use.</a:t>
            </a: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74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Solid wastes which are: </a:t>
            </a:r>
          </a:p>
          <a:p>
            <a:pPr lvl="1"/>
            <a:r>
              <a:rPr lang="en-US" dirty="0" smtClean="0"/>
              <a:t>a PCB </a:t>
            </a:r>
            <a:r>
              <a:rPr lang="en-US" dirty="0"/>
              <a:t>waste or </a:t>
            </a:r>
            <a:r>
              <a:rPr lang="en-US" dirty="0" smtClean="0"/>
              <a:t>contains </a:t>
            </a:r>
            <a:r>
              <a:rPr lang="en-US" dirty="0"/>
              <a:t>a </a:t>
            </a:r>
            <a:r>
              <a:rPr lang="en-US" dirty="0" smtClean="0"/>
              <a:t>PCB waste;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listed </a:t>
            </a:r>
            <a:r>
              <a:rPr lang="en-US" dirty="0" smtClean="0"/>
              <a:t>or </a:t>
            </a:r>
            <a:r>
              <a:rPr lang="en-US" dirty="0"/>
              <a:t>characteristic hazardous waste </a:t>
            </a:r>
            <a:r>
              <a:rPr lang="en-US" dirty="0" smtClean="0"/>
              <a:t>or contains </a:t>
            </a:r>
            <a:r>
              <a:rPr lang="en-US" dirty="0"/>
              <a:t>a listed hazardous </a:t>
            </a:r>
            <a:r>
              <a:rPr lang="en-US" dirty="0" smtClean="0"/>
              <a:t>waste;</a:t>
            </a:r>
          </a:p>
          <a:p>
            <a:pPr lvl="1"/>
            <a:r>
              <a:rPr lang="en-US" dirty="0" smtClean="0"/>
              <a:t>not able to meet </a:t>
            </a:r>
            <a:r>
              <a:rPr lang="en-US" dirty="0"/>
              <a:t>any applicable land disposal restriction </a:t>
            </a:r>
            <a:r>
              <a:rPr lang="en-US" dirty="0" smtClean="0"/>
              <a:t>standard;</a:t>
            </a:r>
            <a:endParaRPr lang="en-US" dirty="0"/>
          </a:p>
          <a:p>
            <a:pPr lvl="1"/>
            <a:r>
              <a:rPr lang="en-US" dirty="0" smtClean="0"/>
              <a:t>generated </a:t>
            </a:r>
            <a:r>
              <a:rPr lang="en-US" dirty="0"/>
              <a:t>at a facility that is under a state or federal enforcement action for the investigation or cleanup of contamination;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mixed </a:t>
            </a:r>
            <a:r>
              <a:rPr lang="en-US" dirty="0"/>
              <a:t>or blended with contaminated soil or other solid wastes from multiple facilities unless authorized by the </a:t>
            </a:r>
            <a:r>
              <a:rPr lang="en-US" dirty="0" smtClean="0"/>
              <a:t>Commissioner.</a:t>
            </a:r>
          </a:p>
          <a:p>
            <a:pPr marL="457200" lvl="1" indent="0">
              <a:buNone/>
            </a:pPr>
            <a:r>
              <a:rPr lang="en-US" dirty="0" smtClean="0"/>
              <a:t>may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be reused under this </a:t>
            </a:r>
            <a:r>
              <a:rPr lang="en-US" dirty="0" smtClean="0"/>
              <a:t>proposal.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Examples of Non-Soils based Preapproved Beneficial Uses</a:t>
            </a:r>
          </a:p>
          <a:p>
            <a:pPr lvl="1"/>
            <a:r>
              <a:rPr lang="en-US" dirty="0" smtClean="0"/>
              <a:t>Fly </a:t>
            </a:r>
            <a:r>
              <a:rPr lang="en-US" dirty="0"/>
              <a:t>ash </a:t>
            </a:r>
            <a:r>
              <a:rPr lang="en-US" dirty="0" smtClean="0"/>
              <a:t>used </a:t>
            </a:r>
            <a:r>
              <a:rPr lang="en-US" dirty="0"/>
              <a:t>as an ingredient  </a:t>
            </a:r>
            <a:r>
              <a:rPr lang="en-US" dirty="0" smtClean="0"/>
              <a:t>in concrete </a:t>
            </a:r>
            <a:r>
              <a:rPr lang="en-US" dirty="0"/>
              <a:t>or concrete </a:t>
            </a:r>
            <a:r>
              <a:rPr lang="en-US" dirty="0" smtClean="0"/>
              <a:t>products;</a:t>
            </a:r>
          </a:p>
          <a:p>
            <a:pPr lvl="1"/>
            <a:r>
              <a:rPr lang="en-US" dirty="0"/>
              <a:t>Manufactured shingle scrap </a:t>
            </a:r>
            <a:r>
              <a:rPr lang="en-US" dirty="0" smtClean="0"/>
              <a:t>when </a:t>
            </a:r>
            <a:r>
              <a:rPr lang="en-US" dirty="0"/>
              <a:t>used in asphalt pavement or road sub-bases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Reclaimed glass and/or porcelain when </a:t>
            </a:r>
            <a:r>
              <a:rPr lang="en-US" dirty="0"/>
              <a:t>used as a substitute for conventional aggregate </a:t>
            </a:r>
            <a:r>
              <a:rPr lang="en-US" dirty="0" smtClean="0"/>
              <a:t>or </a:t>
            </a:r>
            <a:r>
              <a:rPr lang="en-US" dirty="0"/>
              <a:t>subgrade </a:t>
            </a:r>
            <a:r>
              <a:rPr lang="en-US" dirty="0" smtClean="0"/>
              <a:t>applications;</a:t>
            </a:r>
          </a:p>
          <a:p>
            <a:r>
              <a:rPr lang="en-US" sz="2000" dirty="0"/>
              <a:t>Contaminated soil may be used as beneficial fill for general construction fill, utility trench fill, or </a:t>
            </a:r>
            <a:r>
              <a:rPr lang="en-US" sz="2000" dirty="0" err="1"/>
              <a:t>roadbase</a:t>
            </a:r>
            <a:r>
              <a:rPr lang="en-US" sz="2000" dirty="0"/>
              <a:t>, if the soil does </a:t>
            </a:r>
            <a:r>
              <a:rPr lang="en-US" sz="2000" b="1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contain: </a:t>
            </a:r>
          </a:p>
          <a:p>
            <a:pPr marL="806450" lvl="1" indent="-349250"/>
            <a:r>
              <a:rPr lang="en-US" dirty="0" smtClean="0"/>
              <a:t>VOCs;</a:t>
            </a:r>
            <a:endParaRPr lang="en-US" dirty="0"/>
          </a:p>
          <a:p>
            <a:pPr marL="806450" lvl="1" indent="-349250"/>
            <a:r>
              <a:rPr lang="en-US" dirty="0"/>
              <a:t>garbage, trash, refuse, scrap, or construction/demolition wastes;</a:t>
            </a:r>
          </a:p>
          <a:p>
            <a:pPr marL="806450" lvl="1" indent="-349250"/>
            <a:r>
              <a:rPr lang="en-US" dirty="0"/>
              <a:t>concentrations of one or more hazardous substances, solid wastes, or other pollutants which do not exceed an </a:t>
            </a:r>
            <a:r>
              <a:rPr lang="en-US" dirty="0" smtClean="0"/>
              <a:t>established risk standard.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21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TDEC met with TCCI December 13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More outreach to additional stakeholders is needed/planned</a:t>
            </a:r>
          </a:p>
          <a:p>
            <a:r>
              <a:rPr lang="en-US" sz="2000" dirty="0" smtClean="0"/>
              <a:t>Will present further updates to the board in time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405312" cy="33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</Template>
  <TotalTime>3251</TotalTime>
  <Words>524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PowerPoint B</vt:lpstr>
      <vt:lpstr>Beneficial Reuse of Contaminated Soil and Solid Waste</vt:lpstr>
      <vt:lpstr>Problem Statement</vt:lpstr>
      <vt:lpstr>Proposed Solutions</vt:lpstr>
      <vt:lpstr>Proposed Solutions</vt:lpstr>
      <vt:lpstr>Proposed Solutions</vt:lpstr>
      <vt:lpstr>Proposed Solutions</vt:lpstr>
      <vt:lpstr>Next Steps</vt:lpstr>
    </vt:vector>
  </TitlesOfParts>
  <Company>Tennessee Dept. of Environment and Conservation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W. Spann</dc:creator>
  <cp:lastModifiedBy>Loretta J. Buchanan</cp:lastModifiedBy>
  <cp:revision>62</cp:revision>
  <dcterms:created xsi:type="dcterms:W3CDTF">2018-10-05T16:04:32Z</dcterms:created>
  <dcterms:modified xsi:type="dcterms:W3CDTF">2019-02-01T19:40:44Z</dcterms:modified>
</cp:coreProperties>
</file>