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0" r:id="rId3"/>
    <p:sldId id="295" r:id="rId4"/>
    <p:sldId id="287" r:id="rId5"/>
    <p:sldId id="293" r:id="rId6"/>
    <p:sldId id="278" r:id="rId7"/>
    <p:sldId id="284" r:id="rId8"/>
    <p:sldId id="281" r:id="rId9"/>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DCEAF0"/>
    <a:srgbClr val="FFCCCC"/>
    <a:srgbClr val="E2EDF4"/>
    <a:srgbClr val="E9EDF4"/>
    <a:srgbClr val="EAEAEA"/>
    <a:srgbClr val="F8F8F8"/>
    <a:srgbClr val="EEECDE"/>
    <a:srgbClr val="E5EDF1"/>
    <a:srgbClr val="E9E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81013" autoAdjust="0"/>
  </p:normalViewPr>
  <p:slideViewPr>
    <p:cSldViewPr>
      <p:cViewPr varScale="1">
        <p:scale>
          <a:sx n="89" d="100"/>
          <a:sy n="89" d="100"/>
        </p:scale>
        <p:origin x="-629"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manualLayout>
          <c:layoutTarget val="inner"/>
          <c:xMode val="edge"/>
          <c:yMode val="edge"/>
          <c:x val="0.2684216592491156"/>
          <c:y val="9.0677993280437172E-2"/>
          <c:w val="0.46315679561793904"/>
          <c:h val="0.81864401343912563"/>
        </c:manualLayout>
      </c:layout>
      <c:pieChart>
        <c:varyColors val="1"/>
        <c:ser>
          <c:idx val="0"/>
          <c:order val="0"/>
          <c:tx>
            <c:strRef>
              <c:f>Sheet1!$B$1</c:f>
              <c:strCache>
                <c:ptCount val="1"/>
                <c:pt idx="0">
                  <c:v>Class 1 and 11 Modification Types</c:v>
                </c:pt>
              </c:strCache>
            </c:strRef>
          </c:tx>
          <c:dPt>
            <c:idx val="0"/>
            <c:bubble3D val="0"/>
          </c:dPt>
          <c:dPt>
            <c:idx val="1"/>
            <c:bubble3D val="0"/>
          </c:dPt>
          <c:dPt>
            <c:idx val="2"/>
            <c:bubble3D val="0"/>
          </c:dPt>
          <c:dPt>
            <c:idx val="4"/>
            <c:bubble3D val="0"/>
            <c:spPr>
              <a:solidFill>
                <a:schemeClr val="accent1">
                  <a:lumMod val="60000"/>
                  <a:lumOff val="40000"/>
                </a:schemeClr>
              </a:solidFill>
            </c:spPr>
          </c:dPt>
          <c:dPt>
            <c:idx val="5"/>
            <c:bubble3D val="0"/>
            <c:spPr>
              <a:solidFill>
                <a:schemeClr val="accent1">
                  <a:lumMod val="20000"/>
                  <a:lumOff val="80000"/>
                </a:schemeClr>
              </a:solidFill>
            </c:spPr>
          </c:dPt>
          <c:dLbls>
            <c:dLbl>
              <c:idx val="2"/>
              <c:layout>
                <c:manualLayout>
                  <c:x val="-0.2317713111947963"/>
                  <c:y val="-6.9805676471424716E-3"/>
                </c:manualLayout>
              </c:layout>
              <c:showLegendKey val="0"/>
              <c:showVal val="0"/>
              <c:showCatName val="1"/>
              <c:showSerName val="0"/>
              <c:showPercent val="0"/>
              <c:showBubbleSize val="0"/>
            </c:dLbl>
            <c:dLbl>
              <c:idx val="3"/>
              <c:delete val="1"/>
            </c:dLbl>
            <c:dLbl>
              <c:idx val="4"/>
              <c:layout>
                <c:manualLayout>
                  <c:x val="-2.0704096770512381E-2"/>
                  <c:y val="-0.23310916637201082"/>
                </c:manualLayout>
              </c:layout>
              <c:showLegendKey val="0"/>
              <c:showVal val="0"/>
              <c:showCatName val="1"/>
              <c:showSerName val="0"/>
              <c:showPercent val="0"/>
              <c:showBubbleSize val="0"/>
            </c:dLbl>
            <c:dLbl>
              <c:idx val="5"/>
              <c:layout>
                <c:manualLayout>
                  <c:x val="0.21069976035604246"/>
                  <c:y val="7.5709548842895474E-3"/>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Sheet1!$A$2:$A$7</c:f>
              <c:strCache>
                <c:ptCount val="6"/>
                <c:pt idx="3">
                  <c:v>Property Transfer (1)</c:v>
                </c:pt>
                <c:pt idx="4">
                  <c:v>Property Parceling (1)</c:v>
                </c:pt>
                <c:pt idx="5">
                  <c:v>Equipment Upgrade (1)</c:v>
                </c:pt>
              </c:strCache>
            </c:strRef>
          </c:cat>
          <c:val>
            <c:numRef>
              <c:f>Sheet1!$B$2:$B$7</c:f>
              <c:numCache>
                <c:formatCode>General</c:formatCode>
                <c:ptCount val="6"/>
                <c:pt idx="3">
                  <c:v>1</c:v>
                </c:pt>
                <c:pt idx="4">
                  <c:v>1</c:v>
                </c:pt>
                <c:pt idx="5">
                  <c:v>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manualLayout>
          <c:layoutTarget val="inner"/>
          <c:xMode val="edge"/>
          <c:yMode val="edge"/>
          <c:x val="0.2684216592491156"/>
          <c:y val="6.2499962180523755E-2"/>
          <c:w val="0.46315679561793904"/>
          <c:h val="0.81864401343912563"/>
        </c:manualLayout>
      </c:layout>
      <c:pieChart>
        <c:varyColors val="1"/>
        <c:ser>
          <c:idx val="0"/>
          <c:order val="0"/>
          <c:tx>
            <c:strRef>
              <c:f>Sheet1!$B$1</c:f>
              <c:strCache>
                <c:ptCount val="1"/>
                <c:pt idx="0">
                  <c:v>Class 1 and 11 Modification Types</c:v>
                </c:pt>
              </c:strCache>
            </c:strRef>
          </c:tx>
          <c:spPr>
            <a:ln>
              <a:noFill/>
            </a:ln>
          </c:spPr>
          <c:dPt>
            <c:idx val="0"/>
            <c:bubble3D val="0"/>
          </c:dPt>
          <c:dPt>
            <c:idx val="1"/>
            <c:bubble3D val="0"/>
          </c:dPt>
          <c:dPt>
            <c:idx val="2"/>
            <c:bubble3D val="0"/>
          </c:dPt>
          <c:dPt>
            <c:idx val="4"/>
            <c:bubble3D val="0"/>
            <c:spPr>
              <a:solidFill>
                <a:schemeClr val="accent1">
                  <a:lumMod val="60000"/>
                  <a:lumOff val="40000"/>
                </a:schemeClr>
              </a:solidFill>
              <a:ln>
                <a:noFill/>
              </a:ln>
            </c:spPr>
          </c:dPt>
          <c:dPt>
            <c:idx val="5"/>
            <c:bubble3D val="0"/>
            <c:spPr>
              <a:solidFill>
                <a:schemeClr val="accent1">
                  <a:lumMod val="20000"/>
                  <a:lumOff val="80000"/>
                </a:schemeClr>
              </a:solidFill>
              <a:ln>
                <a:noFill/>
              </a:ln>
            </c:spPr>
          </c:dPt>
          <c:dLbls>
            <c:dLbl>
              <c:idx val="2"/>
              <c:layout>
                <c:manualLayout>
                  <c:x val="-0.19264099052835787"/>
                  <c:y val="-0.16324096169986343"/>
                </c:manualLayout>
              </c:layout>
              <c:tx>
                <c:rich>
                  <a:bodyPr/>
                  <a:lstStyle/>
                  <a:p>
                    <a:r>
                      <a:rPr lang="en-US" sz="1600" dirty="0" smtClean="0"/>
                      <a:t>Emergency Coordinator  Change</a:t>
                    </a:r>
                  </a:p>
                  <a:p>
                    <a:r>
                      <a:rPr lang="en-US" sz="1600" dirty="0" smtClean="0"/>
                      <a:t>(3)</a:t>
                    </a:r>
                    <a:endParaRPr lang="en-US" sz="1600" dirty="0"/>
                  </a:p>
                </c:rich>
              </c:tx>
              <c:showLegendKey val="0"/>
              <c:showVal val="0"/>
              <c:showCatName val="1"/>
              <c:showSerName val="0"/>
              <c:showPercent val="0"/>
              <c:showBubbleSize val="0"/>
            </c:dLbl>
            <c:dLbl>
              <c:idx val="3"/>
              <c:delete val="1"/>
            </c:dLbl>
            <c:dLbl>
              <c:idx val="4"/>
              <c:layout>
                <c:manualLayout>
                  <c:x val="0.13291840693826315"/>
                  <c:y val="0.18443802174488777"/>
                </c:manualLayout>
              </c:layout>
              <c:tx>
                <c:rich>
                  <a:bodyPr/>
                  <a:lstStyle/>
                  <a:p>
                    <a:pPr>
                      <a:defRPr sz="1600"/>
                    </a:pPr>
                    <a:r>
                      <a:rPr lang="en-US" sz="1600" dirty="0" smtClean="0"/>
                      <a:t>Add Storage Building</a:t>
                    </a:r>
                  </a:p>
                  <a:p>
                    <a:pPr>
                      <a:defRPr sz="1600"/>
                    </a:pPr>
                    <a:r>
                      <a:rPr lang="en-US" sz="1600" dirty="0" smtClean="0"/>
                      <a:t>(</a:t>
                    </a:r>
                    <a:r>
                      <a:rPr lang="en-US" sz="1600" dirty="0"/>
                      <a:t>1)</a:t>
                    </a:r>
                  </a:p>
                </c:rich>
              </c:tx>
              <c:spPr/>
              <c:showLegendKey val="0"/>
              <c:showVal val="0"/>
              <c:showCatName val="1"/>
              <c:showSerName val="0"/>
              <c:showPercent val="0"/>
              <c:showBubbleSize val="0"/>
            </c:dLbl>
            <c:dLbl>
              <c:idx val="5"/>
              <c:layout>
                <c:manualLayout>
                  <c:x val="0.17591703754422003"/>
                  <c:y val="0.14333783200205416"/>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Sheet1!$A$2:$A$7</c:f>
              <c:strCache>
                <c:ptCount val="5"/>
                <c:pt idx="2">
                  <c:v>Emergency Coordinator Change</c:v>
                </c:pt>
                <c:pt idx="3">
                  <c:v>Addition of Storage Building</c:v>
                </c:pt>
                <c:pt idx="4">
                  <c:v>Contingency Plan</c:v>
                </c:pt>
              </c:strCache>
            </c:strRef>
          </c:cat>
          <c:val>
            <c:numRef>
              <c:f>Sheet1!$B$2:$B$7</c:f>
              <c:numCache>
                <c:formatCode>General</c:formatCode>
                <c:ptCount val="6"/>
                <c:pt idx="2">
                  <c:v>3</c:v>
                </c:pt>
                <c:pt idx="3">
                  <c:v>1</c:v>
                </c:pt>
                <c:pt idx="4">
                  <c:v>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0.74783</cdr:x>
      <cdr:y>0.07685</cdr:y>
    </cdr:from>
    <cdr:to>
      <cdr:x>0.94783</cdr:x>
      <cdr:y>0.32276</cdr:y>
    </cdr:to>
    <cdr:sp macro="" textlink="">
      <cdr:nvSpPr>
        <cdr:cNvPr id="2" name="TextBox 1"/>
        <cdr:cNvSpPr txBox="1"/>
      </cdr:nvSpPr>
      <cdr:spPr>
        <a:xfrm xmlns:a="http://schemas.openxmlformats.org/drawingml/2006/main">
          <a:off x="6553200" y="381000"/>
          <a:ext cx="1752600" cy="1219163"/>
        </a:xfrm>
        <a:prstGeom xmlns:a="http://schemas.openxmlformats.org/drawingml/2006/main" prst="rect">
          <a:avLst/>
        </a:prstGeom>
        <a:effectLst xmlns:a="http://schemas.openxmlformats.org/drawingml/2006/main">
          <a:softEdge rad="12700"/>
        </a:effectLst>
      </cdr:spPr>
      <cdr:txBody>
        <a:bodyPr xmlns:a="http://schemas.openxmlformats.org/drawingml/2006/main" vertOverflow="clip" wrap="none" rtlCol="0"/>
        <a:lstStyle xmlns:a="http://schemas.openxmlformats.org/drawingml/2006/main"/>
        <a:p xmlns:a="http://schemas.openxmlformats.org/drawingml/2006/main">
          <a:pPr algn="ctr"/>
          <a:r>
            <a:rPr lang="en-US" sz="2400" dirty="0" smtClean="0">
              <a:solidFill>
                <a:schemeClr val="bg1"/>
              </a:solidFill>
            </a:rPr>
            <a:t>Contingency </a:t>
          </a:r>
          <a:br>
            <a:rPr lang="en-US" sz="2400" dirty="0" smtClean="0">
              <a:solidFill>
                <a:schemeClr val="bg1"/>
              </a:solidFill>
            </a:rPr>
          </a:br>
          <a:r>
            <a:rPr lang="en-US" sz="2400" dirty="0" smtClean="0">
              <a:solidFill>
                <a:schemeClr val="bg1"/>
              </a:solidFill>
            </a:rPr>
            <a:t>Plan, </a:t>
          </a:r>
        </a:p>
        <a:p xmlns:a="http://schemas.openxmlformats.org/drawingml/2006/main">
          <a:pPr algn="ctr"/>
          <a:r>
            <a:rPr lang="en-US" sz="2400" dirty="0">
              <a:solidFill>
                <a:schemeClr val="bg1"/>
              </a:solidFill>
            </a:rPr>
            <a:t>2</a:t>
          </a:r>
        </a:p>
      </cdr:txBody>
    </cdr:sp>
  </cdr:relSizeAnchor>
  <cdr:relSizeAnchor xmlns:cdr="http://schemas.openxmlformats.org/drawingml/2006/chartDrawing">
    <cdr:from>
      <cdr:x>0.52174</cdr:x>
      <cdr:y>0.13833</cdr:y>
    </cdr:from>
    <cdr:to>
      <cdr:x>0.68696</cdr:x>
      <cdr:y>0.38425</cdr:y>
    </cdr:to>
    <cdr:sp macro="" textlink="">
      <cdr:nvSpPr>
        <cdr:cNvPr id="3" name="TextBox 2"/>
        <cdr:cNvSpPr txBox="1"/>
      </cdr:nvSpPr>
      <cdr:spPr>
        <a:xfrm xmlns:a="http://schemas.openxmlformats.org/drawingml/2006/main">
          <a:off x="4572008" y="685807"/>
          <a:ext cx="1447822" cy="1219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0.29565</cdr:x>
      <cdr:y>0.55331</cdr:y>
    </cdr:from>
    <cdr:to>
      <cdr:x>0.50435</cdr:x>
      <cdr:y>0.79922</cdr:y>
    </cdr:to>
    <cdr:sp macro="" textlink="">
      <cdr:nvSpPr>
        <cdr:cNvPr id="4" name="TextBox 3"/>
        <cdr:cNvSpPr txBox="1"/>
      </cdr:nvSpPr>
      <cdr:spPr>
        <a:xfrm xmlns:a="http://schemas.openxmlformats.org/drawingml/2006/main">
          <a:off x="2590800" y="2743200"/>
          <a:ext cx="1828838" cy="121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0.4</cdr:x>
      <cdr:y>0.21518</cdr:y>
    </cdr:from>
    <cdr:to>
      <cdr:x>0.50435</cdr:x>
      <cdr:y>0.39962</cdr:y>
    </cdr:to>
    <cdr:sp macro="" textlink="">
      <cdr:nvSpPr>
        <cdr:cNvPr id="5" name="TextBox 4"/>
        <cdr:cNvSpPr txBox="1"/>
      </cdr:nvSpPr>
      <cdr:spPr>
        <a:xfrm xmlns:a="http://schemas.openxmlformats.org/drawingml/2006/main">
          <a:off x="3505200" y="1066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0.61941</cdr:x>
      <cdr:y>0.38425</cdr:y>
    </cdr:from>
    <cdr:to>
      <cdr:x>0.72376</cdr:x>
      <cdr:y>0.56868</cdr:y>
    </cdr:to>
    <cdr:sp macro="" textlink="">
      <cdr:nvSpPr>
        <cdr:cNvPr id="7" name="TextBox 6"/>
        <cdr:cNvSpPr txBox="1"/>
      </cdr:nvSpPr>
      <cdr:spPr>
        <a:xfrm xmlns:a="http://schemas.openxmlformats.org/drawingml/2006/main">
          <a:off x="5427902"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0.26087</cdr:x>
      <cdr:y>0.4611</cdr:y>
    </cdr:from>
    <cdr:to>
      <cdr:x>0.49566</cdr:x>
      <cdr:y>0.89146</cdr:y>
    </cdr:to>
    <cdr:sp macro="" textlink="">
      <cdr:nvSpPr>
        <cdr:cNvPr id="2" name="TextBox 1"/>
        <cdr:cNvSpPr txBox="1"/>
      </cdr:nvSpPr>
      <cdr:spPr>
        <a:xfrm xmlns:a="http://schemas.openxmlformats.org/drawingml/2006/main">
          <a:off x="2286000" y="2286000"/>
          <a:ext cx="2057465" cy="2133623"/>
        </a:xfrm>
        <a:prstGeom xmlns:a="http://schemas.openxmlformats.org/drawingml/2006/main" prst="rect">
          <a:avLst/>
        </a:prstGeom>
        <a:effectLst xmlns:a="http://schemas.openxmlformats.org/drawingml/2006/main">
          <a:softEdge rad="12700"/>
        </a:effectLst>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solidFill>
                <a:schemeClr val="tx1"/>
              </a:solidFill>
            </a:rPr>
            <a:t>Contingency Plan</a:t>
          </a:r>
        </a:p>
        <a:p xmlns:a="http://schemas.openxmlformats.org/drawingml/2006/main">
          <a:pPr algn="ctr"/>
          <a:r>
            <a:rPr lang="en-US" sz="1600" dirty="0" smtClean="0">
              <a:solidFill>
                <a:schemeClr val="tx1"/>
              </a:solidFill>
            </a:rPr>
            <a:t> (1)</a:t>
          </a:r>
          <a:endParaRPr lang="en-US" sz="1600" dirty="0">
            <a:solidFill>
              <a:schemeClr val="tx1"/>
            </a:solidFill>
          </a:endParaRPr>
        </a:p>
      </cdr:txBody>
    </cdr:sp>
  </cdr:relSizeAnchor>
  <cdr:relSizeAnchor xmlns:cdr="http://schemas.openxmlformats.org/drawingml/2006/chartDrawing">
    <cdr:from>
      <cdr:x>0.52174</cdr:x>
      <cdr:y>0.13833</cdr:y>
    </cdr:from>
    <cdr:to>
      <cdr:x>0.68696</cdr:x>
      <cdr:y>0.38425</cdr:y>
    </cdr:to>
    <cdr:sp macro="" textlink="">
      <cdr:nvSpPr>
        <cdr:cNvPr id="3" name="TextBox 2"/>
        <cdr:cNvSpPr txBox="1"/>
      </cdr:nvSpPr>
      <cdr:spPr>
        <a:xfrm xmlns:a="http://schemas.openxmlformats.org/drawingml/2006/main">
          <a:off x="4572000" y="685800"/>
          <a:ext cx="1447822" cy="1219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0.29565</cdr:x>
      <cdr:y>0.55331</cdr:y>
    </cdr:from>
    <cdr:to>
      <cdr:x>0.50435</cdr:x>
      <cdr:y>0.79922</cdr:y>
    </cdr:to>
    <cdr:sp macro="" textlink="">
      <cdr:nvSpPr>
        <cdr:cNvPr id="4" name="TextBox 3"/>
        <cdr:cNvSpPr txBox="1"/>
      </cdr:nvSpPr>
      <cdr:spPr>
        <a:xfrm xmlns:a="http://schemas.openxmlformats.org/drawingml/2006/main">
          <a:off x="2590800" y="2743200"/>
          <a:ext cx="1828838" cy="121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0.38261</cdr:x>
      <cdr:y>0.18444</cdr:y>
    </cdr:from>
    <cdr:to>
      <cdr:x>0.48696</cdr:x>
      <cdr:y>0.36888</cdr:y>
    </cdr:to>
    <cdr:sp macro="" textlink="">
      <cdr:nvSpPr>
        <cdr:cNvPr id="5" name="TextBox 4"/>
        <cdr:cNvSpPr txBox="1"/>
      </cdr:nvSpPr>
      <cdr:spPr>
        <a:xfrm xmlns:a="http://schemas.openxmlformats.org/drawingml/2006/main">
          <a:off x="3352811" y="914410"/>
          <a:ext cx="914419" cy="9144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0.61941</cdr:x>
      <cdr:y>0.38425</cdr:y>
    </cdr:from>
    <cdr:to>
      <cdr:x>0.72376</cdr:x>
      <cdr:y>0.56868</cdr:y>
    </cdr:to>
    <cdr:sp macro="" textlink="">
      <cdr:nvSpPr>
        <cdr:cNvPr id="7" name="TextBox 6"/>
        <cdr:cNvSpPr txBox="1"/>
      </cdr:nvSpPr>
      <cdr:spPr>
        <a:xfrm xmlns:a="http://schemas.openxmlformats.org/drawingml/2006/main">
          <a:off x="5427902"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5356" cy="465932"/>
          </a:xfrm>
          <a:prstGeom prst="rect">
            <a:avLst/>
          </a:prstGeom>
        </p:spPr>
        <p:txBody>
          <a:bodyPr vert="horz" lIns="91542" tIns="45767" rIns="91542" bIns="45767" rtlCol="0"/>
          <a:lstStyle>
            <a:lvl1pPr algn="l">
              <a:defRPr sz="1200"/>
            </a:lvl1pPr>
          </a:lstStyle>
          <a:p>
            <a:endParaRPr lang="en-US"/>
          </a:p>
        </p:txBody>
      </p:sp>
      <p:sp>
        <p:nvSpPr>
          <p:cNvPr id="4" name="Footer Placeholder 3"/>
          <p:cNvSpPr>
            <a:spLocks noGrp="1"/>
          </p:cNvSpPr>
          <p:nvPr>
            <p:ph type="ftr" sz="quarter" idx="2"/>
          </p:nvPr>
        </p:nvSpPr>
        <p:spPr>
          <a:xfrm>
            <a:off x="1" y="8844753"/>
            <a:ext cx="3045356" cy="465932"/>
          </a:xfrm>
          <a:prstGeom prst="rect">
            <a:avLst/>
          </a:prstGeom>
        </p:spPr>
        <p:txBody>
          <a:bodyPr vert="horz" lIns="91542" tIns="45767" rIns="91542" bIns="45767" rtlCol="0" anchor="b"/>
          <a:lstStyle>
            <a:lvl1pPr algn="l">
              <a:defRPr sz="1200"/>
            </a:lvl1pPr>
          </a:lstStyle>
          <a:p>
            <a:endParaRPr lang="en-US"/>
          </a:p>
        </p:txBody>
      </p:sp>
    </p:spTree>
    <p:extLst>
      <p:ext uri="{BB962C8B-B14F-4D97-AF65-F5344CB8AC3E}">
        <p14:creationId xmlns:p14="http://schemas.microsoft.com/office/powerpoint/2010/main" val="2192625330"/>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9"/>
            <a:ext cx="3044719" cy="467231"/>
          </a:xfrm>
          <a:prstGeom prst="rect">
            <a:avLst/>
          </a:prstGeom>
        </p:spPr>
        <p:txBody>
          <a:bodyPr vert="horz" lIns="93274" tIns="46640" rIns="93274" bIns="46640" rtlCol="0"/>
          <a:lstStyle>
            <a:lvl1pPr algn="l">
              <a:defRPr sz="1200"/>
            </a:lvl1pPr>
          </a:lstStyle>
          <a:p>
            <a:endParaRPr lang="en-US"/>
          </a:p>
        </p:txBody>
      </p:sp>
      <p:sp>
        <p:nvSpPr>
          <p:cNvPr id="3" name="Date Placeholder 2"/>
          <p:cNvSpPr>
            <a:spLocks noGrp="1"/>
          </p:cNvSpPr>
          <p:nvPr>
            <p:ph type="dt" idx="1"/>
          </p:nvPr>
        </p:nvSpPr>
        <p:spPr>
          <a:xfrm>
            <a:off x="3979930" y="9"/>
            <a:ext cx="3044719" cy="467231"/>
          </a:xfrm>
          <a:prstGeom prst="rect">
            <a:avLst/>
          </a:prstGeom>
        </p:spPr>
        <p:txBody>
          <a:bodyPr vert="horz" lIns="93274" tIns="46640" rIns="93274" bIns="46640" rtlCol="0"/>
          <a:lstStyle>
            <a:lvl1pPr algn="r">
              <a:defRPr sz="1200"/>
            </a:lvl1pPr>
          </a:lstStyle>
          <a:p>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274" tIns="46640" rIns="93274" bIns="46640" rtlCol="0" anchor="ctr"/>
          <a:lstStyle/>
          <a:p>
            <a:endParaRPr lang="en-US"/>
          </a:p>
        </p:txBody>
      </p:sp>
      <p:sp>
        <p:nvSpPr>
          <p:cNvPr id="5" name="Notes Placeholder 4"/>
          <p:cNvSpPr>
            <a:spLocks noGrp="1"/>
          </p:cNvSpPr>
          <p:nvPr>
            <p:ph type="body" sz="quarter" idx="3"/>
          </p:nvPr>
        </p:nvSpPr>
        <p:spPr>
          <a:xfrm>
            <a:off x="702628" y="4481541"/>
            <a:ext cx="5621020" cy="3666709"/>
          </a:xfrm>
          <a:prstGeom prst="rect">
            <a:avLst/>
          </a:prstGeom>
        </p:spPr>
        <p:txBody>
          <a:bodyPr vert="horz" lIns="93274" tIns="46640" rIns="93274" bIns="466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56"/>
            <a:ext cx="3044719" cy="467230"/>
          </a:xfrm>
          <a:prstGeom prst="rect">
            <a:avLst/>
          </a:prstGeom>
        </p:spPr>
        <p:txBody>
          <a:bodyPr vert="horz" lIns="93274" tIns="46640" rIns="93274" bIns="4664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56"/>
            <a:ext cx="3044719" cy="467230"/>
          </a:xfrm>
          <a:prstGeom prst="rect">
            <a:avLst/>
          </a:prstGeom>
        </p:spPr>
        <p:txBody>
          <a:bodyPr vert="horz" lIns="93274" tIns="46640" rIns="93274" bIns="46640" rtlCol="0" anchor="b"/>
          <a:lstStyle>
            <a:lvl1pPr algn="r">
              <a:defRPr sz="1200"/>
            </a:lvl1pPr>
          </a:lstStyle>
          <a:p>
            <a:fld id="{F88FB49B-9B75-4B6E-BC47-0698B950E002}" type="slidenum">
              <a:rPr lang="en-US" smtClean="0"/>
              <a:t>‹#›</a:t>
            </a:fld>
            <a:endParaRPr lang="en-US"/>
          </a:p>
        </p:txBody>
      </p:sp>
    </p:spTree>
    <p:extLst>
      <p:ext uri="{BB962C8B-B14F-4D97-AF65-F5344CB8AC3E}">
        <p14:creationId xmlns:p14="http://schemas.microsoft.com/office/powerpoint/2010/main" val="2779190540"/>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102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quarterly report has been prepared per Tennessee Code Annotated §68-203-103 and Tennessee Rule 0400-12-01-.08(3)(</a:t>
            </a:r>
            <a:r>
              <a:rPr lang="en-US" dirty="0" err="1"/>
              <a:t>i</a:t>
            </a:r>
            <a:r>
              <a:rPr lang="en-US" dirty="0"/>
              <a:t>)4 which requires that the Board be provided a quarterly update on the timeliness of permit processing.</a:t>
            </a:r>
          </a:p>
          <a:p>
            <a:r>
              <a:rPr lang="en-US" dirty="0"/>
              <a:t> </a:t>
            </a:r>
          </a:p>
          <a:p>
            <a:r>
              <a:rPr lang="en-US" dirty="0"/>
              <a:t>The progress and performance of Tennessee Department of Environment of Conservation (TDEC) Division of Solid Waste Management’s (DSWM) Hazardous Waste Permitting Program is reviewed regularly both 1) at the federal level by the United Stated Environmental Protection Agency (EPA) and at the state level by this board and the legislature.</a:t>
            </a:r>
          </a:p>
          <a:p>
            <a:r>
              <a:rPr lang="en-US" dirty="0"/>
              <a:t> </a:t>
            </a:r>
          </a:p>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6130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87353" y="4427147"/>
            <a:ext cx="5621020" cy="36667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FF0000"/>
              </a:solidFill>
            </a:endParaRPr>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407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Rule</a:t>
            </a:r>
            <a:r>
              <a:rPr lang="en-US" altLang="en-US" baseline="0" dirty="0" smtClean="0"/>
              <a:t> 0400-12-01-.08 requires receipt of both the modification and fee prior to review. Thus, the Received column reflected this.</a:t>
            </a:r>
          </a:p>
          <a:p>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p:txBody>
      </p:sp>
    </p:spTree>
    <p:extLst>
      <p:ext uri="{BB962C8B-B14F-4D97-AF65-F5344CB8AC3E}">
        <p14:creationId xmlns:p14="http://schemas.microsoft.com/office/powerpoint/2010/main" val="146268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Pie Chart has been modified to accurately</a:t>
            </a:r>
            <a:r>
              <a:rPr lang="en-US" baseline="0" dirty="0" smtClean="0"/>
              <a:t> reflect the previous page.</a:t>
            </a:r>
            <a:endParaRPr lang="en-US" dirty="0"/>
          </a:p>
        </p:txBody>
      </p:sp>
      <p:sp>
        <p:nvSpPr>
          <p:cNvPr id="4" name="Date Placeholder 3"/>
          <p:cNvSpPr>
            <a:spLocks noGrp="1"/>
          </p:cNvSpPr>
          <p:nvPr>
            <p:ph type="dt" idx="10"/>
          </p:nvPr>
        </p:nvSpPr>
        <p:spPr/>
        <p:txBody>
          <a:bodyPr/>
          <a:lstStyle/>
          <a:p>
            <a:r>
              <a:rPr lang="en-US" dirty="0" smtClean="0"/>
              <a:t>12/7/2017</a:t>
            </a:r>
          </a:p>
          <a:p>
            <a:r>
              <a:rPr lang="en-US" dirty="0" smtClean="0"/>
              <a:t>Hazardous Waste Permitting Activities</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0269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4164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685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4471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4994" y="1524000"/>
            <a:ext cx="5385685" cy="1846521"/>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Dilraj.Mokha@TN.gov"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962400"/>
            <a:ext cx="8839200" cy="1422399"/>
          </a:xfrm>
        </p:spPr>
        <p:txBody>
          <a:bodyPr>
            <a:noAutofit/>
          </a:bodyPr>
          <a:lstStyle/>
          <a:p>
            <a:pPr marL="0" indent="0">
              <a:defRPr/>
            </a:pPr>
            <a:r>
              <a:rPr lang="en-US" altLang="en-US" sz="3600" dirty="0"/>
              <a:t>Hazardous Waste Permitting Activities</a:t>
            </a:r>
            <a:br>
              <a:rPr lang="en-US" altLang="en-US" sz="3600" dirty="0"/>
            </a:br>
            <a:r>
              <a:rPr lang="en-US" altLang="en-US" sz="3600" dirty="0" smtClean="0"/>
              <a:t>1</a:t>
            </a:r>
            <a:r>
              <a:rPr lang="en-US" altLang="en-US" sz="3200" dirty="0" smtClean="0"/>
              <a:t>st</a:t>
            </a:r>
            <a:r>
              <a:rPr lang="en-US" altLang="en-US" sz="3600" dirty="0" smtClean="0"/>
              <a:t>  </a:t>
            </a:r>
            <a:r>
              <a:rPr lang="en-US" altLang="en-US" sz="3600" dirty="0" smtClean="0">
                <a:cs typeface="Times New Roman" pitchFamily="18" charset="0"/>
              </a:rPr>
              <a:t>Quarter </a:t>
            </a:r>
            <a:r>
              <a:rPr lang="en-US" altLang="en-US" sz="3600" dirty="0">
                <a:cs typeface="Times New Roman" pitchFamily="18" charset="0"/>
              </a:rPr>
              <a:t>Update</a:t>
            </a:r>
          </a:p>
        </p:txBody>
      </p:sp>
      <p:sp>
        <p:nvSpPr>
          <p:cNvPr id="3" name="Text Placeholder 2"/>
          <p:cNvSpPr>
            <a:spLocks noGrp="1"/>
          </p:cNvSpPr>
          <p:nvPr>
            <p:ph type="body" sz="quarter" idx="12"/>
          </p:nvPr>
        </p:nvSpPr>
        <p:spPr/>
        <p:txBody>
          <a:bodyPr>
            <a:normAutofit fontScale="55000" lnSpcReduction="20000"/>
          </a:bodyPr>
          <a:lstStyle/>
          <a:p>
            <a:pPr>
              <a:defRPr/>
            </a:pPr>
            <a:r>
              <a:rPr lang="en-US" altLang="en-US" b="1" dirty="0">
                <a:cs typeface="Times New Roman" pitchFamily="18" charset="0"/>
              </a:rPr>
              <a:t>Presented to the </a:t>
            </a:r>
          </a:p>
          <a:p>
            <a:pPr>
              <a:defRPr/>
            </a:pPr>
            <a:r>
              <a:rPr lang="en-US" altLang="en-US" b="1" dirty="0">
                <a:cs typeface="Times New Roman" pitchFamily="18" charset="0"/>
              </a:rPr>
              <a:t> Underground Storage </a:t>
            </a:r>
            <a:r>
              <a:rPr lang="en-US" altLang="en-US" b="1" dirty="0" smtClean="0">
                <a:cs typeface="Times New Roman" pitchFamily="18" charset="0"/>
              </a:rPr>
              <a:t>Tanks  </a:t>
            </a:r>
            <a:r>
              <a:rPr lang="en-US" altLang="en-US" b="1" dirty="0">
                <a:cs typeface="Times New Roman" pitchFamily="18" charset="0"/>
              </a:rPr>
              <a:t>and </a:t>
            </a:r>
          </a:p>
          <a:p>
            <a:pPr>
              <a:defRPr/>
            </a:pPr>
            <a:r>
              <a:rPr lang="en-US" altLang="en-US" b="1" dirty="0">
                <a:cs typeface="Times New Roman" pitchFamily="18" charset="0"/>
              </a:rPr>
              <a:t>Solid Waste Disposal </a:t>
            </a:r>
            <a:r>
              <a:rPr lang="en-US" altLang="en-US" b="1" dirty="0" smtClean="0">
                <a:cs typeface="Times New Roman" pitchFamily="18" charset="0"/>
              </a:rPr>
              <a:t>Control </a:t>
            </a:r>
            <a:r>
              <a:rPr lang="en-US" altLang="en-US" b="1" dirty="0">
                <a:cs typeface="Times New Roman" pitchFamily="18" charset="0"/>
              </a:rPr>
              <a:t>Board</a:t>
            </a:r>
          </a:p>
          <a:p>
            <a:endParaRPr lang="en-US" dirty="0"/>
          </a:p>
        </p:txBody>
      </p:sp>
      <p:sp>
        <p:nvSpPr>
          <p:cNvPr id="4" name="Text Placeholder 3"/>
          <p:cNvSpPr>
            <a:spLocks noGrp="1"/>
          </p:cNvSpPr>
          <p:nvPr>
            <p:ph type="body" sz="quarter" idx="11"/>
          </p:nvPr>
        </p:nvSpPr>
        <p:spPr/>
        <p:txBody>
          <a:bodyPr/>
          <a:lstStyle/>
          <a:p>
            <a:pPr>
              <a:defRPr/>
            </a:pPr>
            <a:r>
              <a:rPr lang="en-US" altLang="en-US" b="1" dirty="0" smtClean="0">
                <a:latin typeface="Calibri" panose="020F0502020204030204" pitchFamily="34" charset="0"/>
                <a:cs typeface="Times New Roman" pitchFamily="18" charset="0"/>
              </a:rPr>
              <a:t>December 4, 2019</a:t>
            </a:r>
            <a:endParaRPr lang="en-US" altLang="en-US" b="1"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FF"/>
                </a:solidFill>
              </a:rPr>
              <a:t>Introduction</a:t>
            </a:r>
            <a:endParaRPr lang="en-US" dirty="0"/>
          </a:p>
        </p:txBody>
      </p:sp>
      <p:sp>
        <p:nvSpPr>
          <p:cNvPr id="5" name="Content Placeholder 4"/>
          <p:cNvSpPr>
            <a:spLocks noGrp="1"/>
          </p:cNvSpPr>
          <p:nvPr>
            <p:ph idx="1"/>
          </p:nvPr>
        </p:nvSpPr>
        <p:spPr>
          <a:xfrm>
            <a:off x="381000" y="1371600"/>
            <a:ext cx="8458200" cy="4495800"/>
          </a:xfrm>
        </p:spPr>
        <p:txBody>
          <a:bodyPr>
            <a:normAutofit fontScale="77500" lnSpcReduction="20000"/>
          </a:bodyPr>
          <a:lstStyle/>
          <a:p>
            <a:pPr marL="0" indent="0">
              <a:lnSpc>
                <a:spcPct val="115000"/>
              </a:lnSpc>
              <a:spcBef>
                <a:spcPts val="0"/>
              </a:spcBef>
              <a:spcAft>
                <a:spcPts val="1000"/>
              </a:spcAft>
              <a:buNone/>
            </a:pPr>
            <a:r>
              <a:rPr lang="en-US" dirty="0" smtClean="0">
                <a:solidFill>
                  <a:srgbClr val="000000"/>
                </a:solidFill>
                <a:latin typeface="+mj-lt"/>
                <a:ea typeface="Calibri"/>
                <a:cs typeface="Times New Roman"/>
              </a:rPr>
              <a:t>Tennessee </a:t>
            </a:r>
            <a:r>
              <a:rPr lang="en-US" dirty="0">
                <a:solidFill>
                  <a:srgbClr val="000000"/>
                </a:solidFill>
                <a:latin typeface="+mj-lt"/>
                <a:ea typeface="Calibri"/>
                <a:cs typeface="Times New Roman"/>
              </a:rPr>
              <a:t>statute requires a quarterly update on the </a:t>
            </a:r>
            <a:r>
              <a:rPr lang="en-US" b="1" dirty="0">
                <a:solidFill>
                  <a:srgbClr val="000000"/>
                </a:solidFill>
                <a:latin typeface="+mj-lt"/>
                <a:ea typeface="Calibri"/>
                <a:cs typeface="Times New Roman"/>
              </a:rPr>
              <a:t>timeliness</a:t>
            </a:r>
            <a:r>
              <a:rPr lang="en-US" dirty="0">
                <a:solidFill>
                  <a:srgbClr val="000000"/>
                </a:solidFill>
                <a:latin typeface="+mj-lt"/>
                <a:ea typeface="Calibri"/>
                <a:cs typeface="Times New Roman"/>
              </a:rPr>
              <a:t> of permit processing </a:t>
            </a:r>
            <a:r>
              <a:rPr lang="en-US" dirty="0" smtClean="0">
                <a:solidFill>
                  <a:srgbClr val="000000"/>
                </a:solidFill>
                <a:latin typeface="+mj-lt"/>
                <a:ea typeface="Calibri"/>
                <a:cs typeface="Times New Roman"/>
              </a:rPr>
              <a:t>by the </a:t>
            </a:r>
            <a:r>
              <a:rPr lang="en-US" dirty="0">
                <a:solidFill>
                  <a:srgbClr val="000000"/>
                </a:solidFill>
                <a:latin typeface="+mj-lt"/>
                <a:ea typeface="Calibri"/>
                <a:cs typeface="Times New Roman"/>
              </a:rPr>
              <a:t>Division of Solid Waste Management </a:t>
            </a:r>
            <a:r>
              <a:rPr lang="en-US" dirty="0" smtClean="0">
                <a:solidFill>
                  <a:srgbClr val="000000"/>
                </a:solidFill>
                <a:latin typeface="+mj-lt"/>
                <a:ea typeface="Calibri"/>
                <a:cs typeface="Times New Roman"/>
              </a:rPr>
              <a:t>(DSWM) to be </a:t>
            </a:r>
            <a:r>
              <a:rPr lang="en-US" dirty="0">
                <a:solidFill>
                  <a:srgbClr val="000000"/>
                </a:solidFill>
                <a:latin typeface="+mj-lt"/>
                <a:ea typeface="Calibri"/>
                <a:cs typeface="Times New Roman"/>
              </a:rPr>
              <a:t>provided to the Board.</a:t>
            </a:r>
            <a:r>
              <a:rPr lang="en-US" dirty="0">
                <a:latin typeface="+mj-lt"/>
              </a:rPr>
              <a:t> </a:t>
            </a:r>
            <a:r>
              <a:rPr lang="en-US" dirty="0" smtClean="0">
                <a:latin typeface="+mj-lt"/>
              </a:rPr>
              <a:t>This report is for the State’s First Quarter running from July 1, 2019 to September 30, 2019.</a:t>
            </a:r>
          </a:p>
          <a:p>
            <a:pPr marL="0" indent="0">
              <a:lnSpc>
                <a:spcPct val="115000"/>
              </a:lnSpc>
              <a:spcBef>
                <a:spcPts val="0"/>
              </a:spcBef>
              <a:spcAft>
                <a:spcPts val="1000"/>
              </a:spcAft>
              <a:buNone/>
            </a:pPr>
            <a:r>
              <a:rPr lang="en-US" dirty="0" smtClean="0">
                <a:solidFill>
                  <a:srgbClr val="000000"/>
                </a:solidFill>
                <a:latin typeface="Calibri" panose="020F0502020204030204" pitchFamily="34" charset="0"/>
                <a:ea typeface="Calibri"/>
                <a:cs typeface="Times New Roman"/>
              </a:rPr>
              <a:t>Tennessee regulations </a:t>
            </a:r>
            <a:r>
              <a:rPr lang="en-US" dirty="0">
                <a:solidFill>
                  <a:srgbClr val="000000"/>
                </a:solidFill>
                <a:latin typeface="Calibri" panose="020F0502020204030204" pitchFamily="34" charset="0"/>
                <a:ea typeface="Calibri"/>
                <a:cs typeface="Times New Roman"/>
              </a:rPr>
              <a:t>specify </a:t>
            </a:r>
            <a:r>
              <a:rPr lang="en-US" b="1" dirty="0">
                <a:solidFill>
                  <a:srgbClr val="000000"/>
                </a:solidFill>
                <a:latin typeface="Calibri" panose="020F0502020204030204" pitchFamily="34" charset="0"/>
                <a:ea typeface="Calibri"/>
                <a:cs typeface="Times New Roman"/>
              </a:rPr>
              <a:t>time limits </a:t>
            </a:r>
            <a:r>
              <a:rPr lang="en-US" dirty="0">
                <a:solidFill>
                  <a:srgbClr val="000000"/>
                </a:solidFill>
                <a:latin typeface="Calibri" panose="020F0502020204030204" pitchFamily="34" charset="0"/>
                <a:ea typeface="Calibri"/>
                <a:cs typeface="Times New Roman"/>
              </a:rPr>
              <a:t>for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cs typeface="Times New Roman"/>
              </a:rPr>
              <a:t>C</a:t>
            </a:r>
            <a:r>
              <a:rPr lang="en-US" dirty="0">
                <a:solidFill>
                  <a:srgbClr val="000000"/>
                </a:solidFill>
                <a:latin typeface="Calibri" panose="020F0502020204030204" pitchFamily="34" charset="0"/>
                <a:ea typeface="Calibri"/>
              </a:rPr>
              <a:t>ompleteness </a:t>
            </a:r>
            <a:r>
              <a:rPr lang="en-US" dirty="0" smtClean="0">
                <a:solidFill>
                  <a:srgbClr val="000000"/>
                </a:solidFill>
                <a:latin typeface="Calibri" panose="020F0502020204030204" pitchFamily="34" charset="0"/>
                <a:ea typeface="Calibri"/>
              </a:rPr>
              <a:t>reviews/determinations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rPr>
              <a:t>Approval or </a:t>
            </a:r>
            <a:r>
              <a:rPr lang="en-US" dirty="0" smtClean="0">
                <a:solidFill>
                  <a:srgbClr val="000000"/>
                </a:solidFill>
                <a:latin typeface="Calibri" panose="020F0502020204030204" pitchFamily="34" charset="0"/>
                <a:ea typeface="Calibri"/>
              </a:rPr>
              <a:t>denial (Class 2 modifications and new commercial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Times New Roman"/>
              </a:rPr>
              <a:t>For the following:</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Part B permit </a:t>
            </a:r>
            <a:r>
              <a:rPr lang="en-US" dirty="0" smtClean="0">
                <a:solidFill>
                  <a:srgbClr val="000000"/>
                </a:solidFill>
                <a:latin typeface="Calibri" panose="020F0502020204030204" pitchFamily="34" charset="0"/>
                <a:ea typeface="Times New Roman"/>
              </a:rPr>
              <a:t>applications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1 and </a:t>
            </a:r>
            <a:r>
              <a:rPr lang="en-US" baseline="30000" dirty="0">
                <a:solidFill>
                  <a:srgbClr val="000000"/>
                </a:solidFill>
                <a:latin typeface="Calibri" panose="020F0502020204030204" pitchFamily="34" charset="0"/>
                <a:ea typeface="Times New Roman"/>
              </a:rPr>
              <a:t>1</a:t>
            </a:r>
            <a:r>
              <a:rPr lang="en-US" dirty="0">
                <a:solidFill>
                  <a:srgbClr val="000000"/>
                </a:solidFill>
                <a:latin typeface="Calibri" panose="020F0502020204030204" pitchFamily="34" charset="0"/>
                <a:ea typeface="Times New Roman"/>
              </a:rPr>
              <a:t>1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2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1000"/>
              </a:spcAft>
              <a:buClr>
                <a:schemeClr val="tx1"/>
              </a:buClr>
              <a:buSzPct val="150000"/>
            </a:pPr>
            <a:r>
              <a:rPr lang="en-US" dirty="0">
                <a:solidFill>
                  <a:srgbClr val="000000"/>
                </a:solidFill>
                <a:latin typeface="Calibri" panose="020F0502020204030204" pitchFamily="34" charset="0"/>
                <a:ea typeface="Times New Roman"/>
              </a:rPr>
              <a:t>Class 3 permit </a:t>
            </a:r>
            <a:r>
              <a:rPr lang="en-US" dirty="0" smtClean="0">
                <a:solidFill>
                  <a:srgbClr val="000000"/>
                </a:solidFill>
                <a:latin typeface="Calibri" panose="020F0502020204030204" pitchFamily="34" charset="0"/>
                <a:ea typeface="Times New Roman"/>
              </a:rPr>
              <a:t>modifications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smtClean="0">
                <a:solidFill>
                  <a:srgbClr val="000000"/>
                </a:solidFill>
                <a:latin typeface="Calibri" panose="020F0502020204030204" pitchFamily="34" charset="0"/>
                <a:ea typeface="Times New Roman"/>
              </a:rPr>
              <a:t>TDEC </a:t>
            </a:r>
            <a:r>
              <a:rPr lang="en-US" dirty="0">
                <a:solidFill>
                  <a:srgbClr val="000000"/>
                </a:solidFill>
                <a:latin typeface="Calibri" panose="020F0502020204030204" pitchFamily="34" charset="0"/>
                <a:ea typeface="Times New Roman"/>
              </a:rPr>
              <a:t>issues Notice of Deficiencies/Comments if submittal is incomplete</a:t>
            </a:r>
            <a:endParaRPr lang="en-US" dirty="0">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Calibri"/>
            </a:endParaRPr>
          </a:p>
          <a:p>
            <a:pPr lvl="1">
              <a:lnSpc>
                <a:spcPct val="115000"/>
              </a:lnSpc>
              <a:spcBef>
                <a:spcPts val="0"/>
              </a:spcBef>
              <a:spcAft>
                <a:spcPts val="1000"/>
              </a:spcAft>
              <a:buClr>
                <a:schemeClr val="tx1"/>
              </a:buClr>
              <a:buSzPct val="150000"/>
              <a:buFont typeface="Arial" panose="020B0604020202020204" pitchFamily="34" charset="0"/>
              <a:buChar char="•"/>
            </a:pPr>
            <a:endParaRPr lang="en-US" dirty="0">
              <a:solidFill>
                <a:srgbClr val="000000"/>
              </a:solidFill>
              <a:latin typeface="Calibri" panose="020F0502020204030204" pitchFamily="34" charset="0"/>
              <a:ea typeface="Calibri"/>
            </a:endParaRPr>
          </a:p>
          <a:p>
            <a:pPr lvl="1">
              <a:spcBef>
                <a:spcPts val="0"/>
              </a:spcBef>
              <a:buClrTx/>
              <a:buSzPct val="150000"/>
              <a:buFont typeface="Arial" panose="020B0604020202020204" pitchFamily="34" charset="0"/>
              <a:buChar char="•"/>
            </a:pPr>
            <a:endParaRPr lang="en-US" dirty="0" smtClean="0">
              <a:solidFill>
                <a:srgbClr val="000000"/>
              </a:solidFill>
              <a:latin typeface="Calibri" panose="020F0502020204030204" pitchFamily="34" charset="0"/>
              <a:ea typeface="Calibri"/>
            </a:endParaRPr>
          </a:p>
          <a:p>
            <a:endParaRPr lang="en-US" dirty="0"/>
          </a:p>
        </p:txBody>
      </p:sp>
      <p:sp>
        <p:nvSpPr>
          <p:cNvPr id="6" name="Footer Placeholder 5"/>
          <p:cNvSpPr>
            <a:spLocks noGrp="1"/>
          </p:cNvSpPr>
          <p:nvPr>
            <p:ph type="ftr" sz="quarter" idx="11"/>
          </p:nvPr>
        </p:nvSpPr>
        <p:spPr/>
        <p:txBody>
          <a:bodyPr/>
          <a:lstStyle/>
          <a:p>
            <a:r>
              <a:rPr lang="en-US" sz="1400" i="0" dirty="0" smtClean="0">
                <a:latin typeface="+mj-lt"/>
              </a:rPr>
              <a:t>2</a:t>
            </a:r>
            <a:endParaRPr lang="en-US" sz="1400" i="0" dirty="0">
              <a:latin typeface="+mj-lt"/>
            </a:endParaRPr>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99925352"/>
              </p:ext>
            </p:extLst>
          </p:nvPr>
        </p:nvGraphicFramePr>
        <p:xfrm>
          <a:off x="228600" y="1371600"/>
          <a:ext cx="8686798" cy="2011680"/>
        </p:xfrm>
        <a:graphic>
          <a:graphicData uri="http://schemas.openxmlformats.org/drawingml/2006/table">
            <a:tbl>
              <a:tblPr firstRow="1" bandRow="1">
                <a:tableStyleId>{5C22544A-7EE6-4342-B048-85BDC9FD1C3A}</a:tableStyleId>
              </a:tblPr>
              <a:tblGrid>
                <a:gridCol w="394853">
                  <a:extLst>
                    <a:ext uri="{9D8B030D-6E8A-4147-A177-3AD203B41FA5}">
                      <a16:colId xmlns="" xmlns:a16="http://schemas.microsoft.com/office/drawing/2014/main" val="20000"/>
                    </a:ext>
                  </a:extLst>
                </a:gridCol>
                <a:gridCol w="1967347">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gridCol w="1279732">
                  <a:extLst>
                    <a:ext uri="{9D8B030D-6E8A-4147-A177-3AD203B41FA5}">
                      <a16:colId xmlns="" xmlns:a16="http://schemas.microsoft.com/office/drawing/2014/main" val="20003"/>
                    </a:ext>
                  </a:extLst>
                </a:gridCol>
                <a:gridCol w="1298961">
                  <a:extLst>
                    <a:ext uri="{9D8B030D-6E8A-4147-A177-3AD203B41FA5}">
                      <a16:colId xmlns="" xmlns:a16="http://schemas.microsoft.com/office/drawing/2014/main" val="20004"/>
                    </a:ext>
                  </a:extLst>
                </a:gridCol>
                <a:gridCol w="1298961">
                  <a:extLst>
                    <a:ext uri="{9D8B030D-6E8A-4147-A177-3AD203B41FA5}">
                      <a16:colId xmlns="" xmlns:a16="http://schemas.microsoft.com/office/drawing/2014/main" val="20005"/>
                    </a:ext>
                  </a:extLst>
                </a:gridCol>
                <a:gridCol w="1380144">
                  <a:extLst>
                    <a:ext uri="{9D8B030D-6E8A-4147-A177-3AD203B41FA5}">
                      <a16:colId xmlns="" xmlns:a16="http://schemas.microsoft.com/office/drawing/2014/main" val="20006"/>
                    </a:ext>
                  </a:extLst>
                </a:gridCol>
              </a:tblGrid>
              <a:tr h="1371600">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solidFill>
                      <a:srgbClr val="4F81BD"/>
                    </a:solidFill>
                  </a:tcPr>
                </a:tc>
                <a:tc>
                  <a:txBody>
                    <a:bodyPr/>
                    <a:lstStyle/>
                    <a:p>
                      <a:pPr marL="0" marR="0" algn="ctr">
                        <a:spcBef>
                          <a:spcPts val="0"/>
                        </a:spcBef>
                        <a:spcAft>
                          <a:spcPts val="0"/>
                        </a:spcAft>
                      </a:pPr>
                      <a:r>
                        <a:rPr lang="en-US" sz="1400" b="1" dirty="0" smtClean="0">
                          <a:effectLst/>
                          <a:latin typeface="Calibri" panose="020F0502020204030204" pitchFamily="34" charset="0"/>
                          <a:ea typeface="Times New Roman"/>
                        </a:rPr>
                        <a:t>PART B APPLICATIONS</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smtClean="0">
                          <a:effectLst/>
                          <a:latin typeface="Calibri" panose="020F0502020204030204" pitchFamily="34" charset="0"/>
                          <a:ea typeface="Times New Roman"/>
                        </a:rPr>
                        <a:t>RECEIVED</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smtClean="0">
                          <a:solidFill>
                            <a:schemeClr val="tx1"/>
                          </a:solidFill>
                          <a:effectLst/>
                          <a:latin typeface="Calibri" panose="020F0502020204030204" pitchFamily="34" charset="0"/>
                          <a:ea typeface="Times New Roman"/>
                        </a:rPr>
                        <a:t>180-DAY </a:t>
                      </a:r>
                      <a:r>
                        <a:rPr lang="en-US" sz="1400" b="1" dirty="0">
                          <a:solidFill>
                            <a:schemeClr val="tx1"/>
                          </a:solidFill>
                          <a:effectLst/>
                          <a:latin typeface="Calibri" panose="020F0502020204030204" pitchFamily="34" charset="0"/>
                          <a:ea typeface="Times New Roman"/>
                        </a:rPr>
                        <a:t>INITIAL REVIEW</a:t>
                      </a:r>
                    </a:p>
                    <a:p>
                      <a:pPr marL="0" marR="0" algn="ctr">
                        <a:spcBef>
                          <a:spcPts val="0"/>
                        </a:spcBef>
                        <a:spcAft>
                          <a:spcPts val="0"/>
                        </a:spcAft>
                      </a:pPr>
                      <a:r>
                        <a:rPr lang="en-US" sz="1400" b="1" dirty="0">
                          <a:solidFill>
                            <a:schemeClr val="tx1"/>
                          </a:solidFill>
                          <a:effectLst/>
                          <a:latin typeface="Calibri" panose="020F0502020204030204" pitchFamily="34" charset="0"/>
                          <a:ea typeface="Times New Roman"/>
                        </a:rPr>
                        <a:t>REQUIRED BY REGULATION</a:t>
                      </a:r>
                    </a:p>
                  </a:txBody>
                  <a:tcPr marL="70574" marR="70574" marT="0" marB="0" anchor="ctr">
                    <a:solidFill>
                      <a:schemeClr val="accent1">
                        <a:lumMod val="60000"/>
                        <a:lumOff val="40000"/>
                      </a:schemeClr>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NOTICE</a:t>
                      </a:r>
                      <a:r>
                        <a:rPr lang="en-US" sz="1400" b="1" baseline="0" dirty="0">
                          <a:effectLst/>
                          <a:latin typeface="Calibri" panose="020F0502020204030204" pitchFamily="34" charset="0"/>
                          <a:ea typeface="Times New Roman"/>
                        </a:rPr>
                        <a:t> OF </a:t>
                      </a:r>
                      <a:r>
                        <a:rPr lang="en-US" sz="1400" b="1" baseline="0" dirty="0" smtClean="0">
                          <a:effectLst/>
                          <a:latin typeface="Calibri" panose="020F0502020204030204" pitchFamily="34" charset="0"/>
                          <a:ea typeface="Times New Roman"/>
                        </a:rPr>
                        <a:t>DEFICIENCY/ </a:t>
                      </a:r>
                      <a:r>
                        <a:rPr lang="en-US" sz="1400" b="1" dirty="0" smtClean="0">
                          <a:effectLst/>
                          <a:latin typeface="Calibri" panose="020F0502020204030204" pitchFamily="34" charset="0"/>
                          <a:ea typeface="Times New Roman"/>
                        </a:rPr>
                        <a:t>REVIEWED </a:t>
                      </a:r>
                      <a:r>
                        <a:rPr lang="en-US" sz="1400" b="1" dirty="0">
                          <a:effectLst/>
                          <a:latin typeface="Calibri" panose="020F0502020204030204" pitchFamily="34" charset="0"/>
                          <a:ea typeface="Times New Roman"/>
                        </a:rPr>
                        <a:t>BY</a:t>
                      </a:r>
                    </a:p>
                  </a:txBody>
                  <a:tcPr marL="70574" marR="70574" marT="0" marB="0" anchor="ctr">
                    <a:solidFill>
                      <a:srgbClr val="4F81BD"/>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RESPONSES</a:t>
                      </a:r>
                      <a:r>
                        <a:rPr lang="en-US" sz="1400" b="1" baseline="0" dirty="0">
                          <a:effectLst/>
                          <a:latin typeface="Calibri" panose="020F0502020204030204" pitchFamily="34" charset="0"/>
                          <a:ea typeface="Times New Roman"/>
                        </a:rPr>
                        <a:t> </a:t>
                      </a:r>
                      <a:r>
                        <a:rPr lang="en-US" sz="1400" b="1" baseline="0" dirty="0" smtClean="0">
                          <a:effectLst/>
                          <a:latin typeface="Calibri" panose="020F0502020204030204" pitchFamily="34" charset="0"/>
                          <a:ea typeface="Times New Roman"/>
                        </a:rPr>
                        <a:t>DUE BY APPLICANT</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DETERMINED</a:t>
                      </a:r>
                      <a:r>
                        <a:rPr lang="en-US" sz="1400" b="1" baseline="0" dirty="0">
                          <a:effectLst/>
                          <a:latin typeface="Calibri" panose="020F0502020204030204" pitchFamily="34" charset="0"/>
                          <a:ea typeface="Times New Roman"/>
                        </a:rPr>
                        <a:t> COMPLETE</a:t>
                      </a:r>
                      <a:endParaRPr lang="en-US" sz="1400" b="1" dirty="0">
                        <a:effectLst/>
                        <a:latin typeface="Calibri" panose="020F0502020204030204" pitchFamily="34" charset="0"/>
                        <a:ea typeface="Times New Roman"/>
                      </a:endParaRPr>
                    </a:p>
                  </a:txBody>
                  <a:tcPr marL="70574" marR="70574" marT="0" marB="0" anchor="ctr">
                    <a:solidFill>
                      <a:srgbClr val="4F81BD"/>
                    </a:solidFill>
                  </a:tcPr>
                </a:tc>
                <a:extLst>
                  <a:ext uri="{0D108BD9-81ED-4DB2-BD59-A6C34878D82A}">
                    <a16:rowId xmlns="" xmlns:a16="http://schemas.microsoft.com/office/drawing/2014/main" val="10000"/>
                  </a:ext>
                </a:extLst>
              </a:tr>
              <a:tr h="64008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1.</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Calibri" panose="020F0502020204030204" pitchFamily="34" charset="0"/>
                          <a:ea typeface="Times New Roman"/>
                        </a:rPr>
                        <a:t>DOE ORNL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Calibri" panose="020F0502020204030204" pitchFamily="34" charset="0"/>
                          <a:ea typeface="Times New Roman"/>
                        </a:rPr>
                        <a:t>(TNHW-145)</a:t>
                      </a:r>
                    </a:p>
                  </a:txBody>
                  <a:tcPr marL="70574" marR="70574" marT="0" marB="0" anchor="ctr">
                    <a:solidFill>
                      <a:srgbClr val="D0D8E8"/>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7/24/19</a:t>
                      </a:r>
                    </a:p>
                  </a:txBody>
                  <a:tcPr marL="70574" marR="70574" marT="0" marB="0" anchor="ctr">
                    <a:solidFill>
                      <a:srgbClr val="D0D8E8"/>
                    </a:solidFill>
                  </a:tcPr>
                </a:tc>
                <a:tc>
                  <a:txBody>
                    <a:bodyPr/>
                    <a:lstStyle/>
                    <a:p>
                      <a:pPr marL="0" marR="0" algn="ctr">
                        <a:spcBef>
                          <a:spcPts val="0"/>
                        </a:spcBef>
                        <a:spcAft>
                          <a:spcPts val="0"/>
                        </a:spcAft>
                      </a:pPr>
                      <a:r>
                        <a:rPr lang="en-US" sz="1400" dirty="0" smtClean="0">
                          <a:solidFill>
                            <a:schemeClr val="tx1"/>
                          </a:solidFill>
                          <a:effectLst/>
                          <a:latin typeface="Calibri" panose="020F0502020204030204" pitchFamily="34" charset="0"/>
                          <a:ea typeface="Times New Roman"/>
                        </a:rPr>
                        <a:t>1/24/20</a:t>
                      </a:r>
                    </a:p>
                  </a:txBody>
                  <a:tcPr marL="70574" marR="70574" marT="0" marB="0" anchor="ctr">
                    <a:solidFill>
                      <a:srgbClr val="D0D8E8"/>
                    </a:solidFill>
                  </a:tcPr>
                </a:tc>
                <a:tc>
                  <a:txBody>
                    <a:bodyPr/>
                    <a:lstStyle/>
                    <a:p>
                      <a:pPr marL="0" marR="0" lvl="0" algn="ctr">
                        <a:spcBef>
                          <a:spcPts val="0"/>
                        </a:spcBef>
                        <a:spcAft>
                          <a:spcPts val="0"/>
                        </a:spcAft>
                      </a:pPr>
                      <a:endParaRPr lang="en-US" sz="1400" dirty="0">
                        <a:solidFill>
                          <a:schemeClr val="bg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r>
            </a:tbl>
          </a:graphicData>
        </a:graphic>
      </p:graphicFrame>
      <p:sp>
        <p:nvSpPr>
          <p:cNvPr id="5122" name="Title 1"/>
          <p:cNvSpPr>
            <a:spLocks noGrp="1"/>
          </p:cNvSpPr>
          <p:nvPr>
            <p:ph type="title"/>
          </p:nvPr>
        </p:nvSpPr>
        <p:spPr/>
        <p:txBody>
          <a:bodyPr/>
          <a:lstStyle/>
          <a:p>
            <a:r>
              <a:rPr lang="en-US" altLang="en-US" sz="2000" u="sng" dirty="0" smtClean="0">
                <a:solidFill>
                  <a:schemeClr val="bg1"/>
                </a:solidFill>
              </a:rPr>
              <a:t>Part </a:t>
            </a:r>
            <a:r>
              <a:rPr lang="en-US" altLang="en-US" sz="2000" u="sng" dirty="0">
                <a:solidFill>
                  <a:schemeClr val="bg1"/>
                </a:solidFill>
              </a:rPr>
              <a:t>B </a:t>
            </a:r>
            <a:r>
              <a:rPr lang="en-US" altLang="en-US" sz="2000" u="sng" dirty="0" smtClean="0">
                <a:solidFill>
                  <a:schemeClr val="bg1"/>
                </a:solidFill>
              </a:rPr>
              <a:t>Permit Application </a:t>
            </a:r>
            <a:r>
              <a:rPr lang="en-US" altLang="en-US" sz="2000" u="sng" dirty="0">
                <a:solidFill>
                  <a:schemeClr val="bg1"/>
                </a:solidFill>
              </a:rPr>
              <a:t>Reviews Required by </a:t>
            </a:r>
            <a:r>
              <a:rPr lang="en-US" altLang="en-US" sz="2000" u="sng" dirty="0" smtClean="0">
                <a:solidFill>
                  <a:schemeClr val="bg1"/>
                </a:solidFill>
              </a:rPr>
              <a:t>Regulation</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July 1, 2019 to September 30</a:t>
            </a:r>
            <a:r>
              <a:rPr lang="en-US" altLang="en-US" sz="2000" dirty="0" smtClean="0">
                <a:solidFill>
                  <a:prstClr val="white"/>
                </a:solidFill>
              </a:rPr>
              <a:t>, 2019</a:t>
            </a:r>
            <a:endParaRPr lang="en-US" altLang="en-US" sz="2000" dirty="0">
              <a:solidFill>
                <a:schemeClr val="bg1"/>
              </a:solidFill>
            </a:endParaRPr>
          </a:p>
        </p:txBody>
      </p:sp>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3</a:t>
            </a:r>
            <a:endParaRPr lang="en-US" sz="1400" i="0" dirty="0">
              <a:latin typeface="Calibri" panose="020F0502020204030204" pitchFamily="34" charset="0"/>
            </a:endParaRPr>
          </a:p>
        </p:txBody>
      </p:sp>
    </p:spTree>
    <p:extLst>
      <p:ext uri="{BB962C8B-B14F-4D97-AF65-F5344CB8AC3E}">
        <p14:creationId xmlns:p14="http://schemas.microsoft.com/office/powerpoint/2010/main" val="2185170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solidFill>
                  <a:schemeClr val="bg1"/>
                </a:solidFill>
              </a:rPr>
              <a:t>Modification </a:t>
            </a:r>
            <a:r>
              <a:rPr lang="en-US" altLang="en-US" sz="2000" u="sng" dirty="0">
                <a:solidFill>
                  <a:schemeClr val="bg1"/>
                </a:solidFill>
              </a:rPr>
              <a:t>Application Reviews Required by Regulation</a:t>
            </a:r>
            <a:r>
              <a:rPr lang="en-US" altLang="en-US" sz="2000" u="sng" dirty="0">
                <a:solidFill>
                  <a:srgbClr val="FFFFFF"/>
                </a:solidFill>
              </a:rPr>
              <a:t> </a:t>
            </a:r>
            <a:br>
              <a:rPr lang="en-US" altLang="en-US" sz="2000" u="sng" dirty="0">
                <a:solidFill>
                  <a:srgbClr val="FFFFFF"/>
                </a:solidFill>
              </a:rPr>
            </a:br>
            <a:r>
              <a:rPr lang="en-US" altLang="en-US" sz="2000" dirty="0">
                <a:solidFill>
                  <a:srgbClr val="FFFFFF"/>
                </a:solidFill>
              </a:rPr>
              <a:t>July 1, 2019 to September 30</a:t>
            </a:r>
            <a:r>
              <a:rPr lang="en-US" altLang="en-US" sz="2000" dirty="0">
                <a:solidFill>
                  <a:prstClr val="white"/>
                </a:solidFill>
              </a:rPr>
              <a:t>, 2019</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29868520"/>
              </p:ext>
            </p:extLst>
          </p:nvPr>
        </p:nvGraphicFramePr>
        <p:xfrm>
          <a:off x="228600" y="1295400"/>
          <a:ext cx="8686800" cy="4568721"/>
        </p:xfrm>
        <a:graphic>
          <a:graphicData uri="http://schemas.openxmlformats.org/drawingml/2006/table">
            <a:tbl>
              <a:tblPr/>
              <a:tblGrid>
                <a:gridCol w="387804">
                  <a:extLst>
                    <a:ext uri="{9D8B030D-6E8A-4147-A177-3AD203B41FA5}">
                      <a16:colId xmlns="" xmlns:a16="http://schemas.microsoft.com/office/drawing/2014/main" val="20000"/>
                    </a:ext>
                  </a:extLst>
                </a:gridCol>
                <a:gridCol w="2202996">
                  <a:extLst>
                    <a:ext uri="{9D8B030D-6E8A-4147-A177-3AD203B41FA5}">
                      <a16:colId xmlns="" xmlns:a16="http://schemas.microsoft.com/office/drawing/2014/main" val="20001"/>
                    </a:ext>
                  </a:extLst>
                </a:gridCol>
                <a:gridCol w="1077025">
                  <a:extLst>
                    <a:ext uri="{9D8B030D-6E8A-4147-A177-3AD203B41FA5}">
                      <a16:colId xmlns="" xmlns:a16="http://schemas.microsoft.com/office/drawing/2014/main" val="20002"/>
                    </a:ext>
                  </a:extLst>
                </a:gridCol>
                <a:gridCol w="1387985">
                  <a:extLst>
                    <a:ext uri="{9D8B030D-6E8A-4147-A177-3AD203B41FA5}">
                      <a16:colId xmlns="" xmlns:a16="http://schemas.microsoft.com/office/drawing/2014/main" val="20003"/>
                    </a:ext>
                  </a:extLst>
                </a:gridCol>
                <a:gridCol w="1083810">
                  <a:extLst>
                    <a:ext uri="{9D8B030D-6E8A-4147-A177-3AD203B41FA5}">
                      <a16:colId xmlns="" xmlns:a16="http://schemas.microsoft.com/office/drawing/2014/main" val="20004"/>
                    </a:ext>
                  </a:extLst>
                </a:gridCol>
                <a:gridCol w="1435236">
                  <a:extLst>
                    <a:ext uri="{9D8B030D-6E8A-4147-A177-3AD203B41FA5}">
                      <a16:colId xmlns="" xmlns:a16="http://schemas.microsoft.com/office/drawing/2014/main" val="20005"/>
                    </a:ext>
                  </a:extLst>
                </a:gridCol>
                <a:gridCol w="1111944">
                  <a:extLst>
                    <a:ext uri="{9D8B030D-6E8A-4147-A177-3AD203B41FA5}">
                      <a16:colId xmlns="" xmlns:a16="http://schemas.microsoft.com/office/drawing/2014/main" val="20006"/>
                    </a:ext>
                  </a:extLst>
                </a:gridCol>
              </a:tblGrid>
              <a:tr h="9528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1 &amp; </a:t>
                      </a:r>
                      <a:r>
                        <a:rPr kumimoji="0" lang="en-US" altLang="en-US" sz="1400" b="1" i="0" u="none" strike="noStrike" cap="none" normalizeH="0" baseline="30000" dirty="0">
                          <a:ln>
                            <a:noFill/>
                          </a:ln>
                          <a:solidFill>
                            <a:schemeClr val="bg1"/>
                          </a:solidFill>
                          <a:effectLst/>
                          <a:latin typeface="+mn-lt"/>
                          <a:ea typeface="Times New Roman" pitchFamily="18" charset="0"/>
                          <a:cs typeface="Arial" charset="0"/>
                        </a:rPr>
                        <a:t>1</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1 MODIFICATIONS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ea typeface="Times New Roman" pitchFamily="18" charset="0"/>
                          <a:cs typeface="Arial" charset="0"/>
                        </a:rPr>
                        <a:t>60-DAY </a:t>
                      </a: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REQUIRED BY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REGULATION</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NOTICE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OF </a:t>
                      </a: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ISSUED</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 xmlns:a16="http://schemas.microsoft.com/office/drawing/2014/main" val="10000"/>
                  </a:ext>
                </a:extLst>
              </a:tr>
              <a:tr h="476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1.</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Nuclear Fuel Services</a:t>
                      </a:r>
                      <a:endParaRPr lang="en-US" sz="1400" b="0" i="0" u="none" strike="noStrike" baseline="0" dirty="0" smtClean="0">
                        <a:solidFill>
                          <a:srgbClr val="000000"/>
                        </a:solidFill>
                        <a:effectLst/>
                        <a:latin typeface="+mn-lt"/>
                      </a:endParaRPr>
                    </a:p>
                    <a:p>
                      <a:pPr algn="l" fontAlgn="b"/>
                      <a:r>
                        <a:rPr lang="en-US" sz="1400" b="0" i="0" u="none" strike="noStrike" baseline="0" dirty="0" smtClean="0">
                          <a:solidFill>
                            <a:srgbClr val="000000"/>
                          </a:solidFill>
                          <a:effectLst/>
                          <a:latin typeface="+mn-lt"/>
                        </a:rPr>
                        <a:t>  (TNHW-157)</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7/18/19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9/16/19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7/22/19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7/29/19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2.</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DSSI (TNHW-150)</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9/10/19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11/9/19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9/13/19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9/13/19</a:t>
                      </a: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3.</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Eastman (TNHW-131)</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9/23/19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11/22/19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9/25/19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4.</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Eastman (TNHW-137)</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9/23/19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11/22/19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9/25/19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5.</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Eastman (TNHW-155)</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9/23/19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11/22/19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9/25/19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6.</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Univar USA Inc. </a:t>
                      </a:r>
                      <a:r>
                        <a:rPr lang="en-US" sz="1400" b="0" i="0" u="none" strike="noStrike" dirty="0" smtClean="0">
                          <a:solidFill>
                            <a:schemeClr val="tx1"/>
                          </a:solidFill>
                          <a:effectLst/>
                          <a:latin typeface="+mn-lt"/>
                        </a:rPr>
                        <a:t>(Order)</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9/25/19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11/24/19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22960">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correcting minor errors in the permit, upgrading plans and records maintained, or routine changes to the facility or its operation. </a:t>
                      </a:r>
                    </a:p>
                    <a:p>
                      <a:pPr lvl="1" algn="l"/>
                      <a:endParaRPr lang="en-US" sz="14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solidFill>
                  <a:srgbClr val="1B365D"/>
                </a:solidFill>
                <a:latin typeface="Calibri" panose="020F0502020204030204" pitchFamily="34" charset="0"/>
              </a:rPr>
              <a:t>4</a:t>
            </a:r>
            <a:endParaRPr lang="en-US" sz="1400" i="0" dirty="0">
              <a:solidFill>
                <a:srgbClr val="1B365D"/>
              </a:solidFill>
              <a:latin typeface="Calibri" panose="020F0502020204030204" pitchFamily="34" charset="0"/>
            </a:endParaRPr>
          </a:p>
        </p:txBody>
      </p:sp>
    </p:spTree>
    <p:extLst>
      <p:ext uri="{BB962C8B-B14F-4D97-AF65-F5344CB8AC3E}">
        <p14:creationId xmlns:p14="http://schemas.microsoft.com/office/powerpoint/2010/main" val="356696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000" u="sng" dirty="0"/>
              <a:t>Modification Application Reviews Class 1 and </a:t>
            </a:r>
            <a:r>
              <a:rPr lang="en-US" altLang="en-US" sz="2000" u="sng" baseline="30000" dirty="0"/>
              <a:t>1</a:t>
            </a:r>
            <a:r>
              <a:rPr lang="en-US" altLang="en-US" sz="2000" u="sng" dirty="0"/>
              <a:t>1 by Type</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July 1, 2019 to September 30</a:t>
            </a:r>
            <a:r>
              <a:rPr lang="en-US" altLang="en-US" sz="2000" dirty="0">
                <a:solidFill>
                  <a:prstClr val="white"/>
                </a:solidFill>
              </a:rPr>
              <a:t>, </a:t>
            </a:r>
            <a:r>
              <a:rPr lang="en-US" altLang="en-US" sz="2000" dirty="0" smtClean="0">
                <a:solidFill>
                  <a:prstClr val="white"/>
                </a:solidFill>
              </a:rPr>
              <a:t>2019 (cont’d)</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3789871"/>
              </p:ext>
            </p:extLst>
          </p:nvPr>
        </p:nvGraphicFramePr>
        <p:xfrm>
          <a:off x="210898" y="1219200"/>
          <a:ext cx="876300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90600" y="381000"/>
            <a:ext cx="184731" cy="369332"/>
          </a:xfrm>
          <a:prstGeom prst="rect">
            <a:avLst/>
          </a:prstGeom>
          <a:noFill/>
        </p:spPr>
        <p:txBody>
          <a:bodyPr wrap="none" rtlCol="0">
            <a:spAutoFit/>
          </a:bodyPr>
          <a:lstStyle/>
          <a:p>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1065496870"/>
              </p:ext>
            </p:extLst>
          </p:nvPr>
        </p:nvGraphicFramePr>
        <p:xfrm>
          <a:off x="228600" y="1371600"/>
          <a:ext cx="8763000" cy="49577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596137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152400"/>
            <a:ext cx="8839200" cy="825500"/>
          </a:xfrm>
        </p:spPr>
        <p:txBody>
          <a:bodyPr/>
          <a:lstStyle/>
          <a:p>
            <a:r>
              <a:rPr lang="en-US" altLang="en-US" sz="2000" u="sng" dirty="0" smtClean="0"/>
              <a:t>Modif</a:t>
            </a:r>
            <a:r>
              <a:rPr lang="en-US" altLang="en-US" sz="2000" u="sng" dirty="0" smtClean="0">
                <a:solidFill>
                  <a:schemeClr val="bg1"/>
                </a:solidFill>
              </a:rPr>
              <a:t>ication </a:t>
            </a:r>
            <a:r>
              <a:rPr lang="en-US" altLang="en-US" sz="2000" u="sng" dirty="0">
                <a:solidFill>
                  <a:schemeClr val="bg1"/>
                </a:solidFill>
              </a:rPr>
              <a:t>Application Reviews </a:t>
            </a:r>
            <a:r>
              <a:rPr lang="en-US" altLang="en-US" sz="2000" u="sng" dirty="0"/>
              <a:t>Required by Regulation</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July 1, 2019 to September 30</a:t>
            </a:r>
            <a:r>
              <a:rPr lang="en-US" altLang="en-US" sz="2000" dirty="0">
                <a:solidFill>
                  <a:prstClr val="white"/>
                </a:solidFill>
              </a:rPr>
              <a:t>, </a:t>
            </a:r>
            <a:r>
              <a:rPr lang="en-US" altLang="en-US" sz="2000" dirty="0" smtClean="0">
                <a:solidFill>
                  <a:prstClr val="white"/>
                </a:solidFill>
              </a:rPr>
              <a:t>2019 </a:t>
            </a:r>
            <a:r>
              <a:rPr lang="en-US" altLang="en-US" sz="2000" dirty="0">
                <a:solidFill>
                  <a:prstClr val="white"/>
                </a:solidFill>
              </a:rPr>
              <a:t>(cont’d)</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3255538"/>
              </p:ext>
            </p:extLst>
          </p:nvPr>
        </p:nvGraphicFramePr>
        <p:xfrm>
          <a:off x="228600" y="1371600"/>
          <a:ext cx="8763000" cy="2254436"/>
        </p:xfrm>
        <a:graphic>
          <a:graphicData uri="http://schemas.openxmlformats.org/drawingml/2006/table">
            <a:tbl>
              <a:tblPr/>
              <a:tblGrid>
                <a:gridCol w="387742">
                  <a:extLst>
                    <a:ext uri="{9D8B030D-6E8A-4147-A177-3AD203B41FA5}">
                      <a16:colId xmlns="" xmlns:a16="http://schemas.microsoft.com/office/drawing/2014/main" val="20000"/>
                    </a:ext>
                  </a:extLst>
                </a:gridCol>
                <a:gridCol w="2355457">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1151766">
                  <a:extLst>
                    <a:ext uri="{9D8B030D-6E8A-4147-A177-3AD203B41FA5}">
                      <a16:colId xmlns="" xmlns:a16="http://schemas.microsoft.com/office/drawing/2014/main" val="20003"/>
                    </a:ext>
                  </a:extLst>
                </a:gridCol>
                <a:gridCol w="1564497">
                  <a:extLst>
                    <a:ext uri="{9D8B030D-6E8A-4147-A177-3AD203B41FA5}">
                      <a16:colId xmlns="" xmlns:a16="http://schemas.microsoft.com/office/drawing/2014/main" val="3077768560"/>
                    </a:ext>
                  </a:extLst>
                </a:gridCol>
                <a:gridCol w="1224496">
                  <a:extLst>
                    <a:ext uri="{9D8B030D-6E8A-4147-A177-3AD203B41FA5}">
                      <a16:colId xmlns="" xmlns:a16="http://schemas.microsoft.com/office/drawing/2014/main" val="20004"/>
                    </a:ext>
                  </a:extLst>
                </a:gridCol>
                <a:gridCol w="1088442">
                  <a:extLst>
                    <a:ext uri="{9D8B030D-6E8A-4147-A177-3AD203B41FA5}">
                      <a16:colId xmlns="" xmlns:a16="http://schemas.microsoft.com/office/drawing/2014/main" val="20005"/>
                    </a:ext>
                  </a:extLst>
                </a:gridCol>
              </a:tblGrid>
              <a:tr h="1086576">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CLASS 2 MODIFICATION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RECEIVED</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DEFICIENCY/ COMMENTS </a:t>
                      </a: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PUBLIC NOTICE DOCUMENTATION/REVISIONS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RECEIVED</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ea typeface="Times New Roman" pitchFamily="18" charset="0"/>
                          <a:cs typeface="Arial" charset="0"/>
                        </a:rPr>
                        <a:t>90-DAY APPROVAL/ DENIAL</a:t>
                      </a:r>
                      <a:endPar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REQUIRED BY REGULATION</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cap="none" normalizeH="0" baseline="0" dirty="0">
                        <a:ln>
                          <a:noFill/>
                        </a:ln>
                        <a:solidFill>
                          <a:schemeClr val="bg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bg1"/>
                          </a:solidFill>
                          <a:effectLst/>
                          <a:latin typeface="Calibri" pitchFamily="34" charset="0"/>
                        </a:rPr>
                        <a:t>ISSUED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 xmlns:a16="http://schemas.microsoft.com/office/drawing/2014/main" val="10000"/>
                  </a:ext>
                </a:extLst>
              </a:tr>
              <a:tr h="640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DOE ORNL (TNHW-145)</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6/21/19</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rPr>
                        <a:t>6/26/19</a:t>
                      </a: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rPr>
                        <a:t>9/19/19</a:t>
                      </a: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9/9/19</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527780">
                <a:tc gridSpan="7">
                  <a:txBody>
                    <a:bodyPr/>
                    <a:lstStyle/>
                    <a:p>
                      <a:pPr algn="l"/>
                      <a:r>
                        <a:rPr lang="en-US" sz="1400" dirty="0" smtClean="0"/>
                        <a:t>Can include up to 25% increase in </a:t>
                      </a:r>
                      <a:r>
                        <a:rPr lang="en-US" sz="1400" baseline="0" dirty="0" smtClean="0"/>
                        <a:t>capacity, new wastes not requiring new waste management practices, or </a:t>
                      </a:r>
                    </a:p>
                    <a:p>
                      <a:pPr algn="l"/>
                      <a:r>
                        <a:rPr lang="en-US" sz="1400" baseline="0" dirty="0" smtClean="0"/>
                        <a:t>improvement of design of units or management practices.</a:t>
                      </a: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6</a:t>
            </a:r>
            <a:endParaRPr lang="en-US" sz="1400" i="0" dirty="0">
              <a:latin typeface="Calibri" panose="020F0502020204030204" pitchFamily="34" charset="0"/>
            </a:endParaRPr>
          </a:p>
        </p:txBody>
      </p:sp>
    </p:spTree>
    <p:extLst>
      <p:ext uri="{BB962C8B-B14F-4D97-AF65-F5344CB8AC3E}">
        <p14:creationId xmlns:p14="http://schemas.microsoft.com/office/powerpoint/2010/main" val="90504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t>Modification </a:t>
            </a:r>
            <a:r>
              <a:rPr lang="en-US" altLang="en-US" sz="2000" u="sng" dirty="0">
                <a:solidFill>
                  <a:schemeClr val="bg1"/>
                </a:solidFill>
              </a:rPr>
              <a:t>Application Reviews </a:t>
            </a:r>
            <a:r>
              <a:rPr lang="en-US" altLang="en-US" sz="2000" u="sng" dirty="0">
                <a:solidFill>
                  <a:srgbClr val="FFFFFF"/>
                </a:solidFill>
              </a:rPr>
              <a:t>Required by </a:t>
            </a:r>
            <a:r>
              <a:rPr lang="en-US" altLang="en-US" sz="2000" u="sng" dirty="0" smtClean="0">
                <a:solidFill>
                  <a:srgbClr val="FFFFFF"/>
                </a:solidFill>
              </a:rPr>
              <a:t>Regulation</a:t>
            </a:r>
            <a:r>
              <a:rPr lang="en-US" altLang="en-US" sz="2000" u="sng" dirty="0">
                <a:solidFill>
                  <a:srgbClr val="FFFFFF"/>
                </a:solidFill>
              </a:rPr>
              <a:t/>
            </a:r>
            <a:br>
              <a:rPr lang="en-US" altLang="en-US" sz="2000" u="sng" dirty="0">
                <a:solidFill>
                  <a:srgbClr val="FFFFFF"/>
                </a:solidFill>
              </a:rPr>
            </a:br>
            <a:r>
              <a:rPr lang="en-US" altLang="en-US" sz="2000" dirty="0">
                <a:solidFill>
                  <a:srgbClr val="FFFFFF"/>
                </a:solidFill>
              </a:rPr>
              <a:t>July 1, 2019 to September 30</a:t>
            </a:r>
            <a:r>
              <a:rPr lang="en-US" altLang="en-US" sz="2000" dirty="0">
                <a:solidFill>
                  <a:prstClr val="white"/>
                </a:solidFill>
              </a:rPr>
              <a:t>, </a:t>
            </a:r>
            <a:r>
              <a:rPr lang="en-US" altLang="en-US" sz="2000" dirty="0" smtClean="0">
                <a:solidFill>
                  <a:prstClr val="white"/>
                </a:solidFill>
              </a:rPr>
              <a:t>2019 </a:t>
            </a:r>
            <a:r>
              <a:rPr lang="en-US" altLang="en-US" sz="2000" dirty="0">
                <a:solidFill>
                  <a:prstClr val="white"/>
                </a:solidFill>
              </a:rPr>
              <a:t>(cont’d)</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63721007"/>
              </p:ext>
            </p:extLst>
          </p:nvPr>
        </p:nvGraphicFramePr>
        <p:xfrm>
          <a:off x="228601" y="1371601"/>
          <a:ext cx="8686799" cy="3322780"/>
        </p:xfrm>
        <a:graphic>
          <a:graphicData uri="http://schemas.openxmlformats.org/drawingml/2006/table">
            <a:tbl>
              <a:tblPr/>
              <a:tblGrid>
                <a:gridCol w="380999">
                  <a:extLst>
                    <a:ext uri="{9D8B030D-6E8A-4147-A177-3AD203B41FA5}">
                      <a16:colId xmlns="" xmlns:a16="http://schemas.microsoft.com/office/drawing/2014/main" val="20000"/>
                    </a:ext>
                  </a:extLst>
                </a:gridCol>
                <a:gridCol w="1387109">
                  <a:extLst>
                    <a:ext uri="{9D8B030D-6E8A-4147-A177-3AD203B41FA5}">
                      <a16:colId xmlns="" xmlns:a16="http://schemas.microsoft.com/office/drawing/2014/main" val="20001"/>
                    </a:ext>
                  </a:extLst>
                </a:gridCol>
                <a:gridCol w="1027385">
                  <a:extLst>
                    <a:ext uri="{9D8B030D-6E8A-4147-A177-3AD203B41FA5}">
                      <a16:colId xmlns="" xmlns:a16="http://schemas.microsoft.com/office/drawing/2014/main" val="20002"/>
                    </a:ext>
                  </a:extLst>
                </a:gridCol>
                <a:gridCol w="1166906">
                  <a:extLst>
                    <a:ext uri="{9D8B030D-6E8A-4147-A177-3AD203B41FA5}">
                      <a16:colId xmlns="" xmlns:a16="http://schemas.microsoft.com/office/drawing/2014/main" val="20003"/>
                    </a:ext>
                  </a:extLst>
                </a:gridCol>
                <a:gridCol w="1295400">
                  <a:extLst>
                    <a:ext uri="{9D8B030D-6E8A-4147-A177-3AD203B41FA5}">
                      <a16:colId xmlns="" xmlns:a16="http://schemas.microsoft.com/office/drawing/2014/main" val="20005"/>
                    </a:ext>
                  </a:extLst>
                </a:gridCol>
                <a:gridCol w="1219200">
                  <a:extLst>
                    <a:ext uri="{9D8B030D-6E8A-4147-A177-3AD203B41FA5}">
                      <a16:colId xmlns="" xmlns:a16="http://schemas.microsoft.com/office/drawing/2014/main" val="1633753386"/>
                    </a:ext>
                  </a:extLst>
                </a:gridCol>
                <a:gridCol w="1056686">
                  <a:extLst>
                    <a:ext uri="{9D8B030D-6E8A-4147-A177-3AD203B41FA5}">
                      <a16:colId xmlns="" xmlns:a16="http://schemas.microsoft.com/office/drawing/2014/main" val="1598916691"/>
                    </a:ext>
                  </a:extLst>
                </a:gridCol>
                <a:gridCol w="1153114">
                  <a:extLst>
                    <a:ext uri="{9D8B030D-6E8A-4147-A177-3AD203B41FA5}">
                      <a16:colId xmlns="" xmlns:a16="http://schemas.microsoft.com/office/drawing/2014/main" val="2406815368"/>
                    </a:ext>
                  </a:extLst>
                </a:gridCol>
              </a:tblGrid>
              <a:tr h="1447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3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MODIFICATIONS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180-DAY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REVIEW REQUIRED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BY REGULATION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COMPLETE</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DRAFT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TO PUBLIC NOTICE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45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DAYS)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 xmlns:a16="http://schemas.microsoft.com/office/drawing/2014/main" val="10000"/>
                  </a:ext>
                </a:extLst>
              </a:tr>
              <a:tr h="4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None</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1123142">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increases &gt;25% in capacity, new wastes that require changes in unit design or management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substantial changes to liner and leachate collection/detection systems, or substantial changes to groundwater monitoring systems or incinerator operating conditions. </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7</a:t>
            </a:r>
            <a:endParaRPr lang="en-US" sz="1400" i="0" dirty="0">
              <a:latin typeface="Calibri" panose="020F0502020204030204" pitchFamily="34" charset="0"/>
            </a:endParaRPr>
          </a:p>
        </p:txBody>
      </p:sp>
    </p:spTree>
    <p:extLst>
      <p:ext uri="{BB962C8B-B14F-4D97-AF65-F5344CB8AC3E}">
        <p14:creationId xmlns:p14="http://schemas.microsoft.com/office/powerpoint/2010/main" val="351821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dirty="0">
                <a:solidFill>
                  <a:srgbClr val="FFFFFF"/>
                </a:solidFill>
              </a:rPr>
              <a:t>For Additional Information</a:t>
            </a:r>
          </a:p>
        </p:txBody>
      </p:sp>
      <p:sp>
        <p:nvSpPr>
          <p:cNvPr id="9219" name="Content Placeholder 2"/>
          <p:cNvSpPr>
            <a:spLocks noGrp="1"/>
          </p:cNvSpPr>
          <p:nvPr>
            <p:ph idx="1"/>
          </p:nvPr>
        </p:nvSpPr>
        <p:spPr/>
        <p:txBody>
          <a:bodyPr anchor="ctr">
            <a:normAutofit/>
          </a:bodyPr>
          <a:lstStyle/>
          <a:p>
            <a:pPr marL="0" indent="0" algn="ctr">
              <a:buFont typeface="Arial" charset="0"/>
              <a:buNone/>
            </a:pPr>
            <a:r>
              <a:rPr lang="en-US" altLang="en-US" sz="2000" b="1" dirty="0" err="1" smtClean="0">
                <a:latin typeface="+mn-lt"/>
              </a:rPr>
              <a:t>Dilraj</a:t>
            </a:r>
            <a:r>
              <a:rPr lang="en-US" altLang="en-US" sz="2000" b="1" dirty="0" smtClean="0">
                <a:latin typeface="+mn-lt"/>
              </a:rPr>
              <a:t> </a:t>
            </a:r>
            <a:r>
              <a:rPr lang="en-US" altLang="en-US" sz="2000" b="1" dirty="0" err="1" smtClean="0">
                <a:latin typeface="+mn-lt"/>
              </a:rPr>
              <a:t>Mokha</a:t>
            </a:r>
            <a:endParaRPr lang="en-US" altLang="en-US" sz="2000" b="1" dirty="0" smtClean="0">
              <a:latin typeface="+mn-lt"/>
            </a:endParaRPr>
          </a:p>
          <a:p>
            <a:pPr marL="0" indent="0" algn="ctr">
              <a:buFont typeface="Arial" charset="0"/>
              <a:buNone/>
            </a:pPr>
            <a:r>
              <a:rPr lang="en-US" altLang="en-US" sz="2000" b="1" dirty="0" smtClean="0">
                <a:latin typeface="+mn-lt"/>
              </a:rPr>
              <a:t>Hazardous Waste Permitting </a:t>
            </a:r>
            <a:endParaRPr lang="en-US" altLang="en-US" sz="2000" b="1" dirty="0">
              <a:latin typeface="+mn-lt"/>
            </a:endParaRPr>
          </a:p>
          <a:p>
            <a:pPr marL="0" indent="0" algn="ctr">
              <a:buFont typeface="Arial" charset="0"/>
              <a:buNone/>
            </a:pPr>
            <a:r>
              <a:rPr lang="en-US" altLang="en-US" sz="2000" b="1" dirty="0" smtClean="0">
                <a:latin typeface="+mn-lt"/>
              </a:rPr>
              <a:t>DSWM</a:t>
            </a:r>
            <a:endParaRPr lang="en-US" altLang="en-US" sz="2000" b="1" dirty="0">
              <a:latin typeface="+mn-lt"/>
            </a:endParaRPr>
          </a:p>
          <a:p>
            <a:pPr marL="0" indent="0" algn="ctr">
              <a:buFont typeface="Arial" charset="0"/>
              <a:buNone/>
            </a:pPr>
            <a:r>
              <a:rPr lang="en-US" altLang="en-US" sz="2000" b="1" dirty="0">
                <a:latin typeface="+mn-lt"/>
              </a:rPr>
              <a:t>Office: (615</a:t>
            </a:r>
            <a:r>
              <a:rPr lang="en-US" altLang="en-US" sz="2000" b="1">
                <a:latin typeface="+mn-lt"/>
              </a:rPr>
              <a:t>) </a:t>
            </a:r>
            <a:r>
              <a:rPr lang="en-US" altLang="en-US" sz="2000" b="1" smtClean="0">
                <a:latin typeface="+mn-lt"/>
              </a:rPr>
              <a:t>532-0821</a:t>
            </a:r>
            <a:endParaRPr lang="en-US" altLang="en-US" sz="2000" b="1" dirty="0">
              <a:latin typeface="+mn-lt"/>
            </a:endParaRPr>
          </a:p>
          <a:p>
            <a:pPr marL="0" indent="0" algn="ctr">
              <a:buFont typeface="Arial" charset="0"/>
              <a:buNone/>
            </a:pPr>
            <a:r>
              <a:rPr lang="en-US" altLang="en-US" sz="2000" b="1" dirty="0">
                <a:latin typeface="+mn-lt"/>
              </a:rPr>
              <a:t>Fax: (615) 532-0938</a:t>
            </a:r>
          </a:p>
          <a:p>
            <a:pPr marL="0" indent="0" algn="ctr">
              <a:buFont typeface="Arial" charset="0"/>
              <a:buNone/>
            </a:pPr>
            <a:r>
              <a:rPr lang="en-US" altLang="en-US" sz="2000" b="1" dirty="0" smtClean="0">
                <a:latin typeface="+mn-lt"/>
              </a:rPr>
              <a:t>Email</a:t>
            </a:r>
            <a:r>
              <a:rPr lang="en-US" altLang="en-US" sz="2000" b="1" dirty="0">
                <a:latin typeface="+mn-lt"/>
              </a:rPr>
              <a:t>: </a:t>
            </a:r>
            <a:r>
              <a:rPr lang="en-US" altLang="en-US" sz="2000" b="1" dirty="0" smtClean="0">
                <a:latin typeface="+mn-lt"/>
                <a:hlinkClick r:id="rId3"/>
              </a:rPr>
              <a:t>Dilraj.Mokha@TN.gov</a:t>
            </a:r>
            <a:endParaRPr lang="en-US" altLang="en-US" sz="2000" b="1" dirty="0" smtClean="0">
              <a:latin typeface="+mn-lt"/>
            </a:endParaRPr>
          </a:p>
          <a:p>
            <a:pPr marL="0" indent="0" algn="ctr">
              <a:buFont typeface="Arial" charset="0"/>
              <a:buNone/>
            </a:pPr>
            <a:endParaRPr lang="en-US" altLang="en-US" sz="2000" b="1" dirty="0">
              <a:latin typeface="+mn-lt"/>
            </a:endParaRPr>
          </a:p>
          <a:p>
            <a:pPr marL="0" indent="0" algn="ctr">
              <a:buFont typeface="Arial" charset="0"/>
              <a:buNone/>
            </a:pPr>
            <a:endParaRPr lang="en-US" altLang="en-US" sz="2800" b="1" dirty="0">
              <a:latin typeface="+mn-lt"/>
            </a:endParaRPr>
          </a:p>
        </p:txBody>
      </p:sp>
    </p:spTree>
    <p:extLst>
      <p:ext uri="{BB962C8B-B14F-4D97-AF65-F5344CB8AC3E}">
        <p14:creationId xmlns:p14="http://schemas.microsoft.com/office/powerpoint/2010/main" val="402492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8628</TotalTime>
  <Words>581</Words>
  <Application>Microsoft Office PowerPoint</Application>
  <PresentationFormat>On-screen Show (4:3)</PresentationFormat>
  <Paragraphs>154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PowerPoint B</vt:lpstr>
      <vt:lpstr>Hazardous Waste Permitting Activities 1st  Quarter Update</vt:lpstr>
      <vt:lpstr>Introduction</vt:lpstr>
      <vt:lpstr>Part B Permit Application Reviews Required by Regulation July 1, 2019 to September 30, 2019</vt:lpstr>
      <vt:lpstr>Modification Application Reviews Required by Regulation  July 1, 2019 to September 30, 2019</vt:lpstr>
      <vt:lpstr>Modification Application Reviews Class 1 and 11 by Type July 1, 2019 to September 30, 2019 (cont’d)</vt:lpstr>
      <vt:lpstr>Modification Application Reviews Required by Regulation July 1, 2019 to September 30, 2019 (cont’d)</vt:lpstr>
      <vt:lpstr>Modification Application Reviews Required by Regulation July 1, 2019 to September 30, 2019 (cont’d)</vt:lpstr>
      <vt:lpstr>For Additional Information</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Dilraj Mokha</cp:lastModifiedBy>
  <cp:revision>588</cp:revision>
  <cp:lastPrinted>2019-11-19T16:01:14Z</cp:lastPrinted>
  <dcterms:created xsi:type="dcterms:W3CDTF">2015-04-23T14:18:47Z</dcterms:created>
  <dcterms:modified xsi:type="dcterms:W3CDTF">2019-11-19T16:02:50Z</dcterms:modified>
</cp:coreProperties>
</file>