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3" r:id="rId2"/>
    <p:sldId id="284" r:id="rId3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3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D0D8E8"/>
    <a:srgbClr val="E9EDF3"/>
    <a:srgbClr val="E8ECF2"/>
    <a:srgbClr val="E2EDF4"/>
    <a:srgbClr val="E9EDF4"/>
    <a:srgbClr val="EAEAEA"/>
    <a:srgbClr val="F8F8F8"/>
    <a:srgbClr val="EEECDE"/>
    <a:srgbClr val="E5ED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8043" autoAdjust="0"/>
  </p:normalViewPr>
  <p:slideViewPr>
    <p:cSldViewPr>
      <p:cViewPr>
        <p:scale>
          <a:sx n="90" d="100"/>
          <a:sy n="90" d="100"/>
        </p:scale>
        <p:origin x="-356" y="641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33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5356" cy="465932"/>
          </a:xfrm>
          <a:prstGeom prst="rect">
            <a:avLst/>
          </a:prstGeom>
        </p:spPr>
        <p:txBody>
          <a:bodyPr vert="horz" lIns="91569" tIns="45782" rIns="91569" bIns="457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4753"/>
            <a:ext cx="3045356" cy="465932"/>
          </a:xfrm>
          <a:prstGeom prst="rect">
            <a:avLst/>
          </a:prstGeom>
        </p:spPr>
        <p:txBody>
          <a:bodyPr vert="horz" lIns="91569" tIns="45782" rIns="91569" bIns="457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25330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3044719" cy="467231"/>
          </a:xfrm>
          <a:prstGeom prst="rect">
            <a:avLst/>
          </a:prstGeom>
        </p:spPr>
        <p:txBody>
          <a:bodyPr vert="horz" lIns="93304" tIns="46655" rIns="93304" bIns="466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6"/>
            <a:ext cx="3044719" cy="467231"/>
          </a:xfrm>
          <a:prstGeom prst="rect">
            <a:avLst/>
          </a:prstGeom>
        </p:spPr>
        <p:txBody>
          <a:bodyPr vert="horz" lIns="93304" tIns="46655" rIns="93304" bIns="4665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4" tIns="46655" rIns="93304" bIns="466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81538"/>
            <a:ext cx="5621020" cy="3666709"/>
          </a:xfrm>
          <a:prstGeom prst="rect">
            <a:avLst/>
          </a:prstGeom>
        </p:spPr>
        <p:txBody>
          <a:bodyPr vert="horz" lIns="93304" tIns="46655" rIns="93304" bIns="4665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53"/>
            <a:ext cx="3044719" cy="467230"/>
          </a:xfrm>
          <a:prstGeom prst="rect">
            <a:avLst/>
          </a:prstGeom>
        </p:spPr>
        <p:txBody>
          <a:bodyPr vert="horz" lIns="93304" tIns="46655" rIns="93304" bIns="466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53"/>
            <a:ext cx="3044719" cy="467230"/>
          </a:xfrm>
          <a:prstGeom prst="rect">
            <a:avLst/>
          </a:prstGeom>
        </p:spPr>
        <p:txBody>
          <a:bodyPr vert="horz" lIns="93304" tIns="46655" rIns="93304" bIns="46655" rtlCol="0" anchor="b"/>
          <a:lstStyle>
            <a:lvl1pPr algn="r">
              <a:defRPr sz="1200"/>
            </a:lvl1pPr>
          </a:lstStyle>
          <a:p>
            <a:fld id="{F88FB49B-9B75-4B6E-BC47-0698B950E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90540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1" y="4038605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1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5" y="1524002"/>
            <a:ext cx="5385685" cy="18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3802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mtClean="0"/>
              <a:t>3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33425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mtClean="0"/>
              <a:t>3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33425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3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mtClean="0"/>
              <a:t>3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33425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1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1" y="304800"/>
            <a:ext cx="27736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1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1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mtClean="0"/>
              <a:t>3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46320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3802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mtClean="0"/>
              <a:t>3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1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46320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1" y="1193802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mtClean="0"/>
              <a:t>3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33425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3802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mtClean="0"/>
              <a:t>3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33425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3802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mtClean="0"/>
              <a:t>3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33425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41667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mtClean="0"/>
              <a:t>3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8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4" r:id="rId10"/>
    <p:sldLayoutId id="2147483679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shley.pulley@tn.gov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Division of Remediation (DOR) </a:t>
            </a:r>
            <a:br>
              <a:rPr lang="en-US" sz="2800" dirty="0" smtClean="0"/>
            </a:br>
            <a:r>
              <a:rPr lang="en-US" sz="2800" dirty="0" smtClean="0"/>
              <a:t>November 2019 Update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Brownfield Voluntary Agreements (BVAs) since 10/1/2019</a:t>
            </a:r>
          </a:p>
          <a:p>
            <a:endParaRPr lang="en-US" dirty="0"/>
          </a:p>
          <a:p>
            <a:r>
              <a:rPr lang="en-US" dirty="0" smtClean="0"/>
              <a:t>Green Tech Homes, LLC Commissioner’s Order </a:t>
            </a:r>
          </a:p>
          <a:p>
            <a:pPr lvl="1"/>
            <a:r>
              <a:rPr lang="en-US" dirty="0" smtClean="0"/>
              <a:t>Signed 9/19/2019</a:t>
            </a:r>
          </a:p>
          <a:p>
            <a:pPr lvl="1"/>
            <a:r>
              <a:rPr lang="en-US" dirty="0" smtClean="0"/>
              <a:t>Not appealed</a:t>
            </a:r>
          </a:p>
          <a:p>
            <a:pPr lvl="1"/>
            <a:r>
              <a:rPr lang="en-US" dirty="0" smtClean="0"/>
              <a:t>Remedial investigation &amp; remedial action</a:t>
            </a:r>
          </a:p>
          <a:p>
            <a:pPr lvl="1"/>
            <a:r>
              <a:rPr lang="en-US" dirty="0" smtClean="0"/>
              <a:t>Contingent penalties</a:t>
            </a:r>
          </a:p>
          <a:p>
            <a:endParaRPr lang="en-US" dirty="0"/>
          </a:p>
          <a:p>
            <a:r>
              <a:rPr lang="en-US" dirty="0" smtClean="0"/>
              <a:t>Enforcement and Legal SOP Team</a:t>
            </a:r>
          </a:p>
          <a:p>
            <a:pPr lvl="1"/>
            <a:r>
              <a:rPr lang="en-US" dirty="0" smtClean="0"/>
              <a:t>Draft Record of Decision SOP and ROD template nearly complete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795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Contact: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490282"/>
            <a:ext cx="6858000" cy="244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spcBef>
                <a:spcPct val="20000"/>
              </a:spcBef>
              <a:buClr>
                <a:srgbClr val="FF0F00"/>
              </a:buClr>
            </a:pPr>
            <a:r>
              <a:rPr lang="en-US" sz="2800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Ashley Pulley </a:t>
            </a:r>
          </a:p>
          <a:p>
            <a:pPr lvl="1" algn="ctr">
              <a:spcBef>
                <a:spcPct val="20000"/>
              </a:spcBef>
              <a:buClr>
                <a:srgbClr val="FF0F00"/>
              </a:buClr>
            </a:pPr>
            <a:r>
              <a:rPr lang="en-US" sz="2800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DOR </a:t>
            </a:r>
            <a:r>
              <a:rPr lang="en-US" sz="28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Enforcement Coordinator</a:t>
            </a:r>
          </a:p>
          <a:p>
            <a:pPr lvl="1" algn="ctr">
              <a:spcBef>
                <a:spcPct val="20000"/>
              </a:spcBef>
              <a:buClr>
                <a:srgbClr val="FF0F00"/>
              </a:buClr>
            </a:pPr>
            <a:r>
              <a:rPr lang="en-US" sz="28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615-532-0923</a:t>
            </a:r>
          </a:p>
          <a:p>
            <a:pPr lvl="1" algn="ctr">
              <a:spcBef>
                <a:spcPct val="20000"/>
              </a:spcBef>
              <a:buClr>
                <a:srgbClr val="FF0F00"/>
              </a:buClr>
            </a:pPr>
            <a:r>
              <a:rPr lang="en-US" sz="2800" dirty="0" smtClean="0">
                <a:solidFill>
                  <a:srgbClr val="0033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ashley.pulley@tn.gov</a:t>
            </a:r>
            <a:endParaRPr lang="en-US" sz="2800" dirty="0" smtClean="0">
              <a:solidFill>
                <a:srgbClr val="0033C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spcBef>
                <a:spcPct val="20000"/>
              </a:spcBef>
              <a:buClr>
                <a:srgbClr val="FF0F00"/>
              </a:buClr>
            </a:pPr>
            <a:endParaRPr lang="en-US" sz="20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782221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7756</TotalTime>
  <Words>61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PowerPoint B</vt:lpstr>
      <vt:lpstr>Division of Remediation (DOR)  November 2019 Update</vt:lpstr>
      <vt:lpstr>For More Information:</vt:lpstr>
    </vt:vector>
  </TitlesOfParts>
  <Company>State of Tennessee: Finance &amp;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Loretta J. Buchanan</cp:lastModifiedBy>
  <cp:revision>529</cp:revision>
  <cp:lastPrinted>2019-11-21T22:20:37Z</cp:lastPrinted>
  <dcterms:created xsi:type="dcterms:W3CDTF">2015-04-23T14:18:47Z</dcterms:created>
  <dcterms:modified xsi:type="dcterms:W3CDTF">2019-11-21T22:21:28Z</dcterms:modified>
</cp:coreProperties>
</file>