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0" r:id="rId3"/>
    <p:sldId id="275" r:id="rId4"/>
    <p:sldId id="287" r:id="rId5"/>
    <p:sldId id="290" r:id="rId6"/>
    <p:sldId id="291" r:id="rId7"/>
    <p:sldId id="278" r:id="rId8"/>
    <p:sldId id="284" r:id="rId9"/>
    <p:sldId id="281"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2EDF4"/>
    <a:srgbClr val="E9EDF4"/>
    <a:srgbClr val="EAEAEA"/>
    <a:srgbClr val="F8F8F8"/>
    <a:srgbClr val="EEECDE"/>
    <a:srgbClr val="E5EDF1"/>
    <a:srgbClr val="E9EDF3"/>
    <a:srgbClr val="E8ECF2"/>
    <a:srgbClr val="E5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6316" autoAdjust="0"/>
  </p:normalViewPr>
  <p:slideViewPr>
    <p:cSldViewPr>
      <p:cViewPr>
        <p:scale>
          <a:sx n="80" d="100"/>
          <a:sy n="80" d="100"/>
        </p:scale>
        <p:origin x="-1546" y="-18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826"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explosion val="3"/>
          <c:dPt>
            <c:idx val="0"/>
            <c:bubble3D val="0"/>
          </c:dPt>
          <c:dPt>
            <c:idx val="1"/>
            <c:bubble3D val="0"/>
          </c:dPt>
          <c:dPt>
            <c:idx val="2"/>
            <c:bubble3D val="0"/>
          </c:dPt>
          <c:dLbls>
            <c:showLegendKey val="0"/>
            <c:showVal val="1"/>
            <c:showCatName val="1"/>
            <c:showSerName val="0"/>
            <c:showPercent val="0"/>
            <c:showBubbleSize val="0"/>
            <c:showLeaderLines val="1"/>
          </c:dLbls>
          <c:cat>
            <c:strRef>
              <c:f>Sheet1!$A$1:$A$3</c:f>
              <c:strCache>
                <c:ptCount val="3"/>
                <c:pt idx="0">
                  <c:v>Emergency Coordinator (EC)</c:v>
                </c:pt>
                <c:pt idx="1">
                  <c:v>Closure</c:v>
                </c:pt>
                <c:pt idx="2">
                  <c:v>Owner/Operator</c:v>
                </c:pt>
              </c:strCache>
            </c:strRef>
          </c:cat>
          <c:val>
            <c:numRef>
              <c:f>Sheet1!$B$1:$B$3</c:f>
              <c:numCache>
                <c:formatCode>General</c:formatCode>
                <c:ptCount val="3"/>
                <c:pt idx="0">
                  <c:v>2</c:v>
                </c:pt>
                <c:pt idx="1">
                  <c:v>1</c:v>
                </c:pt>
                <c:pt idx="2">
                  <c:v>1</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manualLayout>
          <c:layoutTarget val="inner"/>
          <c:xMode val="edge"/>
          <c:yMode val="edge"/>
          <c:x val="0.27275910364145656"/>
          <c:y val="0.10542929292929293"/>
          <c:w val="0.45448179271708683"/>
          <c:h val="0.81944444444444442"/>
        </c:manualLayout>
      </c:layout>
      <c:pieChart>
        <c:varyColors val="1"/>
        <c:ser>
          <c:idx val="0"/>
          <c:order val="0"/>
          <c:dPt>
            <c:idx val="1"/>
            <c:bubble3D val="0"/>
          </c:dPt>
          <c:dPt>
            <c:idx val="2"/>
            <c:bubble3D val="0"/>
          </c:dPt>
          <c:dPt>
            <c:idx val="3"/>
            <c:bubble3D val="0"/>
          </c:dPt>
          <c:dPt>
            <c:idx val="4"/>
            <c:bubble3D val="0"/>
          </c:dPt>
          <c:dLbls>
            <c:dLbl>
              <c:idx val="0"/>
              <c:layout>
                <c:manualLayout>
                  <c:x val="-0.10222314122499393"/>
                  <c:y val="0.1647335560327686"/>
                </c:manualLayout>
              </c:layout>
              <c:showLegendKey val="0"/>
              <c:showVal val="1"/>
              <c:showCatName val="1"/>
              <c:showSerName val="0"/>
              <c:showPercent val="0"/>
              <c:showBubbleSize val="0"/>
            </c:dLbl>
            <c:dLbl>
              <c:idx val="2"/>
              <c:layout/>
              <c:tx>
                <c:rich>
                  <a:bodyPr/>
                  <a:lstStyle/>
                  <a:p>
                    <a:r>
                      <a:rPr lang="en-US"/>
                      <a:t>Boiler </a:t>
                    </a:r>
                    <a:r>
                      <a:rPr lang="en-US" smtClean="0"/>
                      <a:t>Equipment, </a:t>
                    </a:r>
                    <a:r>
                      <a:rPr lang="en-US"/>
                      <a:t>1</a:t>
                    </a:r>
                  </a:p>
                </c:rich>
              </c:tx>
              <c:showLegendKey val="0"/>
              <c:showVal val="1"/>
              <c:showCatName val="1"/>
              <c:showSerName val="0"/>
              <c:showPercent val="0"/>
              <c:showBubbleSize val="0"/>
            </c:dLbl>
            <c:dLbl>
              <c:idx val="4"/>
              <c:layout/>
              <c:tx>
                <c:rich>
                  <a:bodyPr/>
                  <a:lstStyle/>
                  <a:p>
                    <a:pPr>
                      <a:defRPr/>
                    </a:pPr>
                    <a:r>
                      <a:rPr lang="en-US"/>
                      <a:t>Closure, 1</a:t>
                    </a:r>
                  </a:p>
                </c:rich>
              </c:tx>
              <c:spPr/>
              <c:showLegendKey val="0"/>
              <c:showVal val="1"/>
              <c:showCatName val="1"/>
              <c:showSerName val="0"/>
              <c:showPercent val="0"/>
              <c:showBubbleSize val="0"/>
            </c:dLbl>
            <c:showLegendKey val="0"/>
            <c:showVal val="1"/>
            <c:showCatName val="1"/>
            <c:showSerName val="0"/>
            <c:showPercent val="0"/>
            <c:showBubbleSize val="0"/>
            <c:showLeaderLines val="1"/>
          </c:dLbls>
          <c:cat>
            <c:strRef>
              <c:f>Sheet1!$A$1:$A$5</c:f>
              <c:strCache>
                <c:ptCount val="5"/>
                <c:pt idx="0">
                  <c:v>Contingency -  Whole Plan</c:v>
                </c:pt>
                <c:pt idx="1">
                  <c:v>Emergency Coordinator (EC)</c:v>
                </c:pt>
                <c:pt idx="2">
                  <c:v>Boiler Equipment </c:v>
                </c:pt>
                <c:pt idx="3">
                  <c:v>Treatment</c:v>
                </c:pt>
                <c:pt idx="4">
                  <c:v>Closure </c:v>
                </c:pt>
              </c:strCache>
            </c:strRef>
          </c:cat>
          <c:val>
            <c:numRef>
              <c:f>Sheet1!$B$1:$B$5</c:f>
              <c:numCache>
                <c:formatCode>General</c:formatCode>
                <c:ptCount val="5"/>
                <c:pt idx="0">
                  <c:v>1</c:v>
                </c:pt>
                <c:pt idx="1">
                  <c:v>3</c:v>
                </c:pt>
                <c:pt idx="2">
                  <c:v>1</c:v>
                </c:pt>
                <c:pt idx="3">
                  <c:v>1</c:v>
                </c:pt>
                <c:pt idx="4">
                  <c:v>1</c:v>
                </c:pt>
              </c:numCache>
            </c:numRef>
          </c:val>
        </c:ser>
        <c:ser>
          <c:idx val="1"/>
          <c:order val="1"/>
          <c:dLbls>
            <c:showLegendKey val="0"/>
            <c:showVal val="1"/>
            <c:showCatName val="1"/>
            <c:showSerName val="0"/>
            <c:showPercent val="0"/>
            <c:showBubbleSize val="0"/>
            <c:showLeaderLines val="1"/>
          </c:dLbls>
          <c:cat>
            <c:strRef>
              <c:f>Sheet1!$A$1:$A$5</c:f>
              <c:strCache>
                <c:ptCount val="5"/>
                <c:pt idx="0">
                  <c:v>Contingency -  Whole Plan</c:v>
                </c:pt>
                <c:pt idx="1">
                  <c:v>Emergency Coordinator (EC)</c:v>
                </c:pt>
                <c:pt idx="2">
                  <c:v>Boiler Equipment </c:v>
                </c:pt>
                <c:pt idx="3">
                  <c:v>Treatment</c:v>
                </c:pt>
                <c:pt idx="4">
                  <c:v>Closure </c:v>
                </c:pt>
              </c:strCache>
            </c:strRef>
          </c:cat>
          <c:val>
            <c:numRef>
              <c:f>Sheet1!$C$1:$C$5</c:f>
              <c:numCache>
                <c:formatCode>General</c:formatCode>
                <c:ptCount val="5"/>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04" tIns="45700" rIns="91404" bIns="45700" rtlCol="0"/>
          <a:lstStyle>
            <a:lvl1pPr algn="l">
              <a:defRPr sz="1200"/>
            </a:lvl1pPr>
          </a:lstStyle>
          <a:p>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04" tIns="45700" rIns="91404" bIns="45700" rtlCol="0" anchor="b"/>
          <a:lstStyle>
            <a:lvl1pPr algn="l">
              <a:defRPr sz="1200"/>
            </a:lvl1pPr>
          </a:lstStyle>
          <a:p>
            <a:endParaRPr lang="en-US"/>
          </a:p>
        </p:txBody>
      </p:sp>
    </p:spTree>
    <p:extLst>
      <p:ext uri="{BB962C8B-B14F-4D97-AF65-F5344CB8AC3E}">
        <p14:creationId xmlns:p14="http://schemas.microsoft.com/office/powerpoint/2010/main" val="2192625330"/>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37840" cy="466434"/>
          </a:xfrm>
          <a:prstGeom prst="rect">
            <a:avLst/>
          </a:prstGeom>
        </p:spPr>
        <p:txBody>
          <a:bodyPr vert="horz" lIns="93137" tIns="46572" rIns="93137" bIns="46572" rtlCol="0"/>
          <a:lstStyle>
            <a:lvl1pPr algn="l">
              <a:defRPr sz="1200"/>
            </a:lvl1pPr>
          </a:lstStyle>
          <a:p>
            <a:endParaRPr lang="en-US"/>
          </a:p>
        </p:txBody>
      </p:sp>
      <p:sp>
        <p:nvSpPr>
          <p:cNvPr id="3" name="Date Placeholder 2"/>
          <p:cNvSpPr>
            <a:spLocks noGrp="1"/>
          </p:cNvSpPr>
          <p:nvPr>
            <p:ph type="dt" idx="1"/>
          </p:nvPr>
        </p:nvSpPr>
        <p:spPr>
          <a:xfrm>
            <a:off x="3970938" y="4"/>
            <a:ext cx="3037840" cy="466434"/>
          </a:xfrm>
          <a:prstGeom prst="rect">
            <a:avLst/>
          </a:prstGeom>
        </p:spPr>
        <p:txBody>
          <a:bodyPr vert="horz" lIns="93137" tIns="46572" rIns="93137" bIns="46572"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37" tIns="46572" rIns="93137" bIns="46572" rtlCol="0" anchor="ctr"/>
          <a:lstStyle/>
          <a:p>
            <a:endParaRPr lang="en-US"/>
          </a:p>
        </p:txBody>
      </p:sp>
      <p:sp>
        <p:nvSpPr>
          <p:cNvPr id="5" name="Notes Placeholder 4"/>
          <p:cNvSpPr>
            <a:spLocks noGrp="1"/>
          </p:cNvSpPr>
          <p:nvPr>
            <p:ph type="body" sz="quarter" idx="3"/>
          </p:nvPr>
        </p:nvSpPr>
        <p:spPr>
          <a:xfrm>
            <a:off x="701040" y="4473896"/>
            <a:ext cx="5608320" cy="3660458"/>
          </a:xfrm>
          <a:prstGeom prst="rect">
            <a:avLst/>
          </a:prstGeom>
        </p:spPr>
        <p:txBody>
          <a:bodyPr vert="horz" lIns="93137" tIns="46572" rIns="93137" bIns="465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2"/>
            <a:ext cx="3037840" cy="466433"/>
          </a:xfrm>
          <a:prstGeom prst="rect">
            <a:avLst/>
          </a:prstGeom>
        </p:spPr>
        <p:txBody>
          <a:bodyPr vert="horz" lIns="93137" tIns="46572" rIns="93137" bIns="4657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72"/>
            <a:ext cx="3037840" cy="466433"/>
          </a:xfrm>
          <a:prstGeom prst="rect">
            <a:avLst/>
          </a:prstGeom>
        </p:spPr>
        <p:txBody>
          <a:bodyPr vert="horz" lIns="93137" tIns="46572" rIns="93137" bIns="46572" rtlCol="0" anchor="b"/>
          <a:lstStyle>
            <a:lvl1pPr algn="r">
              <a:defRPr sz="1200"/>
            </a:lvl1pPr>
          </a:lstStyle>
          <a:p>
            <a:fld id="{F88FB49B-9B75-4B6E-BC47-0698B950E002}" type="slidenum">
              <a:rPr lang="en-US" smtClean="0"/>
              <a:t>‹#›</a:t>
            </a:fld>
            <a:endParaRPr lang="en-US"/>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r>
              <a:rPr lang="en-US" dirty="0"/>
              <a:t>This permitting activity report includes three basic sections:</a:t>
            </a:r>
          </a:p>
          <a:p>
            <a:r>
              <a:rPr lang="en-US" dirty="0"/>
              <a:t>1) Resource Conservation and Recovery Act (RCRA) Work Plan Commitments </a:t>
            </a:r>
          </a:p>
          <a:p>
            <a:r>
              <a:rPr lang="en-US" dirty="0"/>
              <a:t>2) Reviews &amp; Approvals/Denial for Legislative Report </a:t>
            </a:r>
          </a:p>
          <a:p>
            <a:r>
              <a:rPr lang="en-US" dirty="0"/>
              <a:t>3) Application/Review Fees</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102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r>
              <a:rPr lang="en-US" dirty="0"/>
              <a:t>This permitting activity report includes three basic sections:</a:t>
            </a:r>
          </a:p>
          <a:p>
            <a:r>
              <a:rPr lang="en-US" dirty="0"/>
              <a:t>1) Resource Conservation and Recovery Act (RCRA) Work Plan Commitments </a:t>
            </a:r>
          </a:p>
          <a:p>
            <a:r>
              <a:rPr lang="en-US" dirty="0"/>
              <a:t>2) Reviews &amp; Approvals/Denial for Legislative Report </a:t>
            </a:r>
          </a:p>
          <a:p>
            <a:r>
              <a:rPr lang="en-US" dirty="0"/>
              <a:t>3) Application/Review Fees</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130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REVIEW DATE  is REGULATORY BASED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407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146268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EPA developed MACT Standards 40 CFR 63.1210-1499 to reduce the effects of Hazardous Air Pollutants (HAPs) generated by industry. </a:t>
            </a:r>
            <a:r>
              <a:rPr lang="en-US" altLang="en-US" dirty="0">
                <a:solidFill>
                  <a:srgbClr val="FF0000"/>
                </a:solidFill>
              </a:rPr>
              <a:t>These apply to units such as incinerators in the hazardous waste program. </a:t>
            </a:r>
          </a:p>
          <a:p>
            <a:endParaRPr lang="en-US" altLang="en-US" sz="1000" dirty="0">
              <a:solidFill>
                <a:srgbClr val="FF0000"/>
              </a:solidFill>
            </a:endParaRPr>
          </a:p>
          <a:p>
            <a:r>
              <a:rPr lang="en-US" altLang="en-US" dirty="0">
                <a:solidFill>
                  <a:srgbClr val="FF0000"/>
                </a:solidFill>
              </a:rPr>
              <a:t>“Control technology" are measures, processes, methods, systems or techniques used to limit the emissions of hazardous air pollutants. </a:t>
            </a:r>
          </a:p>
          <a:p>
            <a:endParaRPr lang="en-US" altLang="en-US" sz="1000" dirty="0"/>
          </a:p>
          <a:p>
            <a:r>
              <a:rPr lang="en-US" altLang="en-US" dirty="0"/>
              <a:t>MACT standards affect sources (new and old) by requiring them meet specific emissions limits.  When combustion facilities change hazardous waste permit conditions to meet 40 CFR 64 MACT standards, they must request a permit modification or waiver. </a:t>
            </a:r>
          </a:p>
          <a:p>
            <a:endParaRPr lang="en-US" altLang="en-US" dirty="0"/>
          </a:p>
          <a:p>
            <a:r>
              <a:rPr lang="en-US" altLang="en-US" b="1" dirty="0"/>
              <a:t>What are EPA MACT Standards?</a:t>
            </a:r>
          </a:p>
          <a:p>
            <a:r>
              <a:rPr lang="en-US" altLang="en-US" dirty="0"/>
              <a:t>The EPA developed Maximum Achievable Control Technology Standards, or MACT standards, to reduce the effects of Hazardous Air Pollutants (HAPs) generated by industry. </a:t>
            </a:r>
          </a:p>
          <a:p>
            <a:r>
              <a:rPr lang="en-US" altLang="en-US" dirty="0"/>
              <a:t>There is a common misconception that the term "control technology" refers to expensive emission control devices, such as scrubbers, thermal oxidizers and bio-filters. In fact, the term "control technology" can actually mean measures, processes, methods, systems or techniques that are used to limit the emissions of hazardous air pollutants.</a:t>
            </a:r>
          </a:p>
          <a:p>
            <a:r>
              <a:rPr lang="en-US" altLang="en-US" dirty="0"/>
              <a:t>MACT standards affect sources (new and old) by making them meet specific emissions limits. These limits are based on the emissions levels already achieved by the best-performing similar facilities.</a:t>
            </a:r>
          </a:p>
          <a:p>
            <a:endParaRPr lang="en-US" altLang="en-US" dirty="0"/>
          </a:p>
          <a:p>
            <a:r>
              <a:rPr lang="en-US" altLang="en-US" dirty="0"/>
              <a:t>The standards that were developed through this MACT approach became known as the National Emission Standards for Hazardous Air Pollutants (NESHAPs). The purpose of these NESHAPs is to protect the public health by reducing discharges of HAPs from major air emission sources.</a:t>
            </a:r>
          </a:p>
          <a:p>
            <a:r>
              <a:rPr lang="en-US" altLang="en-US" dirty="0"/>
              <a:t>A "major source" of HAPs is defined as any stationary source (or group of stationary sources) that annually emits, in the aggregate, at least 10 tons of any single HAP or 25 tons of multiple HAPs.</a:t>
            </a:r>
          </a:p>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4164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685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447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4" y="1524000"/>
            <a:ext cx="5385685" cy="1846521"/>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indent="0">
              <a:defRPr/>
            </a:pPr>
            <a:r>
              <a:rPr lang="en-US" altLang="en-US" sz="3600" dirty="0"/>
              <a:t>Hazardous Waste Permitting Activities</a:t>
            </a:r>
            <a:br>
              <a:rPr lang="en-US" altLang="en-US" sz="3600" dirty="0"/>
            </a:br>
            <a:r>
              <a:rPr lang="en-US" altLang="en-US" sz="3600" dirty="0" smtClean="0"/>
              <a:t>3</a:t>
            </a:r>
            <a:r>
              <a:rPr lang="en-US" altLang="en-US" sz="3600" baseline="30000" dirty="0" smtClean="0"/>
              <a:t>rd</a:t>
            </a:r>
            <a:r>
              <a:rPr lang="en-US" altLang="en-US" sz="3600" dirty="0" smtClean="0"/>
              <a:t> </a:t>
            </a:r>
            <a:r>
              <a:rPr lang="en-US" altLang="en-US" sz="3600" dirty="0" smtClean="0">
                <a:cs typeface="Times New Roman" pitchFamily="18" charset="0"/>
              </a:rPr>
              <a:t>Quarter </a:t>
            </a:r>
            <a:r>
              <a:rPr lang="en-US" altLang="en-US" sz="3600" dirty="0">
                <a:cs typeface="Times New Roman" pitchFamily="18" charset="0"/>
              </a:rPr>
              <a:t>Update</a:t>
            </a:r>
          </a:p>
        </p:txBody>
      </p:sp>
      <p:sp>
        <p:nvSpPr>
          <p:cNvPr id="3" name="Text Placeholder 2"/>
          <p:cNvSpPr>
            <a:spLocks noGrp="1"/>
          </p:cNvSpPr>
          <p:nvPr>
            <p:ph type="body" sz="quarter" idx="12"/>
          </p:nvPr>
        </p:nvSpPr>
        <p:spPr/>
        <p:txBody>
          <a:bodyPr>
            <a:normAutofit fontScale="55000" lnSpcReduction="20000"/>
          </a:bodyPr>
          <a:lstStyle/>
          <a:p>
            <a:pPr>
              <a:defRPr/>
            </a:pPr>
            <a:r>
              <a:rPr lang="en-US" altLang="en-US" b="1" dirty="0">
                <a:cs typeface="Times New Roman" pitchFamily="18" charset="0"/>
              </a:rPr>
              <a:t>Presented to the </a:t>
            </a:r>
          </a:p>
          <a:p>
            <a:pPr>
              <a:defRPr/>
            </a:pPr>
            <a:r>
              <a:rPr lang="en-US" altLang="en-US" b="1" dirty="0">
                <a:cs typeface="Times New Roman" pitchFamily="18" charset="0"/>
              </a:rPr>
              <a:t> Underground Storage </a:t>
            </a:r>
            <a:r>
              <a:rPr lang="en-US" altLang="en-US" b="1" dirty="0" smtClean="0">
                <a:cs typeface="Times New Roman" pitchFamily="18" charset="0"/>
              </a:rPr>
              <a:t>Tanks  </a:t>
            </a:r>
            <a:r>
              <a:rPr lang="en-US" altLang="en-US" b="1" dirty="0">
                <a:cs typeface="Times New Roman" pitchFamily="18" charset="0"/>
              </a:rPr>
              <a:t>and </a:t>
            </a:r>
          </a:p>
          <a:p>
            <a:pPr>
              <a:defRPr/>
            </a:pPr>
            <a:r>
              <a:rPr lang="en-US" altLang="en-US" b="1" dirty="0">
                <a:cs typeface="Times New Roman" pitchFamily="18" charset="0"/>
              </a:rPr>
              <a:t>Solid Waste Disposal </a:t>
            </a:r>
            <a:r>
              <a:rPr lang="en-US" altLang="en-US" b="1" dirty="0" smtClean="0">
                <a:cs typeface="Times New Roman" pitchFamily="18" charset="0"/>
              </a:rPr>
              <a:t>Control </a:t>
            </a:r>
            <a:r>
              <a:rPr lang="en-US" altLang="en-US" b="1" dirty="0">
                <a:cs typeface="Times New Roman" pitchFamily="18" charset="0"/>
              </a:rPr>
              <a:t>Board</a:t>
            </a:r>
          </a:p>
          <a:p>
            <a:endParaRPr lang="en-US" dirty="0"/>
          </a:p>
        </p:txBody>
      </p:sp>
      <p:sp>
        <p:nvSpPr>
          <p:cNvPr id="4" name="Text Placeholder 3"/>
          <p:cNvSpPr>
            <a:spLocks noGrp="1"/>
          </p:cNvSpPr>
          <p:nvPr>
            <p:ph type="body" sz="quarter" idx="11"/>
          </p:nvPr>
        </p:nvSpPr>
        <p:spPr/>
        <p:txBody>
          <a:bodyPr/>
          <a:lstStyle/>
          <a:p>
            <a:pPr>
              <a:defRPr/>
            </a:pPr>
            <a:r>
              <a:rPr lang="en-US" altLang="en-US" b="1" dirty="0" smtClean="0">
                <a:latin typeface="Calibri" panose="020F0502020204030204" pitchFamily="34" charset="0"/>
                <a:cs typeface="Times New Roman" pitchFamily="18" charset="0"/>
              </a:rPr>
              <a:t>May 16, 2017</a:t>
            </a:r>
            <a:endParaRPr lang="en-US" altLang="en-US"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Introduction</a:t>
            </a:r>
            <a:endParaRPr lang="en-US" dirty="0"/>
          </a:p>
        </p:txBody>
      </p:sp>
      <p:sp>
        <p:nvSpPr>
          <p:cNvPr id="5" name="Content Placeholder 4"/>
          <p:cNvSpPr>
            <a:spLocks noGrp="1"/>
          </p:cNvSpPr>
          <p:nvPr>
            <p:ph idx="1"/>
          </p:nvPr>
        </p:nvSpPr>
        <p:spPr>
          <a:xfrm>
            <a:off x="381000" y="1371600"/>
            <a:ext cx="8458200" cy="4495800"/>
          </a:xfrm>
        </p:spPr>
        <p:txBody>
          <a:bodyPr>
            <a:normAutofit fontScale="85000" lnSpcReduction="20000"/>
          </a:bodyPr>
          <a:lstStyle/>
          <a:p>
            <a:pPr marL="0" indent="0">
              <a:lnSpc>
                <a:spcPct val="115000"/>
              </a:lnSpc>
              <a:spcBef>
                <a:spcPts val="0"/>
              </a:spcBef>
              <a:spcAft>
                <a:spcPts val="1000"/>
              </a:spcAft>
              <a:buNone/>
            </a:pPr>
            <a:r>
              <a:rPr lang="en-US" dirty="0" smtClean="0">
                <a:solidFill>
                  <a:srgbClr val="000000"/>
                </a:solidFill>
                <a:latin typeface="+mj-lt"/>
                <a:ea typeface="Calibri"/>
                <a:cs typeface="Times New Roman"/>
              </a:rPr>
              <a:t>Tennessee </a:t>
            </a:r>
            <a:r>
              <a:rPr lang="en-US" dirty="0">
                <a:solidFill>
                  <a:srgbClr val="000000"/>
                </a:solidFill>
                <a:latin typeface="+mj-lt"/>
                <a:ea typeface="Calibri"/>
                <a:cs typeface="Times New Roman"/>
              </a:rPr>
              <a:t>statute requires a quarterly update on the </a:t>
            </a:r>
            <a:r>
              <a:rPr lang="en-US" b="1" dirty="0">
                <a:solidFill>
                  <a:srgbClr val="000000"/>
                </a:solidFill>
                <a:latin typeface="+mj-lt"/>
                <a:ea typeface="Calibri"/>
                <a:cs typeface="Times New Roman"/>
              </a:rPr>
              <a:t>timeliness</a:t>
            </a:r>
            <a:r>
              <a:rPr lang="en-US" dirty="0">
                <a:solidFill>
                  <a:srgbClr val="000000"/>
                </a:solidFill>
                <a:latin typeface="+mj-lt"/>
                <a:ea typeface="Calibri"/>
                <a:cs typeface="Times New Roman"/>
              </a:rPr>
              <a:t> of permit processing </a:t>
            </a:r>
            <a:r>
              <a:rPr lang="en-US" dirty="0" smtClean="0">
                <a:solidFill>
                  <a:srgbClr val="000000"/>
                </a:solidFill>
                <a:latin typeface="+mj-lt"/>
                <a:ea typeface="Calibri"/>
                <a:cs typeface="Times New Roman"/>
              </a:rPr>
              <a:t>by the DSWM to be </a:t>
            </a:r>
            <a:r>
              <a:rPr lang="en-US" dirty="0">
                <a:solidFill>
                  <a:srgbClr val="000000"/>
                </a:solidFill>
                <a:latin typeface="+mj-lt"/>
                <a:ea typeface="Calibri"/>
                <a:cs typeface="Times New Roman"/>
              </a:rPr>
              <a:t>provided to the Board.</a:t>
            </a:r>
            <a:r>
              <a:rPr lang="en-US" dirty="0">
                <a:latin typeface="+mj-lt"/>
              </a:rPr>
              <a:t> </a:t>
            </a:r>
            <a:r>
              <a:rPr lang="en-US" dirty="0" smtClean="0">
                <a:latin typeface="+mj-lt"/>
              </a:rPr>
              <a:t>This report is for the 3</a:t>
            </a:r>
            <a:r>
              <a:rPr lang="en-US" baseline="30000" dirty="0" smtClean="0">
                <a:latin typeface="+mj-lt"/>
              </a:rPr>
              <a:t>rd</a:t>
            </a:r>
            <a:r>
              <a:rPr lang="en-US" dirty="0" smtClean="0">
                <a:latin typeface="+mj-lt"/>
              </a:rPr>
              <a:t> Quarter running from January 1, 2017 to March 31, 2017</a:t>
            </a:r>
          </a:p>
          <a:p>
            <a:pPr marL="0" indent="0">
              <a:lnSpc>
                <a:spcPct val="115000"/>
              </a:lnSpc>
              <a:spcBef>
                <a:spcPts val="0"/>
              </a:spcBef>
              <a:spcAft>
                <a:spcPts val="1000"/>
              </a:spcAft>
              <a:buNone/>
            </a:pPr>
            <a:endParaRPr lang="en-US" sz="1000" dirty="0">
              <a:solidFill>
                <a:srgbClr val="000000"/>
              </a:solidFill>
              <a:latin typeface="Calibri" panose="020F0502020204030204" pitchFamily="34" charset="0"/>
              <a:ea typeface="Calibri"/>
              <a:cs typeface="Times New Roman"/>
            </a:endParaRPr>
          </a:p>
          <a:p>
            <a:pPr marL="0" indent="0">
              <a:lnSpc>
                <a:spcPct val="115000"/>
              </a:lnSpc>
              <a:spcBef>
                <a:spcPts val="0"/>
              </a:spcBef>
              <a:spcAft>
                <a:spcPts val="1000"/>
              </a:spcAft>
              <a:buNone/>
            </a:pPr>
            <a:r>
              <a:rPr lang="en-US" sz="2200" dirty="0" smtClean="0">
                <a:solidFill>
                  <a:srgbClr val="000000"/>
                </a:solidFill>
                <a:latin typeface="Calibri" panose="020F0502020204030204" pitchFamily="34" charset="0"/>
                <a:ea typeface="Calibri"/>
                <a:cs typeface="Times New Roman"/>
              </a:rPr>
              <a:t>Tennessee regulations </a:t>
            </a:r>
            <a:r>
              <a:rPr lang="en-US" sz="2200" dirty="0">
                <a:solidFill>
                  <a:srgbClr val="000000"/>
                </a:solidFill>
                <a:latin typeface="Calibri" panose="020F0502020204030204" pitchFamily="34" charset="0"/>
                <a:ea typeface="Calibri"/>
                <a:cs typeface="Times New Roman"/>
              </a:rPr>
              <a:t>specify </a:t>
            </a:r>
            <a:r>
              <a:rPr lang="en-US" sz="2200" b="1" dirty="0">
                <a:solidFill>
                  <a:srgbClr val="000000"/>
                </a:solidFill>
                <a:latin typeface="Calibri" panose="020F0502020204030204" pitchFamily="34" charset="0"/>
                <a:ea typeface="Calibri"/>
                <a:cs typeface="Times New Roman"/>
              </a:rPr>
              <a:t>time limits </a:t>
            </a:r>
            <a:r>
              <a:rPr lang="en-US" sz="2200" dirty="0">
                <a:solidFill>
                  <a:srgbClr val="000000"/>
                </a:solidFill>
                <a:latin typeface="Calibri" panose="020F0502020204030204" pitchFamily="34" charset="0"/>
                <a:ea typeface="Calibri"/>
                <a:cs typeface="Times New Roman"/>
              </a:rPr>
              <a:t>for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cs typeface="Times New Roman"/>
              </a:rPr>
              <a:t>C</a:t>
            </a:r>
            <a:r>
              <a:rPr lang="en-US" dirty="0">
                <a:solidFill>
                  <a:srgbClr val="000000"/>
                </a:solidFill>
                <a:latin typeface="Calibri" panose="020F0502020204030204" pitchFamily="34" charset="0"/>
                <a:ea typeface="Calibri"/>
              </a:rPr>
              <a:t>ompleteness </a:t>
            </a:r>
            <a:r>
              <a:rPr lang="en-US" dirty="0" smtClean="0">
                <a:solidFill>
                  <a:srgbClr val="000000"/>
                </a:solidFill>
                <a:latin typeface="Calibri" panose="020F0502020204030204" pitchFamily="34" charset="0"/>
                <a:ea typeface="Calibri"/>
              </a:rPr>
              <a:t>reviews/determinations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rPr>
              <a:t>Approval or </a:t>
            </a:r>
            <a:r>
              <a:rPr lang="en-US" dirty="0" smtClean="0">
                <a:solidFill>
                  <a:srgbClr val="000000"/>
                </a:solidFill>
                <a:latin typeface="Calibri" panose="020F0502020204030204" pitchFamily="34" charset="0"/>
                <a:ea typeface="Calibri"/>
              </a:rPr>
              <a:t>denial (Class 2 modifications and new commercial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Times New Roman"/>
              </a:rPr>
              <a:t>For the following:</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Part B permit </a:t>
            </a:r>
            <a:r>
              <a:rPr lang="en-US" dirty="0" smtClean="0">
                <a:solidFill>
                  <a:srgbClr val="000000"/>
                </a:solidFill>
                <a:latin typeface="Calibri" panose="020F0502020204030204" pitchFamily="34" charset="0"/>
                <a:ea typeface="Times New Roman"/>
              </a:rPr>
              <a:t>applications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1 and </a:t>
            </a:r>
            <a:r>
              <a:rPr lang="en-US" baseline="30000" dirty="0">
                <a:solidFill>
                  <a:srgbClr val="000000"/>
                </a:solidFill>
                <a:latin typeface="Calibri" panose="020F0502020204030204" pitchFamily="34" charset="0"/>
                <a:ea typeface="Times New Roman"/>
              </a:rPr>
              <a:t>1</a:t>
            </a:r>
            <a:r>
              <a:rPr lang="en-US" dirty="0">
                <a:solidFill>
                  <a:srgbClr val="000000"/>
                </a:solidFill>
                <a:latin typeface="Calibri" panose="020F0502020204030204" pitchFamily="34" charset="0"/>
                <a:ea typeface="Times New Roman"/>
              </a:rPr>
              <a:t>1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2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1000"/>
              </a:spcAft>
              <a:buClr>
                <a:schemeClr val="tx1"/>
              </a:buClr>
              <a:buSzPct val="150000"/>
            </a:pPr>
            <a:r>
              <a:rPr lang="en-US" dirty="0">
                <a:solidFill>
                  <a:srgbClr val="000000"/>
                </a:solidFill>
                <a:latin typeface="Calibri" panose="020F0502020204030204" pitchFamily="34" charset="0"/>
                <a:ea typeface="Times New Roman"/>
              </a:rPr>
              <a:t>Class 3 permit </a:t>
            </a:r>
            <a:r>
              <a:rPr lang="en-US" dirty="0" smtClean="0">
                <a:solidFill>
                  <a:srgbClr val="000000"/>
                </a:solidFill>
                <a:latin typeface="Calibri" panose="020F0502020204030204" pitchFamily="34" charset="0"/>
                <a:ea typeface="Times New Roman"/>
              </a:rPr>
              <a:t>modifications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smtClean="0">
                <a:solidFill>
                  <a:srgbClr val="000000"/>
                </a:solidFill>
                <a:latin typeface="Calibri" panose="020F0502020204030204" pitchFamily="34" charset="0"/>
                <a:ea typeface="Times New Roman"/>
              </a:rPr>
              <a:t>TDEC </a:t>
            </a:r>
            <a:r>
              <a:rPr lang="en-US" dirty="0">
                <a:solidFill>
                  <a:srgbClr val="000000"/>
                </a:solidFill>
                <a:latin typeface="Calibri" panose="020F0502020204030204" pitchFamily="34" charset="0"/>
                <a:ea typeface="Times New Roman"/>
              </a:rPr>
              <a:t>issues Notice of Deficiencies/Comments if submittal is incomplete</a:t>
            </a:r>
            <a:endParaRPr lang="en-US" dirty="0">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Calibri"/>
            </a:endParaRPr>
          </a:p>
          <a:p>
            <a:pPr lvl="1">
              <a:lnSpc>
                <a:spcPct val="115000"/>
              </a:lnSpc>
              <a:spcBef>
                <a:spcPts val="0"/>
              </a:spcBef>
              <a:spcAft>
                <a:spcPts val="1000"/>
              </a:spcAft>
              <a:buClr>
                <a:schemeClr val="tx1"/>
              </a:buClr>
              <a:buSzPct val="150000"/>
              <a:buFont typeface="Arial" panose="020B0604020202020204" pitchFamily="34" charset="0"/>
              <a:buChar char="•"/>
            </a:pPr>
            <a:endParaRPr lang="en-US" dirty="0">
              <a:solidFill>
                <a:srgbClr val="000000"/>
              </a:solidFill>
              <a:latin typeface="Calibri" panose="020F0502020204030204" pitchFamily="34" charset="0"/>
              <a:ea typeface="Calibri"/>
            </a:endParaRPr>
          </a:p>
          <a:p>
            <a:pPr lvl="1">
              <a:spcBef>
                <a:spcPts val="0"/>
              </a:spcBef>
              <a:buClrTx/>
              <a:buSzPct val="150000"/>
              <a:buFont typeface="Arial" panose="020B0604020202020204" pitchFamily="34" charset="0"/>
              <a:buChar char="•"/>
            </a:pPr>
            <a:endParaRPr lang="en-US" dirty="0" smtClean="0">
              <a:solidFill>
                <a:srgbClr val="000000"/>
              </a:solidFill>
              <a:latin typeface="Calibri" panose="020F0502020204030204" pitchFamily="34" charset="0"/>
              <a:ea typeface="Calibri"/>
            </a:endParaRPr>
          </a:p>
          <a:p>
            <a:endParaRPr lang="en-US" dirty="0"/>
          </a:p>
        </p:txBody>
      </p:sp>
      <p:sp>
        <p:nvSpPr>
          <p:cNvPr id="6" name="Footer Placeholder 5"/>
          <p:cNvSpPr>
            <a:spLocks noGrp="1"/>
          </p:cNvSpPr>
          <p:nvPr>
            <p:ph type="ftr" sz="quarter" idx="11"/>
          </p:nvPr>
        </p:nvSpPr>
        <p:spPr/>
        <p:txBody>
          <a:bodyPr/>
          <a:lstStyle/>
          <a:p>
            <a:r>
              <a:rPr lang="en-US" sz="1400" i="0" dirty="0" smtClean="0">
                <a:latin typeface="+mj-lt"/>
              </a:rPr>
              <a:t>2</a:t>
            </a:r>
            <a:endParaRPr lang="en-US" sz="1400" i="0" dirty="0">
              <a:latin typeface="+mj-lt"/>
            </a:endParaRPr>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2000" u="sng" dirty="0" smtClean="0">
                <a:solidFill>
                  <a:schemeClr val="bg1"/>
                </a:solidFill>
              </a:rPr>
              <a:t>Part </a:t>
            </a:r>
            <a:r>
              <a:rPr lang="en-US" altLang="en-US" sz="2000" u="sng" dirty="0">
                <a:solidFill>
                  <a:schemeClr val="bg1"/>
                </a:solidFill>
              </a:rPr>
              <a:t>B </a:t>
            </a:r>
            <a:r>
              <a:rPr lang="en-US" altLang="en-US" sz="2000" u="sng" dirty="0" smtClean="0">
                <a:solidFill>
                  <a:schemeClr val="bg1"/>
                </a:solidFill>
              </a:rPr>
              <a:t>Permit Application </a:t>
            </a:r>
            <a:r>
              <a:rPr lang="en-US" altLang="en-US" sz="2000" u="sng" dirty="0">
                <a:solidFill>
                  <a:schemeClr val="bg1"/>
                </a:solidFill>
              </a:rPr>
              <a:t>Reviews Required by </a:t>
            </a:r>
            <a:r>
              <a:rPr lang="en-US" altLang="en-US" sz="2000" u="sng" dirty="0" smtClean="0">
                <a:solidFill>
                  <a:schemeClr val="bg1"/>
                </a:solidFill>
              </a:rPr>
              <a:t>Regulation</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January 1, 2017 </a:t>
            </a:r>
            <a:r>
              <a:rPr lang="en-US" altLang="en-US" sz="2000" dirty="0">
                <a:solidFill>
                  <a:srgbClr val="FFFFFF"/>
                </a:solidFill>
              </a:rPr>
              <a:t>to </a:t>
            </a:r>
            <a:r>
              <a:rPr lang="en-US" altLang="en-US" sz="2000" dirty="0" smtClean="0">
                <a:solidFill>
                  <a:prstClr val="white"/>
                </a:solidFill>
              </a:rPr>
              <a:t>March 31, 2017</a:t>
            </a:r>
            <a:endParaRPr lang="en-US" altLang="en-US" sz="20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4811048"/>
              </p:ext>
            </p:extLst>
          </p:nvPr>
        </p:nvGraphicFramePr>
        <p:xfrm>
          <a:off x="228600" y="1295400"/>
          <a:ext cx="8686798" cy="2880360"/>
        </p:xfrm>
        <a:graphic>
          <a:graphicData uri="http://schemas.openxmlformats.org/drawingml/2006/table">
            <a:tbl>
              <a:tblPr firstRow="1" bandRow="1">
                <a:tableStyleId>{5C22544A-7EE6-4342-B048-85BDC9FD1C3A}</a:tableStyleId>
              </a:tblPr>
              <a:tblGrid>
                <a:gridCol w="394853">
                  <a:extLst>
                    <a:ext uri="{9D8B030D-6E8A-4147-A177-3AD203B41FA5}">
                      <a16:colId xmlns:a16="http://schemas.microsoft.com/office/drawing/2014/main" xmlns="" val="20000"/>
                    </a:ext>
                  </a:extLst>
                </a:gridCol>
                <a:gridCol w="1797143">
                  <a:extLst>
                    <a:ext uri="{9D8B030D-6E8A-4147-A177-3AD203B41FA5}">
                      <a16:colId xmlns:a16="http://schemas.microsoft.com/office/drawing/2014/main" xmlns="" val="20001"/>
                    </a:ext>
                  </a:extLst>
                </a:gridCol>
                <a:gridCol w="1136591">
                  <a:extLst>
                    <a:ext uri="{9D8B030D-6E8A-4147-A177-3AD203B41FA5}">
                      <a16:colId xmlns:a16="http://schemas.microsoft.com/office/drawing/2014/main" xmlns="" val="20002"/>
                    </a:ext>
                  </a:extLst>
                </a:gridCol>
                <a:gridCol w="1380145">
                  <a:extLst>
                    <a:ext uri="{9D8B030D-6E8A-4147-A177-3AD203B41FA5}">
                      <a16:colId xmlns:a16="http://schemas.microsoft.com/office/drawing/2014/main" xmlns="" val="20003"/>
                    </a:ext>
                  </a:extLst>
                </a:gridCol>
                <a:gridCol w="1298961">
                  <a:extLst>
                    <a:ext uri="{9D8B030D-6E8A-4147-A177-3AD203B41FA5}">
                      <a16:colId xmlns:a16="http://schemas.microsoft.com/office/drawing/2014/main" xmlns="" val="20004"/>
                    </a:ext>
                  </a:extLst>
                </a:gridCol>
                <a:gridCol w="1298961">
                  <a:extLst>
                    <a:ext uri="{9D8B030D-6E8A-4147-A177-3AD203B41FA5}">
                      <a16:colId xmlns:a16="http://schemas.microsoft.com/office/drawing/2014/main" xmlns="" val="20005"/>
                    </a:ext>
                  </a:extLst>
                </a:gridCol>
                <a:gridCol w="1380144">
                  <a:extLst>
                    <a:ext uri="{9D8B030D-6E8A-4147-A177-3AD203B41FA5}">
                      <a16:colId xmlns:a16="http://schemas.microsoft.com/office/drawing/2014/main" xmlns="" val="20006"/>
                    </a:ext>
                  </a:extLst>
                </a:gridCol>
              </a:tblGrid>
              <a:tr h="1447800">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solidFill>
                      <a:srgbClr val="4F81BD"/>
                    </a:solidFill>
                  </a:tcPr>
                </a:tc>
                <a:tc>
                  <a:txBody>
                    <a:bodyPr/>
                    <a:lstStyle/>
                    <a:p>
                      <a:pPr marL="0" marR="0" algn="ctr">
                        <a:spcBef>
                          <a:spcPts val="0"/>
                        </a:spcBef>
                        <a:spcAft>
                          <a:spcPts val="0"/>
                        </a:spcAft>
                      </a:pPr>
                      <a:r>
                        <a:rPr lang="en-US" sz="1600" b="1" dirty="0" smtClean="0">
                          <a:effectLst/>
                          <a:latin typeface="Calibri" panose="020F0502020204030204" pitchFamily="34" charset="0"/>
                          <a:ea typeface="Times New Roman"/>
                        </a:rPr>
                        <a:t>PART </a:t>
                      </a:r>
                      <a:r>
                        <a:rPr lang="en-US" sz="1600" b="1" dirty="0">
                          <a:effectLst/>
                          <a:latin typeface="Calibri" panose="020F0502020204030204" pitchFamily="34" charset="0"/>
                          <a:ea typeface="Times New Roman"/>
                        </a:rPr>
                        <a:t>B </a:t>
                      </a:r>
                      <a:r>
                        <a:rPr lang="en-US" sz="1600" b="1" dirty="0" smtClean="0">
                          <a:effectLst/>
                          <a:latin typeface="Calibri" panose="020F0502020204030204" pitchFamily="34" charset="0"/>
                          <a:ea typeface="Times New Roman"/>
                        </a:rPr>
                        <a:t>APPLICATIONS</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smtClean="0">
                          <a:effectLst/>
                          <a:latin typeface="Calibri" panose="020F0502020204030204" pitchFamily="34" charset="0"/>
                          <a:ea typeface="Times New Roman"/>
                        </a:rPr>
                        <a:t>RECEIVED</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Times New Roman"/>
                        </a:rPr>
                        <a:t>180 DAY INITIAL REVIEW</a:t>
                      </a:r>
                    </a:p>
                    <a:p>
                      <a:pPr marL="0" marR="0" algn="ctr">
                        <a:spcBef>
                          <a:spcPts val="0"/>
                        </a:spcBef>
                        <a:spcAft>
                          <a:spcPts val="0"/>
                        </a:spcAft>
                      </a:pPr>
                      <a:r>
                        <a:rPr lang="en-US" sz="1600" b="1" dirty="0">
                          <a:solidFill>
                            <a:schemeClr val="tx1"/>
                          </a:solidFill>
                          <a:effectLst/>
                          <a:latin typeface="Calibri" panose="020F0502020204030204" pitchFamily="34" charset="0"/>
                          <a:ea typeface="Times New Roman"/>
                        </a:rPr>
                        <a:t>REQUIRED BY REGULATION</a:t>
                      </a:r>
                    </a:p>
                  </a:txBody>
                  <a:tcPr marL="70574" marR="70574" marT="0" marB="0" anchor="ctr">
                    <a:solidFill>
                      <a:schemeClr val="accent1">
                        <a:lumMod val="60000"/>
                        <a:lumOff val="40000"/>
                      </a:schemeClr>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NOTICE</a:t>
                      </a:r>
                      <a:r>
                        <a:rPr lang="en-US" sz="1600" b="1" baseline="0" dirty="0">
                          <a:effectLst/>
                          <a:latin typeface="Calibri" panose="020F0502020204030204" pitchFamily="34" charset="0"/>
                          <a:ea typeface="Times New Roman"/>
                        </a:rPr>
                        <a:t> OF </a:t>
                      </a:r>
                      <a:r>
                        <a:rPr lang="en-US" sz="1600" b="1" baseline="0" dirty="0" smtClean="0">
                          <a:effectLst/>
                          <a:latin typeface="Calibri" panose="020F0502020204030204" pitchFamily="34" charset="0"/>
                          <a:ea typeface="Times New Roman"/>
                        </a:rPr>
                        <a:t>DEFICIENCY/ </a:t>
                      </a:r>
                      <a:r>
                        <a:rPr lang="en-US" sz="1600" b="1" dirty="0" smtClean="0">
                          <a:effectLst/>
                          <a:latin typeface="Calibri" panose="020F0502020204030204" pitchFamily="34" charset="0"/>
                          <a:ea typeface="Times New Roman"/>
                        </a:rPr>
                        <a:t>REVIEWED </a:t>
                      </a:r>
                      <a:r>
                        <a:rPr lang="en-US" sz="1600" b="1" dirty="0">
                          <a:effectLst/>
                          <a:latin typeface="Calibri" panose="020F0502020204030204" pitchFamily="34" charset="0"/>
                          <a:ea typeface="Times New Roman"/>
                        </a:rPr>
                        <a:t>BY</a:t>
                      </a: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RESPONSES</a:t>
                      </a:r>
                      <a:r>
                        <a:rPr lang="en-US" sz="1600" b="1" baseline="0" dirty="0">
                          <a:effectLst/>
                          <a:latin typeface="Calibri" panose="020F0502020204030204" pitchFamily="34" charset="0"/>
                          <a:ea typeface="Times New Roman"/>
                        </a:rPr>
                        <a:t> </a:t>
                      </a:r>
                      <a:r>
                        <a:rPr lang="en-US" sz="1600" b="1" baseline="0" dirty="0" smtClean="0">
                          <a:effectLst/>
                          <a:latin typeface="Calibri" panose="020F0502020204030204" pitchFamily="34" charset="0"/>
                          <a:ea typeface="Times New Roman"/>
                        </a:rPr>
                        <a:t>DUE BY APPLICANT</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DETERMINED</a:t>
                      </a:r>
                      <a:r>
                        <a:rPr lang="en-US" sz="1600" b="1" baseline="0" dirty="0">
                          <a:effectLst/>
                          <a:latin typeface="Calibri" panose="020F0502020204030204" pitchFamily="34" charset="0"/>
                          <a:ea typeface="Times New Roman"/>
                        </a:rPr>
                        <a:t> COMPLETE</a:t>
                      </a:r>
                      <a:endParaRPr lang="en-US" sz="1600" b="1" dirty="0">
                        <a:effectLst/>
                        <a:latin typeface="Calibri" panose="020F0502020204030204" pitchFamily="34" charset="0"/>
                        <a:ea typeface="Times New Roman"/>
                      </a:endParaRPr>
                    </a:p>
                  </a:txBody>
                  <a:tcPr marL="70574" marR="70574" marT="0" marB="0" anchor="ctr">
                    <a:solidFill>
                      <a:srgbClr val="4F81BD"/>
                    </a:solidFill>
                  </a:tcPr>
                </a:tc>
                <a:extLst>
                  <a:ext uri="{0D108BD9-81ED-4DB2-BD59-A6C34878D82A}">
                    <a16:rowId xmlns:a16="http://schemas.microsoft.com/office/drawing/2014/main" xmlns="" val="10000"/>
                  </a:ext>
                </a:extLst>
              </a:tr>
              <a:tr h="70104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1</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Ft. </a:t>
                      </a:r>
                      <a:r>
                        <a:rPr lang="en-US" sz="1600" b="0" dirty="0">
                          <a:effectLst/>
                          <a:latin typeface="Calibri" panose="020F0502020204030204" pitchFamily="34" charset="0"/>
                          <a:ea typeface="Times New Roman"/>
                        </a:rPr>
                        <a:t>Campbell TNHW-130</a:t>
                      </a:r>
                    </a:p>
                  </a:txBody>
                  <a:tcPr marL="70574" marR="70574" marT="0" marB="0" anchor="ctr">
                    <a:solidFill>
                      <a:srgbClr val="E9EDF4"/>
                    </a:solidFill>
                  </a:tcPr>
                </a:tc>
                <a:tc>
                  <a:txBody>
                    <a:bodyPr/>
                    <a:lstStyle/>
                    <a:p>
                      <a:pPr marL="0" marR="0" algn="ctr">
                        <a:spcBef>
                          <a:spcPts val="0"/>
                        </a:spcBef>
                        <a:spcAft>
                          <a:spcPts val="0"/>
                        </a:spcAft>
                      </a:pPr>
                      <a:r>
                        <a:rPr lang="en-US" sz="1600" dirty="0">
                          <a:effectLst/>
                          <a:latin typeface="Calibri" panose="020F0502020204030204" pitchFamily="34" charset="0"/>
                          <a:ea typeface="Times New Roman"/>
                        </a:rPr>
                        <a:t>9/20/16</a:t>
                      </a:r>
                    </a:p>
                  </a:txBody>
                  <a:tcPr marL="70574" marR="70574" marT="0" marB="0" anchor="ctr">
                    <a:solidFill>
                      <a:srgbClr val="E9EDF4"/>
                    </a:solidFill>
                  </a:tcPr>
                </a:tc>
                <a:tc>
                  <a:txBody>
                    <a:bodyPr/>
                    <a:lstStyle/>
                    <a:p>
                      <a:pPr marL="0" marR="0" algn="ctr">
                        <a:spcBef>
                          <a:spcPts val="0"/>
                        </a:spcBef>
                        <a:spcAft>
                          <a:spcPts val="0"/>
                        </a:spcAft>
                      </a:pPr>
                      <a:r>
                        <a:rPr lang="en-US" sz="1600" dirty="0">
                          <a:effectLst/>
                          <a:latin typeface="Calibri" panose="020F0502020204030204" pitchFamily="34" charset="0"/>
                          <a:ea typeface="Times New Roman"/>
                        </a:rPr>
                        <a:t>3/19/17</a:t>
                      </a: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2/27/17</a:t>
                      </a: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extLst>
                  <a:ext uri="{0D108BD9-81ED-4DB2-BD59-A6C34878D82A}">
                    <a16:rowId xmlns:a16="http://schemas.microsoft.com/office/drawing/2014/main" xmlns="" val="10002"/>
                  </a:ext>
                </a:extLst>
              </a:tr>
              <a:tr h="70104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2</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Rohm &amp; Haas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TNHW-132</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3/27/17</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9/25/17</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effectLst/>
                        <a:latin typeface="Calibri" panose="020F0502020204030204" pitchFamily="34" charset="0"/>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effectLst/>
                          <a:latin typeface="Calibri" panose="020F0502020204030204" pitchFamily="34" charset="0"/>
                          <a:ea typeface="Times New Roman"/>
                        </a:rPr>
                        <a:t>Under review</a:t>
                      </a:r>
                      <a:endParaRPr lang="en-US" sz="1600" dirty="0" smtClean="0">
                        <a:effectLst/>
                        <a:latin typeface="Calibri" panose="020F0502020204030204" pitchFamily="34" charset="0"/>
                        <a:ea typeface="Times New Roman"/>
                      </a:endParaRPr>
                    </a:p>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3</a:t>
            </a:r>
            <a:endParaRPr lang="en-US" sz="1400" i="0" dirty="0">
              <a:latin typeface="Calibri" panose="020F0502020204030204" pitchFamily="34" charset="0"/>
            </a:endParaRPr>
          </a:p>
        </p:txBody>
      </p:sp>
    </p:spTree>
    <p:extLst>
      <p:ext uri="{BB962C8B-B14F-4D97-AF65-F5344CB8AC3E}">
        <p14:creationId xmlns:p14="http://schemas.microsoft.com/office/powerpoint/2010/main" val="1418636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solidFill>
                  <a:schemeClr val="bg1"/>
                </a:solidFill>
              </a:rPr>
              <a:t>Modification </a:t>
            </a:r>
            <a:r>
              <a:rPr lang="en-US" altLang="en-US" sz="2000" u="sng" dirty="0">
                <a:solidFill>
                  <a:schemeClr val="bg1"/>
                </a:solidFill>
              </a:rPr>
              <a:t>Application Reviews Required by Regulation</a:t>
            </a:r>
            <a:r>
              <a:rPr lang="en-US" altLang="en-US" sz="2000" u="sng" dirty="0">
                <a:solidFill>
                  <a:srgbClr val="FFFFFF"/>
                </a:solidFill>
              </a:rPr>
              <a:t> </a:t>
            </a:r>
            <a:br>
              <a:rPr lang="en-US" altLang="en-US" sz="2000" u="sng" dirty="0">
                <a:solidFill>
                  <a:srgbClr val="FFFFFF"/>
                </a:solidFill>
              </a:rPr>
            </a:br>
            <a:r>
              <a:rPr lang="en-US" altLang="en-US" sz="2000" dirty="0">
                <a:solidFill>
                  <a:srgbClr val="FFFFFF"/>
                </a:solidFill>
              </a:rPr>
              <a:t>January 1, 2017 to </a:t>
            </a:r>
            <a:r>
              <a:rPr lang="en-US" altLang="en-US" sz="2000" dirty="0" smtClean="0">
                <a:solidFill>
                  <a:prstClr val="white"/>
                </a:solidFill>
              </a:rPr>
              <a:t>March </a:t>
            </a:r>
            <a:r>
              <a:rPr lang="en-US" altLang="en-US" sz="2000" dirty="0">
                <a:solidFill>
                  <a:prstClr val="white"/>
                </a:solidFill>
              </a:rPr>
              <a:t>31, </a:t>
            </a:r>
            <a:r>
              <a:rPr lang="en-US" altLang="en-US" sz="2000" dirty="0" smtClean="0">
                <a:solidFill>
                  <a:prstClr val="white"/>
                </a:solidFill>
              </a:rPr>
              <a:t>2017 </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5916558"/>
              </p:ext>
            </p:extLst>
          </p:nvPr>
        </p:nvGraphicFramePr>
        <p:xfrm>
          <a:off x="228600" y="1447799"/>
          <a:ext cx="8686800" cy="3546441"/>
        </p:xfrm>
        <a:graphic>
          <a:graphicData uri="http://schemas.openxmlformats.org/drawingml/2006/table">
            <a:tbl>
              <a:tblPr/>
              <a:tblGrid>
                <a:gridCol w="387804">
                  <a:extLst>
                    <a:ext uri="{9D8B030D-6E8A-4147-A177-3AD203B41FA5}">
                      <a16:colId xmlns:a16="http://schemas.microsoft.com/office/drawing/2014/main" xmlns="" val="20000"/>
                    </a:ext>
                  </a:extLst>
                </a:gridCol>
                <a:gridCol w="2243462">
                  <a:extLst>
                    <a:ext uri="{9D8B030D-6E8A-4147-A177-3AD203B41FA5}">
                      <a16:colId xmlns:a16="http://schemas.microsoft.com/office/drawing/2014/main" xmlns="" val="20001"/>
                    </a:ext>
                  </a:extLst>
                </a:gridCol>
                <a:gridCol w="1036559">
                  <a:extLst>
                    <a:ext uri="{9D8B030D-6E8A-4147-A177-3AD203B41FA5}">
                      <a16:colId xmlns:a16="http://schemas.microsoft.com/office/drawing/2014/main" xmlns="" val="20002"/>
                    </a:ext>
                  </a:extLst>
                </a:gridCol>
                <a:gridCol w="1387985">
                  <a:extLst>
                    <a:ext uri="{9D8B030D-6E8A-4147-A177-3AD203B41FA5}">
                      <a16:colId xmlns:a16="http://schemas.microsoft.com/office/drawing/2014/main" xmlns="" val="20003"/>
                    </a:ext>
                  </a:extLst>
                </a:gridCol>
                <a:gridCol w="1083810">
                  <a:extLst>
                    <a:ext uri="{9D8B030D-6E8A-4147-A177-3AD203B41FA5}">
                      <a16:colId xmlns:a16="http://schemas.microsoft.com/office/drawing/2014/main" xmlns="" val="20004"/>
                    </a:ext>
                  </a:extLst>
                </a:gridCol>
                <a:gridCol w="1435236">
                  <a:extLst>
                    <a:ext uri="{9D8B030D-6E8A-4147-A177-3AD203B41FA5}">
                      <a16:colId xmlns:a16="http://schemas.microsoft.com/office/drawing/2014/main" xmlns="" val="20005"/>
                    </a:ext>
                  </a:extLst>
                </a:gridCol>
                <a:gridCol w="1111944">
                  <a:extLst>
                    <a:ext uri="{9D8B030D-6E8A-4147-A177-3AD203B41FA5}">
                      <a16:colId xmlns:a16="http://schemas.microsoft.com/office/drawing/2014/main" xmlns="" val="20006"/>
                    </a:ext>
                  </a:extLst>
                </a:gridCol>
              </a:tblGrid>
              <a:tr h="990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&amp; </a:t>
                      </a:r>
                      <a:r>
                        <a:rPr kumimoji="0" lang="en-US" altLang="en-US" sz="1400" b="1" i="0" u="none" strike="noStrike" cap="none" normalizeH="0" baseline="30000" dirty="0">
                          <a:ln>
                            <a:noFill/>
                          </a:ln>
                          <a:solidFill>
                            <a:schemeClr val="bg1"/>
                          </a:solidFill>
                          <a:effectLst/>
                          <a:latin typeface="Calibri" panose="020F0502020204030204" pitchFamily="34" charset="0"/>
                          <a:ea typeface="Times New Roman" pitchFamily="18" charset="0"/>
                          <a:cs typeface="Arial" charset="0"/>
                        </a:rPr>
                        <a:t>1</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MODIFICATIONS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60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DAY 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REQUIRED BY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REGULATION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NOTICE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ISSUED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5067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M&amp;EC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TNHW-150</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1/4/17</a:t>
                      </a: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en-US" sz="1600" dirty="0" smtClean="0"/>
                        <a:t>3/4/17</a:t>
                      </a: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en-US" sz="1600" dirty="0" smtClean="0"/>
                        <a:t>1/9/17</a:t>
                      </a: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algn="ctr"/>
                      <a:r>
                        <a:rPr lang="en-US" sz="1600" dirty="0" smtClean="0">
                          <a:solidFill>
                            <a:schemeClr val="tx1"/>
                          </a:solidFill>
                        </a:rPr>
                        <a:t>1/9/17</a:t>
                      </a:r>
                      <a:endParaRPr lang="en-US" sz="1600" dirty="0">
                        <a:solidFill>
                          <a:schemeClr val="tx1"/>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en-US" sz="1600" dirty="0" smtClean="0">
                          <a:solidFill>
                            <a:schemeClr val="tx1"/>
                          </a:solidFill>
                        </a:rPr>
                        <a:t>2/28/17</a:t>
                      </a:r>
                      <a:endParaRPr lang="en-US" sz="1600" dirty="0">
                        <a:solidFill>
                          <a:schemeClr val="tx1"/>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1"/>
                  </a:ext>
                </a:extLst>
              </a:tr>
              <a:tr h="5095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2</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AEDC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TNHW-139</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2/10/17</a:t>
                      </a: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en-US" sz="1600" dirty="0" smtClean="0"/>
                        <a:t>4/11/17</a:t>
                      </a: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en-US" sz="1600" dirty="0" smtClean="0"/>
                        <a:t>2/27/17</a:t>
                      </a: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algn="ctr"/>
                      <a:endParaRPr lang="en-US" sz="1600" dirty="0">
                        <a:solidFill>
                          <a:schemeClr val="tx1"/>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en-US" sz="1600" dirty="0" smtClean="0">
                          <a:solidFill>
                            <a:schemeClr val="tx1"/>
                          </a:solidFill>
                        </a:rPr>
                        <a:t>3/14/17</a:t>
                      </a:r>
                      <a:endParaRPr lang="en-US" sz="1600" dirty="0">
                        <a:solidFill>
                          <a:schemeClr val="tx1"/>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2"/>
                  </a:ext>
                </a:extLst>
              </a:tr>
              <a:tr h="5095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3</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rgbClr val="000000"/>
                          </a:solidFill>
                          <a:effectLst/>
                          <a:latin typeface="Calibri" panose="020F0502020204030204" pitchFamily="34" charset="0"/>
                          <a:ea typeface="Times New Roman" pitchFamily="18" charset="0"/>
                          <a:cs typeface="Arial" charset="0"/>
                        </a:rPr>
                        <a:t>Tradebe</a:t>
                      </a:r>
                      <a:endPar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TNHW-103</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3/3/17</a:t>
                      </a: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5/3/17</a:t>
                      </a: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3/8/17</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3/30/17</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3"/>
                  </a:ext>
                </a:extLst>
              </a:tr>
              <a:tr h="5095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4</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INVISTA</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3/31/17</a:t>
                      </a: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itchFamily="34" charset="0"/>
                          <a:ea typeface="Times New Roman" pitchFamily="18" charset="0"/>
                          <a:cs typeface="Arial" charset="0"/>
                        </a:rPr>
                        <a:t>6/29/17</a:t>
                      </a: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Under review</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4"/>
                  </a:ext>
                </a:extLst>
              </a:tr>
              <a:tr h="520366">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correcting minor errors in the permit, upgrading plans and records maintained, or routine changes to the facility or its operation.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solidFill>
                  <a:srgbClr val="1B365D"/>
                </a:solidFill>
                <a:latin typeface="Calibri" panose="020F0502020204030204" pitchFamily="34" charset="0"/>
              </a:rPr>
              <a:t>4</a:t>
            </a:r>
            <a:endParaRPr lang="en-US" sz="1400" i="0" dirty="0">
              <a:solidFill>
                <a:srgbClr val="1B365D"/>
              </a:solidFill>
              <a:latin typeface="Calibri" panose="020F0502020204030204" pitchFamily="34" charset="0"/>
            </a:endParaRPr>
          </a:p>
        </p:txBody>
      </p:sp>
    </p:spTree>
    <p:extLst>
      <p:ext uri="{BB962C8B-B14F-4D97-AF65-F5344CB8AC3E}">
        <p14:creationId xmlns:p14="http://schemas.microsoft.com/office/powerpoint/2010/main" val="35669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smtClean="0"/>
              <a:t>Class 1 and </a:t>
            </a:r>
            <a:r>
              <a:rPr lang="en-US" altLang="en-US" sz="2000" u="sng" baseline="30000" dirty="0" smtClean="0"/>
              <a:t>1</a:t>
            </a:r>
            <a:r>
              <a:rPr lang="en-US" altLang="en-US" sz="2000" u="sng" dirty="0" smtClean="0"/>
              <a:t>1 by Type</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January 1, 2017 </a:t>
            </a:r>
            <a:r>
              <a:rPr lang="en-US" altLang="en-US" sz="2000" dirty="0">
                <a:solidFill>
                  <a:srgbClr val="FFFFFF"/>
                </a:solidFill>
              </a:rPr>
              <a:t>to </a:t>
            </a:r>
            <a:r>
              <a:rPr lang="en-US" altLang="en-US" sz="2000" dirty="0">
                <a:solidFill>
                  <a:prstClr val="white"/>
                </a:solidFill>
              </a:rPr>
              <a:t>March 31, </a:t>
            </a:r>
            <a:r>
              <a:rPr lang="en-US" altLang="en-US" sz="2000" dirty="0" smtClean="0">
                <a:solidFill>
                  <a:prstClr val="white"/>
                </a:solidFill>
              </a:rPr>
              <a:t>2017</a:t>
            </a:r>
            <a:endParaRPr lang="en-US" alt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6058575"/>
              </p:ext>
            </p:extLst>
          </p:nvPr>
        </p:nvGraphicFramePr>
        <p:xfrm>
          <a:off x="152400" y="1143000"/>
          <a:ext cx="8763000" cy="4957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0728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u="sng" dirty="0"/>
              <a:t>Modification Application Reviews Class 1 and </a:t>
            </a:r>
            <a:r>
              <a:rPr lang="en-US" altLang="en-US" sz="2000" u="sng" baseline="30000" dirty="0"/>
              <a:t>1</a:t>
            </a:r>
            <a:r>
              <a:rPr lang="en-US" altLang="en-US" sz="2000" u="sng" dirty="0"/>
              <a:t>1 by Type</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October </a:t>
            </a:r>
            <a:r>
              <a:rPr lang="en-US" altLang="en-US" sz="2000" dirty="0">
                <a:solidFill>
                  <a:srgbClr val="FFFFFF"/>
                </a:solidFill>
              </a:rPr>
              <a:t>1, 2017 to </a:t>
            </a:r>
            <a:r>
              <a:rPr lang="en-US" altLang="en-US" sz="2000" dirty="0" smtClean="0">
                <a:solidFill>
                  <a:prstClr val="white"/>
                </a:solidFill>
              </a:rPr>
              <a:t>December </a:t>
            </a:r>
            <a:r>
              <a:rPr lang="en-US" altLang="en-US" sz="2000" dirty="0">
                <a:solidFill>
                  <a:prstClr val="white"/>
                </a:solidFill>
              </a:rPr>
              <a:t>31, 2017</a:t>
            </a:r>
            <a:endParaRPr lang="en-US" sz="2000" dirty="0"/>
          </a:p>
        </p:txBody>
      </p:sp>
      <p:sp>
        <p:nvSpPr>
          <p:cNvPr id="3" name="Content Placeholder 2"/>
          <p:cNvSpPr>
            <a:spLocks noGrp="1"/>
          </p:cNvSpPr>
          <p:nvPr>
            <p:ph idx="1"/>
          </p:nvPr>
        </p:nvSpPr>
        <p:spPr/>
        <p:txBody>
          <a:bodyPr/>
          <a:lstStyle/>
          <a:p>
            <a:r>
              <a:rPr lang="en-US" sz="2000" dirty="0" smtClean="0"/>
              <a:t>Previous Quarter for comparison </a:t>
            </a:r>
          </a:p>
          <a:p>
            <a:pPr marL="0" indent="0">
              <a:buNone/>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115177828"/>
              </p:ext>
            </p:extLst>
          </p:nvPr>
        </p:nvGraphicFramePr>
        <p:xfrm>
          <a:off x="76200" y="1295400"/>
          <a:ext cx="90678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6050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152400"/>
            <a:ext cx="8839200" cy="825500"/>
          </a:xfrm>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a:t>Required by Regulation</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January 1, 2017 to </a:t>
            </a:r>
            <a:r>
              <a:rPr lang="en-US" altLang="en-US" sz="2000" dirty="0">
                <a:solidFill>
                  <a:prstClr val="white"/>
                </a:solidFill>
              </a:rPr>
              <a:t>March 31, </a:t>
            </a:r>
            <a:r>
              <a:rPr lang="en-US" altLang="en-US" sz="2000" dirty="0" smtClean="0">
                <a:solidFill>
                  <a:prstClr val="white"/>
                </a:solidFill>
              </a:rPr>
              <a:t>2017 </a:t>
            </a:r>
            <a:r>
              <a:rPr lang="en-US" altLang="en-US" sz="2000" dirty="0" smtClean="0">
                <a:solidFill>
                  <a:schemeClr val="bg1"/>
                </a:solidFill>
              </a:rPr>
              <a:t>(</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91985788"/>
              </p:ext>
            </p:extLst>
          </p:nvPr>
        </p:nvGraphicFramePr>
        <p:xfrm>
          <a:off x="228600" y="1371600"/>
          <a:ext cx="8686800" cy="2912202"/>
        </p:xfrm>
        <a:graphic>
          <a:graphicData uri="http://schemas.openxmlformats.org/drawingml/2006/table">
            <a:tbl>
              <a:tblPr/>
              <a:tblGrid>
                <a:gridCol w="387743">
                  <a:extLst>
                    <a:ext uri="{9D8B030D-6E8A-4147-A177-3AD203B41FA5}">
                      <a16:colId xmlns:a16="http://schemas.microsoft.com/office/drawing/2014/main" xmlns="" val="20000"/>
                    </a:ext>
                  </a:extLst>
                </a:gridCol>
                <a:gridCol w="2184754">
                  <a:extLst>
                    <a:ext uri="{9D8B030D-6E8A-4147-A177-3AD203B41FA5}">
                      <a16:colId xmlns:a16="http://schemas.microsoft.com/office/drawing/2014/main" xmlns="" val="20001"/>
                    </a:ext>
                  </a:extLst>
                </a:gridCol>
                <a:gridCol w="1020412">
                  <a:extLst>
                    <a:ext uri="{9D8B030D-6E8A-4147-A177-3AD203B41FA5}">
                      <a16:colId xmlns:a16="http://schemas.microsoft.com/office/drawing/2014/main" xmlns="" val="20002"/>
                    </a:ext>
                  </a:extLst>
                </a:gridCol>
                <a:gridCol w="1292657">
                  <a:extLst>
                    <a:ext uri="{9D8B030D-6E8A-4147-A177-3AD203B41FA5}">
                      <a16:colId xmlns:a16="http://schemas.microsoft.com/office/drawing/2014/main" xmlns="" val="20003"/>
                    </a:ext>
                  </a:extLst>
                </a:gridCol>
                <a:gridCol w="1564497">
                  <a:extLst>
                    <a:ext uri="{9D8B030D-6E8A-4147-A177-3AD203B41FA5}">
                      <a16:colId xmlns:a16="http://schemas.microsoft.com/office/drawing/2014/main" xmlns="" val="3077768560"/>
                    </a:ext>
                  </a:extLst>
                </a:gridCol>
                <a:gridCol w="1224496">
                  <a:extLst>
                    <a:ext uri="{9D8B030D-6E8A-4147-A177-3AD203B41FA5}">
                      <a16:colId xmlns:a16="http://schemas.microsoft.com/office/drawing/2014/main" xmlns="" val="20004"/>
                    </a:ext>
                  </a:extLst>
                </a:gridCol>
                <a:gridCol w="1012241">
                  <a:extLst>
                    <a:ext uri="{9D8B030D-6E8A-4147-A177-3AD203B41FA5}">
                      <a16:colId xmlns:a16="http://schemas.microsoft.com/office/drawing/2014/main" xmlns="" val="20005"/>
                    </a:ext>
                  </a:extLst>
                </a:gridCol>
              </a:tblGrid>
              <a:tr h="1493520">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2 MODIFICATIONS</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RECEIVED</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DEFICIENCY/ COMMENTS </a:t>
                      </a: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PUBLIC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DOCUMENTATION/REVISIONS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RECEIVED</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90 DAY </a:t>
                      </a:r>
                      <a:r>
                        <a:rPr kumimoji="0" lang="en-US" altLang="en-US" sz="1400" b="1" i="0" u="none" strike="noStrike" cap="none" normalizeH="0" baseline="0" dirty="0" smtClean="0">
                          <a:ln>
                            <a:noFill/>
                          </a:ln>
                          <a:solidFill>
                            <a:schemeClr val="tx1"/>
                          </a:solidFill>
                          <a:effectLst/>
                          <a:latin typeface="Calibri" pitchFamily="34" charset="0"/>
                          <a:ea typeface="Times New Roman" pitchFamily="18" charset="0"/>
                          <a:cs typeface="Arial" charset="0"/>
                        </a:rPr>
                        <a:t>APPROVAL/ DENIAL</a:t>
                      </a:r>
                      <a:endPar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REQUIRED BY REGULATION</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cap="none" normalizeH="0" baseline="0" dirty="0">
                        <a:ln>
                          <a:noFill/>
                        </a:ln>
                        <a:solidFill>
                          <a:schemeClr val="bg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bg1"/>
                          </a:solidFill>
                          <a:effectLst/>
                          <a:latin typeface="Calibri" pitchFamily="34" charset="0"/>
                        </a:rPr>
                        <a:t>ISSUED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563880">
                <a:tc>
                  <a:txBody>
                    <a:bodyPr/>
                    <a:lstStyle/>
                    <a:p>
                      <a:r>
                        <a:rPr lang="en-US" sz="1800" dirty="0" smtClean="0"/>
                        <a:t>1</a:t>
                      </a:r>
                      <a:endParaRPr lang="en-US" sz="1800" dirty="0"/>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itchFamily="34" charset="0"/>
                        </a:rPr>
                        <a:t>Kilgore Temporary Authorization</a:t>
                      </a: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itchFamily="34" charset="0"/>
                          <a:ea typeface="Times New Roman" pitchFamily="18" charset="0"/>
                          <a:cs typeface="Arial" charset="0"/>
                        </a:rPr>
                        <a:t>2/22/17</a:t>
                      </a:r>
                      <a:endParaRPr kumimoji="0" lang="en-US" altLang="en-US" sz="16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itchFamily="34" charset="0"/>
                        </a:rPr>
                        <a:t>NA</a:t>
                      </a: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itchFamily="34" charset="0"/>
                        </a:rPr>
                        <a:t>2/24/17</a:t>
                      </a: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extLst>
                  <a:ext uri="{0D108BD9-81ED-4DB2-BD59-A6C34878D82A}">
                    <a16:rowId xmlns:a16="http://schemas.microsoft.com/office/drawing/2014/main" xmlns="" val="10002"/>
                  </a:ext>
                </a:extLst>
              </a:tr>
              <a:tr h="839692">
                <a:tc gridSpan="7">
                  <a:txBody>
                    <a:bodyPr/>
                    <a:lstStyle/>
                    <a:p>
                      <a:pPr algn="l"/>
                      <a:r>
                        <a:rPr lang="en-US" sz="1400" dirty="0" smtClean="0"/>
                        <a:t>Can include up to 25% increase in </a:t>
                      </a:r>
                      <a:r>
                        <a:rPr lang="en-US" sz="1400" baseline="0" dirty="0" smtClean="0"/>
                        <a:t>capacity, new wastes not requiring new waste management practices, or </a:t>
                      </a:r>
                    </a:p>
                    <a:p>
                      <a:pPr algn="l"/>
                      <a:r>
                        <a:rPr lang="en-US" sz="1400" baseline="0" dirty="0" smtClean="0"/>
                        <a:t>improvement of design of units or management practices.</a:t>
                      </a:r>
                      <a:endParaRPr lang="en-US" sz="1400" dirty="0"/>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7</a:t>
            </a:r>
            <a:endParaRPr lang="en-US" sz="1400" i="0" dirty="0">
              <a:latin typeface="Calibri" panose="020F0502020204030204" pitchFamily="34" charset="0"/>
            </a:endParaRPr>
          </a:p>
        </p:txBody>
      </p:sp>
    </p:spTree>
    <p:extLst>
      <p:ext uri="{BB962C8B-B14F-4D97-AF65-F5344CB8AC3E}">
        <p14:creationId xmlns:p14="http://schemas.microsoft.com/office/powerpoint/2010/main" val="90504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t>Modification </a:t>
            </a:r>
            <a:r>
              <a:rPr lang="en-US" altLang="en-US" sz="2000" u="sng" dirty="0">
                <a:solidFill>
                  <a:schemeClr val="bg1"/>
                </a:solidFill>
              </a:rPr>
              <a:t>Application Reviews </a:t>
            </a:r>
            <a:r>
              <a:rPr lang="en-US" altLang="en-US" sz="2000" u="sng" dirty="0">
                <a:solidFill>
                  <a:srgbClr val="FFFFFF"/>
                </a:solidFill>
              </a:rPr>
              <a:t>Required by </a:t>
            </a:r>
            <a:r>
              <a:rPr lang="en-US" altLang="en-US" sz="2000" u="sng" dirty="0" smtClean="0">
                <a:solidFill>
                  <a:srgbClr val="FFFFFF"/>
                </a:solidFill>
              </a:rPr>
              <a:t>Regulation</a:t>
            </a:r>
            <a:r>
              <a:rPr lang="en-US" altLang="en-US" sz="2000" u="sng" dirty="0">
                <a:solidFill>
                  <a:srgbClr val="FFFFFF"/>
                </a:solidFill>
              </a:rPr>
              <a:t/>
            </a:r>
            <a:br>
              <a:rPr lang="en-US" altLang="en-US" sz="2000" u="sng" dirty="0">
                <a:solidFill>
                  <a:srgbClr val="FFFFFF"/>
                </a:solidFill>
              </a:rPr>
            </a:br>
            <a:r>
              <a:rPr lang="en-US" altLang="en-US" sz="2000" dirty="0">
                <a:solidFill>
                  <a:srgbClr val="FFFFFF"/>
                </a:solidFill>
              </a:rPr>
              <a:t>January 1, 2017 to </a:t>
            </a:r>
            <a:r>
              <a:rPr lang="en-US" altLang="en-US" sz="2000" dirty="0" smtClean="0">
                <a:solidFill>
                  <a:prstClr val="white"/>
                </a:solidFill>
              </a:rPr>
              <a:t>March </a:t>
            </a:r>
            <a:r>
              <a:rPr lang="en-US" altLang="en-US" sz="2000" dirty="0">
                <a:solidFill>
                  <a:prstClr val="white"/>
                </a:solidFill>
              </a:rPr>
              <a:t>31, </a:t>
            </a:r>
            <a:r>
              <a:rPr lang="en-US" altLang="en-US" sz="2000" dirty="0" smtClean="0">
                <a:solidFill>
                  <a:prstClr val="white"/>
                </a:solidFill>
              </a:rPr>
              <a:t>2017 </a:t>
            </a:r>
            <a:r>
              <a:rPr lang="en-US" altLang="en-US" sz="2000" dirty="0">
                <a:solidFill>
                  <a:srgbClr val="FFFFFF"/>
                </a:solidFill>
              </a:rPr>
              <a:t>(cont.)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31515160"/>
              </p:ext>
            </p:extLst>
          </p:nvPr>
        </p:nvGraphicFramePr>
        <p:xfrm>
          <a:off x="228601" y="1371601"/>
          <a:ext cx="8686799" cy="3109420"/>
        </p:xfrm>
        <a:graphic>
          <a:graphicData uri="http://schemas.openxmlformats.org/drawingml/2006/table">
            <a:tbl>
              <a:tblPr/>
              <a:tblGrid>
                <a:gridCol w="245852">
                  <a:extLst>
                    <a:ext uri="{9D8B030D-6E8A-4147-A177-3AD203B41FA5}">
                      <a16:colId xmlns:a16="http://schemas.microsoft.com/office/drawing/2014/main" xmlns="" val="20000"/>
                    </a:ext>
                  </a:extLst>
                </a:gridCol>
                <a:gridCol w="1522256">
                  <a:extLst>
                    <a:ext uri="{9D8B030D-6E8A-4147-A177-3AD203B41FA5}">
                      <a16:colId xmlns:a16="http://schemas.microsoft.com/office/drawing/2014/main" xmlns="" val="20001"/>
                    </a:ext>
                  </a:extLst>
                </a:gridCol>
                <a:gridCol w="1027385">
                  <a:extLst>
                    <a:ext uri="{9D8B030D-6E8A-4147-A177-3AD203B41FA5}">
                      <a16:colId xmlns:a16="http://schemas.microsoft.com/office/drawing/2014/main" xmlns="" val="20002"/>
                    </a:ext>
                  </a:extLst>
                </a:gridCol>
                <a:gridCol w="1109579">
                  <a:extLst>
                    <a:ext uri="{9D8B030D-6E8A-4147-A177-3AD203B41FA5}">
                      <a16:colId xmlns:a16="http://schemas.microsoft.com/office/drawing/2014/main" xmlns="" val="20003"/>
                    </a:ext>
                  </a:extLst>
                </a:gridCol>
                <a:gridCol w="1195431">
                  <a:extLst>
                    <a:ext uri="{9D8B030D-6E8A-4147-A177-3AD203B41FA5}">
                      <a16:colId xmlns:a16="http://schemas.microsoft.com/office/drawing/2014/main" xmlns="" val="20005"/>
                    </a:ext>
                  </a:extLst>
                </a:gridCol>
                <a:gridCol w="1275127">
                  <a:extLst>
                    <a:ext uri="{9D8B030D-6E8A-4147-A177-3AD203B41FA5}">
                      <a16:colId xmlns:a16="http://schemas.microsoft.com/office/drawing/2014/main" xmlns="" val="1633753386"/>
                    </a:ext>
                  </a:extLst>
                </a:gridCol>
                <a:gridCol w="1158055">
                  <a:extLst>
                    <a:ext uri="{9D8B030D-6E8A-4147-A177-3AD203B41FA5}">
                      <a16:colId xmlns:a16="http://schemas.microsoft.com/office/drawing/2014/main" xmlns="" val="1598916691"/>
                    </a:ext>
                  </a:extLst>
                </a:gridCol>
                <a:gridCol w="1153114">
                  <a:extLst>
                    <a:ext uri="{9D8B030D-6E8A-4147-A177-3AD203B41FA5}">
                      <a16:colId xmlns:a16="http://schemas.microsoft.com/office/drawing/2014/main" xmlns="" val="2406815368"/>
                    </a:ext>
                  </a:extLst>
                </a:gridCol>
              </a:tblGrid>
              <a:tr h="1447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3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MODIFICATIONS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180 REVIEW REQUIRED BY REGULATION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COMPLETE</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DRAFTING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TO PUBLIC NOTICE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45 DAY)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None</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extLst>
                  <a:ext uri="{0D108BD9-81ED-4DB2-BD59-A6C34878D82A}">
                    <a16:rowId xmlns:a16="http://schemas.microsoft.com/office/drawing/2014/main" xmlns="" val="10001"/>
                  </a:ext>
                </a:extLst>
              </a:tr>
              <a:tr h="1123142">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increases &gt;25% in capacity, new wastes that require changes in unit design or management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substantial changes to liner and leachate collection/detection systems, or substantial changes to groundwater monitoring systems or incinerator operating conditions.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8</a:t>
            </a:r>
            <a:endParaRPr lang="en-US" sz="1400" i="0" dirty="0">
              <a:latin typeface="Calibri" panose="020F0502020204030204" pitchFamily="34" charset="0"/>
            </a:endParaRPr>
          </a:p>
        </p:txBody>
      </p:sp>
    </p:spTree>
    <p:extLst>
      <p:ext uri="{BB962C8B-B14F-4D97-AF65-F5344CB8AC3E}">
        <p14:creationId xmlns:p14="http://schemas.microsoft.com/office/powerpoint/2010/main" val="3518217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a:solidFill>
                  <a:srgbClr val="FFFFFF"/>
                </a:solidFill>
              </a:rPr>
              <a:t>For Additional Information</a:t>
            </a:r>
          </a:p>
        </p:txBody>
      </p:sp>
      <p:sp>
        <p:nvSpPr>
          <p:cNvPr id="9219" name="Content Placeholder 2"/>
          <p:cNvSpPr>
            <a:spLocks noGrp="1"/>
          </p:cNvSpPr>
          <p:nvPr>
            <p:ph idx="1"/>
          </p:nvPr>
        </p:nvSpPr>
        <p:spPr/>
        <p:txBody>
          <a:bodyPr anchor="ctr">
            <a:normAutofit/>
          </a:bodyPr>
          <a:lstStyle/>
          <a:p>
            <a:pPr marL="0" indent="0" algn="ctr">
              <a:buFont typeface="Arial" charset="0"/>
              <a:buNone/>
            </a:pPr>
            <a:r>
              <a:rPr lang="en-US" altLang="en-US" sz="2000" b="1" dirty="0">
                <a:latin typeface="+mn-lt"/>
              </a:rPr>
              <a:t>Jamie Burroughs</a:t>
            </a:r>
          </a:p>
          <a:p>
            <a:pPr marL="0" indent="0" algn="ctr">
              <a:buFont typeface="Arial" charset="0"/>
              <a:buNone/>
            </a:pPr>
            <a:r>
              <a:rPr lang="en-US" altLang="en-US" sz="2000" b="1" dirty="0">
                <a:latin typeface="+mn-lt"/>
              </a:rPr>
              <a:t>Division of Solid </a:t>
            </a:r>
            <a:r>
              <a:rPr lang="en-US" altLang="en-US" sz="2000" b="1">
                <a:latin typeface="+mn-lt"/>
              </a:rPr>
              <a:t>Waste </a:t>
            </a:r>
            <a:r>
              <a:rPr lang="en-US" altLang="en-US" sz="2000" b="1" smtClean="0">
                <a:latin typeface="+mn-lt"/>
              </a:rPr>
              <a:t>Management (DSWM)</a:t>
            </a:r>
            <a:endParaRPr lang="en-US" altLang="en-US" sz="2000" b="1" dirty="0">
              <a:latin typeface="+mn-lt"/>
            </a:endParaRPr>
          </a:p>
          <a:p>
            <a:pPr marL="0" indent="0" algn="ctr">
              <a:buFont typeface="Arial" charset="0"/>
              <a:buNone/>
            </a:pPr>
            <a:r>
              <a:rPr lang="en-US" altLang="en-US" sz="2000" b="1" dirty="0">
                <a:latin typeface="+mn-lt"/>
              </a:rPr>
              <a:t>Office: (615) 532-0826</a:t>
            </a:r>
          </a:p>
          <a:p>
            <a:pPr marL="0" indent="0" algn="ctr">
              <a:buFont typeface="Arial" charset="0"/>
              <a:buNone/>
            </a:pPr>
            <a:r>
              <a:rPr lang="en-US" altLang="en-US" sz="2000" b="1" dirty="0">
                <a:latin typeface="+mn-lt"/>
              </a:rPr>
              <a:t>Fax: (615) 532-0938</a:t>
            </a:r>
          </a:p>
          <a:p>
            <a:pPr marL="0" indent="0" algn="ctr">
              <a:buFont typeface="Arial" charset="0"/>
              <a:buNone/>
            </a:pPr>
            <a:r>
              <a:rPr lang="en-US" altLang="en-US" sz="2000" b="1" dirty="0" err="1" smtClean="0">
                <a:latin typeface="+mn-lt"/>
              </a:rPr>
              <a:t>eMail</a:t>
            </a:r>
            <a:r>
              <a:rPr lang="en-US" altLang="en-US" sz="2000" b="1" dirty="0">
                <a:latin typeface="+mn-lt"/>
              </a:rPr>
              <a:t>: Jamie.Burroughs@TN.gov</a:t>
            </a:r>
          </a:p>
          <a:p>
            <a:pPr marL="0" indent="0" algn="ctr">
              <a:buFont typeface="Arial" charset="0"/>
              <a:buNone/>
            </a:pPr>
            <a:endParaRPr lang="en-US" altLang="en-US" sz="2800" b="1" dirty="0">
              <a:latin typeface="+mn-lt"/>
            </a:endParaRPr>
          </a:p>
        </p:txBody>
      </p:sp>
    </p:spTree>
    <p:extLst>
      <p:ext uri="{BB962C8B-B14F-4D97-AF65-F5344CB8AC3E}">
        <p14:creationId xmlns:p14="http://schemas.microsoft.com/office/powerpoint/2010/main" val="402492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5528</TotalTime>
  <Words>845</Words>
  <Application>Microsoft Office PowerPoint</Application>
  <PresentationFormat>On-screen Show (4:3)</PresentationFormat>
  <Paragraphs>165</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PowerPoint B</vt:lpstr>
      <vt:lpstr>Hazardous Waste Permitting Activities 3rd Quarter Update</vt:lpstr>
      <vt:lpstr>Introduction</vt:lpstr>
      <vt:lpstr>Part B Permit Application Reviews Required by Regulation January 1, 2017 to March 31, 2017</vt:lpstr>
      <vt:lpstr>Modification Application Reviews Required by Regulation  January 1, 2017 to March 31, 2017 </vt:lpstr>
      <vt:lpstr>Modification Application Reviews Class 1 and 11 by Type January 1, 2017 to March 31, 2017</vt:lpstr>
      <vt:lpstr>Modification Application Reviews Class 1 and 11 by Type October 1, 2017 to December 31, 2017</vt:lpstr>
      <vt:lpstr>Modification Application Reviews Required by Regulation January 1, 2017 to March 31, 2017 (cont.)</vt:lpstr>
      <vt:lpstr>Modification Application Reviews Required by Regulation January 1, 2017 to March 31, 2017 (cont.)</vt:lpstr>
      <vt:lpstr>For Additional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BG</cp:lastModifiedBy>
  <cp:revision>365</cp:revision>
  <cp:lastPrinted>2017-04-27T20:13:30Z</cp:lastPrinted>
  <dcterms:created xsi:type="dcterms:W3CDTF">2015-04-23T14:18:47Z</dcterms:created>
  <dcterms:modified xsi:type="dcterms:W3CDTF">2017-05-12T15:11:04Z</dcterms:modified>
</cp:coreProperties>
</file>