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9"/>
  </p:notesMasterIdLst>
  <p:sldIdLst>
    <p:sldId id="256" r:id="rId5"/>
    <p:sldId id="304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302" r:id="rId14"/>
    <p:sldId id="303" r:id="rId15"/>
    <p:sldId id="264" r:id="rId16"/>
    <p:sldId id="265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305" r:id="rId25"/>
    <p:sldId id="293" r:id="rId26"/>
    <p:sldId id="301" r:id="rId27"/>
    <p:sldId id="30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B365D"/>
    <a:srgbClr val="6E7073"/>
    <a:srgbClr val="CDCDCD"/>
    <a:srgbClr val="EEEEEE"/>
    <a:srgbClr val="174A7C"/>
    <a:srgbClr val="002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9" autoAdjust="0"/>
    <p:restoredTop sz="94660"/>
  </p:normalViewPr>
  <p:slideViewPr>
    <p:cSldViewPr>
      <p:cViewPr varScale="1">
        <p:scale>
          <a:sx n="68" d="100"/>
          <a:sy n="68" d="100"/>
        </p:scale>
        <p:origin x="1230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0764A-B111-44B3-AE37-A9C6790043F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C1CD0-D833-4B0D-BF33-74A8E63C0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6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06" y="35052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4597" y="3810000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Insert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334000"/>
            <a:ext cx="6400800" cy="685800"/>
          </a:xfrm>
        </p:spPr>
        <p:txBody>
          <a:bodyPr>
            <a:noAutofit/>
          </a:bodyPr>
          <a:lstStyle>
            <a:lvl1pPr marL="0" indent="0" algn="ctr">
              <a:buNone/>
              <a:defRPr sz="3000" baseline="0">
                <a:solidFill>
                  <a:schemeClr val="bg1"/>
                </a:solidFill>
                <a:latin typeface="PermianSlabSerifTypeface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If applicable, insert sub-title</a:t>
            </a:r>
          </a:p>
        </p:txBody>
      </p:sp>
      <p:pic>
        <p:nvPicPr>
          <p:cNvPr id="2050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056799" y="6400800"/>
            <a:ext cx="5030403" cy="3810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3524"/>
              </a:buClr>
              <a:buSzTx/>
              <a:buFont typeface="Wingdings" panose="05000000000000000000" pitchFamily="2" charset="2"/>
              <a:buNone/>
              <a:tabLst/>
              <a:defRPr lang="en-US" sz="1400" smtClean="0">
                <a:solidFill>
                  <a:schemeClr val="tx2"/>
                </a:solidFill>
              </a:defRPr>
            </a:lvl1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3524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Presenter Name | Job Title | Team/Office/Division | Date</a:t>
            </a:r>
          </a:p>
        </p:txBody>
      </p:sp>
    </p:spTree>
    <p:extLst>
      <p:ext uri="{BB962C8B-B14F-4D97-AF65-F5344CB8AC3E}">
        <p14:creationId xmlns:p14="http://schemas.microsoft.com/office/powerpoint/2010/main" val="47301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295400"/>
            <a:ext cx="8382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  <a:lvl2pPr>
              <a:defRPr baseline="0">
                <a:solidFill>
                  <a:schemeClr val="accent1"/>
                </a:solidFill>
              </a:defRPr>
            </a:lvl2pPr>
            <a:lvl3pPr>
              <a:defRPr baseline="0">
                <a:solidFill>
                  <a:schemeClr val="accent1"/>
                </a:solidFill>
              </a:defRPr>
            </a:lvl3pPr>
            <a:lvl4pPr>
              <a:defRPr baseline="0">
                <a:solidFill>
                  <a:schemeClr val="accent1"/>
                </a:solidFill>
              </a:defRPr>
            </a:lvl4pPr>
            <a:lvl5pPr>
              <a:defRPr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Level 1 bullet points (default is 24-point font)</a:t>
            </a:r>
          </a:p>
          <a:p>
            <a:pPr lvl="1"/>
            <a:r>
              <a:rPr lang="en-US" dirty="0"/>
              <a:t>Level 2 bullet points (default is 22-point font)</a:t>
            </a:r>
          </a:p>
          <a:p>
            <a:pPr lvl="2"/>
            <a:r>
              <a:rPr lang="en-US" dirty="0"/>
              <a:t>Level 3 bullet points (default is 20-point font)</a:t>
            </a:r>
          </a:p>
          <a:p>
            <a:pPr lvl="3"/>
            <a:r>
              <a:rPr lang="en-US" dirty="0"/>
              <a:t>Level 4 bullet points (default is 18-point font)</a:t>
            </a:r>
          </a:p>
          <a:p>
            <a:pPr lvl="4"/>
            <a:r>
              <a:rPr lang="en-US" dirty="0"/>
              <a:t>Level 5 bullet points (default is 16-point font)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Insert Slide Heading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0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81000" y="1295400"/>
            <a:ext cx="4114800" cy="4525963"/>
          </a:xfrm>
        </p:spPr>
        <p:txBody>
          <a:bodyPr/>
          <a:lstStyle>
            <a:lvl1pPr>
              <a:defRPr sz="2200" baseline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Level 1 bullet points (default is 22-point font for two-column layout)</a:t>
            </a:r>
          </a:p>
          <a:p>
            <a:pPr lvl="1"/>
            <a:r>
              <a:rPr lang="en-US" dirty="0"/>
              <a:t>Level 2 bullet points (default is 20-point font)</a:t>
            </a:r>
          </a:p>
          <a:p>
            <a:pPr lvl="2"/>
            <a:r>
              <a:rPr lang="en-US" dirty="0"/>
              <a:t>Level 3 bullet points (default is 18-point font)</a:t>
            </a:r>
          </a:p>
          <a:p>
            <a:pPr lvl="3"/>
            <a:r>
              <a:rPr lang="en-US" dirty="0"/>
              <a:t>Level 4 bullet points (default is 16-point font)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Insert Slide Heading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572000" y="1295400"/>
            <a:ext cx="4114800" cy="4525963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Level 1 bullet points (default is 22-point font for two-column layout)</a:t>
            </a:r>
          </a:p>
          <a:p>
            <a:pPr lvl="1"/>
            <a:r>
              <a:rPr lang="en-US" dirty="0"/>
              <a:t>Level 2 bullet points (default is 20-point font)</a:t>
            </a:r>
          </a:p>
          <a:p>
            <a:pPr lvl="2"/>
            <a:r>
              <a:rPr lang="en-US" dirty="0"/>
              <a:t>Level 3 bullet points (default is 18-point font)</a:t>
            </a:r>
          </a:p>
          <a:p>
            <a:pPr lvl="3"/>
            <a:r>
              <a:rPr lang="en-US" dirty="0"/>
              <a:t>Level 4 bullet points (default is 16-point font)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59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91435" y="3810000"/>
            <a:ext cx="5952565" cy="2438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429000" y="4038600"/>
            <a:ext cx="5562600" cy="2019300"/>
          </a:xfrm>
        </p:spPr>
        <p:txBody>
          <a:bodyPr>
            <a:normAutofit/>
          </a:bodyPr>
          <a:lstStyle>
            <a:lvl1pPr algn="r">
              <a:defRPr sz="3500" baseline="0"/>
            </a:lvl1pPr>
          </a:lstStyle>
          <a:p>
            <a:r>
              <a:rPr lang="en-US" dirty="0"/>
              <a:t>Insert Section Heading</a:t>
            </a:r>
          </a:p>
        </p:txBody>
      </p:sp>
      <p:pic>
        <p:nvPicPr>
          <p:cNvPr id="1026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50"/>
          <a:stretch/>
        </p:blipFill>
        <p:spPr bwMode="auto">
          <a:xfrm>
            <a:off x="818180" y="3810000"/>
            <a:ext cx="238222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87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 with 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6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Heading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3058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Insert Slide Heading</a:t>
            </a:r>
          </a:p>
        </p:txBody>
      </p:sp>
    </p:spTree>
    <p:extLst>
      <p:ext uri="{BB962C8B-B14F-4D97-AF65-F5344CB8AC3E}">
        <p14:creationId xmlns:p14="http://schemas.microsoft.com/office/powerpoint/2010/main" val="200976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406" y="34290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08397" y="3898900"/>
            <a:ext cx="79248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i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Presenter</a:t>
            </a:r>
            <a: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 Name</a:t>
            </a:r>
            <a:b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</a:br>
            <a: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Title</a:t>
            </a:r>
            <a:b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</a:br>
            <a: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Team/Office/Division</a:t>
            </a:r>
          </a:p>
          <a:p>
            <a: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Email Address</a:t>
            </a:r>
          </a:p>
          <a:p>
            <a: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Phone Number</a:t>
            </a:r>
            <a:endParaRPr lang="en-US" sz="3000" b="1" i="0" dirty="0">
              <a:solidFill>
                <a:schemeClr val="bg1"/>
              </a:solidFill>
              <a:effectLst/>
              <a:latin typeface="PermianSlabSerifTypeface"/>
              <a:cs typeface="PermianSlabSerifTypeface"/>
            </a:endParaRP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19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406" y="34290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08397" y="3898900"/>
            <a:ext cx="79248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/>
                <a:cs typeface="PermianSlabSerifTypeface"/>
              </a:rPr>
              <a:t>Districts and schools in Tennessee will exemplify excellence and equity such that all students are equipped with the knowledge and skills to successfully embark on their chosen path in life.</a:t>
            </a:r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0" y="6172200"/>
            <a:ext cx="9144000" cy="482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1B365D"/>
                </a:solidFill>
                <a:latin typeface="Open Sans"/>
                <a:cs typeface="Open Sans"/>
              </a:rPr>
              <a:t>Excellence | Optimism | Judgment | Courage | Teamwork</a:t>
            </a: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88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7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2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9" r:id="rId4"/>
    <p:sldLayoutId id="2147483655" r:id="rId5"/>
    <p:sldLayoutId id="2147483658" r:id="rId6"/>
    <p:sldLayoutId id="2147483661" r:id="rId7"/>
    <p:sldLayoutId id="2147483660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PermianSlabSerifTypeface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E3524"/>
        </a:buClr>
        <a:buFont typeface="Wingdings" panose="05000000000000000000" pitchFamily="2" charset="2"/>
        <a:buChar char="§"/>
        <a:defRPr sz="24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–"/>
        <a:defRPr sz="22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E3524"/>
        </a:buClr>
        <a:buFont typeface="Courier New" panose="02070309020205020404" pitchFamily="49" charset="0"/>
        <a:buChar char="o"/>
        <a:defRPr sz="18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»"/>
        <a:defRPr sz="16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n.gov/education/district-technology/erate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n.gov/education/district-technology/erate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n.gov/education/district-technology/erate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n.gov/education/district-technology/erate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the TN Educational Broadband Consortium Contract(s) and Conducting a Mini-Bid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457200"/>
          </a:xfrm>
        </p:spPr>
        <p:txBody>
          <a:bodyPr/>
          <a:lstStyle/>
          <a:p>
            <a:r>
              <a:rPr lang="en-US" dirty="0"/>
              <a:t>Funding Year 2021 and Beyond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Kim Friends, TN State E-rate Coordinator</a:t>
            </a:r>
          </a:p>
        </p:txBody>
      </p:sp>
    </p:spTree>
    <p:extLst>
      <p:ext uri="{BB962C8B-B14F-4D97-AF65-F5344CB8AC3E}">
        <p14:creationId xmlns:p14="http://schemas.microsoft.com/office/powerpoint/2010/main" val="3534085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 to “TEBC Form 471 Contract-FRN Filing Guide” for more information</a:t>
            </a:r>
          </a:p>
          <a:p>
            <a:r>
              <a:rPr lang="en-US" dirty="0"/>
              <a:t>This step must be completed BEFORE you can file your Form 471 application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6: Update Contract Record in EPC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09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 TEBC Mini-Bid Process</a:t>
            </a:r>
          </a:p>
        </p:txBody>
      </p:sp>
    </p:spTree>
    <p:extLst>
      <p:ext uri="{BB962C8B-B14F-4D97-AF65-F5344CB8AC3E}">
        <p14:creationId xmlns:p14="http://schemas.microsoft.com/office/powerpoint/2010/main" val="1457689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Conduct Mini-Bid</a:t>
            </a:r>
          </a:p>
          <a:p>
            <a:pPr lvl="1"/>
            <a:r>
              <a:rPr lang="en-US" dirty="0"/>
              <a:t>No Form 470 required (TEBC filed Form 470 when contracts were being competitively bid)</a:t>
            </a:r>
          </a:p>
          <a:p>
            <a:pPr lvl="1"/>
            <a:r>
              <a:rPr lang="en-US" dirty="0"/>
              <a:t>More appropriate for equipment purchase/installation, rather than cabling project</a:t>
            </a:r>
          </a:p>
          <a:p>
            <a:pPr lvl="1"/>
            <a:r>
              <a:rPr lang="en-US" dirty="0"/>
              <a:t>New:  Sign SMC Order Form with the vendor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School board will likely need to approve SMC Order Form prior to signing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SMC Order Form must be signed before submitting Form 471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 Consortium Mini-Bid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08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More on TEBC Contracts:</a:t>
            </a:r>
          </a:p>
          <a:p>
            <a:pPr lvl="1"/>
            <a:r>
              <a:rPr lang="en-US" dirty="0"/>
              <a:t>Cannot just go to TEBC contract list and select vendor and equipment you want/need</a:t>
            </a:r>
          </a:p>
          <a:p>
            <a:pPr lvl="1"/>
            <a:r>
              <a:rPr lang="en-US" dirty="0"/>
              <a:t>Must request ‘mini-bids’ from all vendors in a particular category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“category list” is available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INSERT NAME OF DOCUMENT TO REFERENCE</a:t>
            </a:r>
          </a:p>
          <a:p>
            <a:pPr lvl="1"/>
            <a:r>
              <a:rPr lang="en-US" dirty="0"/>
              <a:t>Can list preferred manufacturer, but  must seek bids for “equivalent” products</a:t>
            </a:r>
          </a:p>
          <a:p>
            <a:pPr lvl="1"/>
            <a:r>
              <a:rPr lang="en-US" u="sng" dirty="0"/>
              <a:t>Minimum 7–14 day bidding period suggested </a:t>
            </a:r>
          </a:p>
          <a:p>
            <a:pPr lvl="1"/>
            <a:r>
              <a:rPr lang="en-US" dirty="0"/>
              <a:t>Then conduct bid evaluation among all product lines that offer the ‘category’ of service, including equivalents</a:t>
            </a:r>
          </a:p>
          <a:p>
            <a:pPr lvl="1"/>
            <a:r>
              <a:rPr lang="en-US" u="sng" dirty="0"/>
              <a:t>Can</a:t>
            </a:r>
            <a:r>
              <a:rPr lang="en-US" dirty="0"/>
              <a:t> consider other factors besides price</a:t>
            </a:r>
          </a:p>
          <a:p>
            <a:pPr lvl="2"/>
            <a:r>
              <a:rPr lang="en-US" dirty="0"/>
              <a:t>Price of eligible equipment must be the most heavily weighted factor</a:t>
            </a:r>
          </a:p>
          <a:p>
            <a:pPr lvl="1"/>
            <a:r>
              <a:rPr lang="en-US" u="sng" dirty="0"/>
              <a:t>New EPC Contract wizard requires you to list # of bids received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Keep those “losing” bids /quotes because you may be asked to submit them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Category 2 Consortium Mini-Bid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622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template to create list of equipment and services you are seeking in your bid</a:t>
            </a:r>
          </a:p>
          <a:p>
            <a:r>
              <a:rPr lang="en-US" dirty="0"/>
              <a:t>Include installation, if needed</a:t>
            </a:r>
          </a:p>
          <a:p>
            <a:r>
              <a:rPr lang="en-US" dirty="0"/>
              <a:t>May list preferred manufacturer, but cover e-mail must allow for equivalent product lines to be submitted</a:t>
            </a:r>
          </a:p>
          <a:p>
            <a:r>
              <a:rPr lang="en-US" dirty="0"/>
              <a:t>Include any “compatibility” or “interoperability” requirements</a:t>
            </a:r>
          </a:p>
          <a:p>
            <a:r>
              <a:rPr lang="en-US" dirty="0"/>
              <a:t>Attach equipment list to cover e-mail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Create Equipment/Services List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26" name="Picture 2" descr="C:\Users\CA19029\Desktop\Clip Art\Clip Art\Gray Clip Art\Gray checkli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86200"/>
            <a:ext cx="181499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255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template and personalize to your needs:</a:t>
            </a:r>
          </a:p>
          <a:p>
            <a:pPr lvl="1"/>
            <a:r>
              <a:rPr lang="en-US" dirty="0"/>
              <a:t>Include additional disqualification factors</a:t>
            </a:r>
          </a:p>
          <a:p>
            <a:pPr lvl="1"/>
            <a:r>
              <a:rPr lang="en-US" dirty="0"/>
              <a:t>Include pre-bid meeting info, if applicable</a:t>
            </a:r>
          </a:p>
          <a:p>
            <a:pPr lvl="1"/>
            <a:r>
              <a:rPr lang="en-US" dirty="0"/>
              <a:t>Give due date for responses</a:t>
            </a:r>
          </a:p>
          <a:p>
            <a:pPr lvl="1"/>
            <a:r>
              <a:rPr lang="en-US" dirty="0"/>
              <a:t>Explain that equivalent bids may be submitted</a:t>
            </a:r>
          </a:p>
          <a:p>
            <a:r>
              <a:rPr lang="en-US" dirty="0"/>
              <a:t>Template available at </a:t>
            </a:r>
            <a:r>
              <a:rPr lang="en-US" dirty="0">
                <a:hlinkClick r:id="rId2"/>
              </a:rPr>
              <a:t>https://www.tn.gov/education/district-technology/erate.html</a:t>
            </a:r>
            <a:r>
              <a:rPr lang="en-US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2: Compose E-mail to Potential/Possible Vendors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87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Must conduct mini-bid among all product lines in that “category”</a:t>
            </a:r>
          </a:p>
          <a:p>
            <a:pPr lvl="1"/>
            <a:r>
              <a:rPr lang="en-US" dirty="0"/>
              <a:t>So, if bidding switches, you must send the mini-bid request to all awarded switching vendors on the list</a:t>
            </a:r>
          </a:p>
          <a:p>
            <a:pPr lvl="1"/>
            <a:r>
              <a:rPr lang="en-US" dirty="0"/>
              <a:t>Categories mirror E-rate Eligible Services List</a:t>
            </a:r>
          </a:p>
          <a:p>
            <a:pPr lvl="3"/>
            <a:r>
              <a:rPr lang="en-US" dirty="0"/>
              <a:t>Internal connections</a:t>
            </a:r>
          </a:p>
          <a:p>
            <a:pPr lvl="3"/>
            <a:r>
              <a:rPr lang="en-US" dirty="0"/>
              <a:t>Basic Maintenance of Internal Connection</a:t>
            </a:r>
          </a:p>
          <a:p>
            <a:pPr lvl="3"/>
            <a:r>
              <a:rPr lang="en-US" dirty="0"/>
              <a:t>Managed Internal Broadband Services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3: Determine All Vendors in “Category”</a:t>
            </a:r>
          </a:p>
        </p:txBody>
      </p:sp>
    </p:spTree>
    <p:extLst>
      <p:ext uri="{BB962C8B-B14F-4D97-AF65-F5344CB8AC3E}">
        <p14:creationId xmlns:p14="http://schemas.microsoft.com/office/powerpoint/2010/main" val="1906315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7700" y="1905000"/>
            <a:ext cx="7620000" cy="403794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Mini-Bid Category List (SAMPLE)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8479" y="1295400"/>
            <a:ext cx="3438442" cy="6767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1295400"/>
            <a:ext cx="303881" cy="54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311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prices from mini-bid quotes, conduct bid evaluation</a:t>
            </a:r>
          </a:p>
          <a:p>
            <a:pPr lvl="1"/>
            <a:r>
              <a:rPr lang="en-US" dirty="0"/>
              <a:t>Use template – available at </a:t>
            </a:r>
          </a:p>
          <a:p>
            <a:pPr lvl="2"/>
            <a:r>
              <a:rPr lang="en-US" dirty="0">
                <a:hlinkClick r:id="rId2"/>
              </a:rPr>
              <a:t>https://www.tn.gov/education/district-technology/erate.html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May consider other factors besides price</a:t>
            </a:r>
          </a:p>
          <a:p>
            <a:r>
              <a:rPr lang="en-US" dirty="0"/>
              <a:t>Price of eligible equipment/services MUST be the most heavily weighted factor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Conduct Bid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382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Mini-Bid Evaluation </a:t>
            </a:r>
            <a:r>
              <a:rPr lang="en-US" i="1" u="sng" dirty="0"/>
              <a:t>Example</a:t>
            </a:r>
            <a:r>
              <a:rPr lang="en-US" i="1" dirty="0"/>
              <a:t> (best practice)</a:t>
            </a:r>
            <a:endParaRPr lang="en-US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038457"/>
              </p:ext>
            </p:extLst>
          </p:nvPr>
        </p:nvGraphicFramePr>
        <p:xfrm>
          <a:off x="228600" y="1352368"/>
          <a:ext cx="8686799" cy="4341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5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8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12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Evaluation Criteria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Maximum # Points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Vendor 1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Vendor 2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Vendor 3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Price of E-Rate Eligible Goods/Services</a:t>
                      </a:r>
                      <a:endParaRPr lang="en-US" sz="17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50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50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42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35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0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Ability to Integrate Equipment into Existing Network</a:t>
                      </a:r>
                      <a:endParaRPr lang="en-US" sz="17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30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30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Previous Experience—</a:t>
                      </a:r>
                      <a:br>
                        <a:rPr lang="en-US" sz="17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</a:br>
                      <a:r>
                        <a:rPr lang="en-US" sz="17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District with SP</a:t>
                      </a:r>
                      <a:endParaRPr lang="en-US" sz="17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Completeness of Response</a:t>
                      </a:r>
                      <a:endParaRPr lang="en-US" sz="17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079"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100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82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60</a:t>
                      </a:r>
                      <a:endParaRPr lang="en-U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5334000" y="5334000"/>
            <a:ext cx="762000" cy="5334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14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 (C1) TEBC Mini-Bid Process</a:t>
            </a:r>
          </a:p>
        </p:txBody>
      </p:sp>
    </p:spTree>
    <p:extLst>
      <p:ext uri="{BB962C8B-B14F-4D97-AF65-F5344CB8AC3E}">
        <p14:creationId xmlns:p14="http://schemas.microsoft.com/office/powerpoint/2010/main" val="202789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Notify winning bidder via e-mail, </a:t>
            </a:r>
            <a:r>
              <a:rPr lang="en-US" dirty="0">
                <a:solidFill>
                  <a:srgbClr val="FF0000"/>
                </a:solidFill>
              </a:rPr>
              <a:t>contingent on board approval</a:t>
            </a:r>
          </a:p>
          <a:p>
            <a:r>
              <a:rPr lang="en-US" dirty="0"/>
              <a:t>Use template</a:t>
            </a:r>
          </a:p>
          <a:p>
            <a:r>
              <a:rPr lang="en-US" dirty="0"/>
              <a:t>Finalize exact quantities of equipment prior to contract signing</a:t>
            </a:r>
          </a:p>
          <a:p>
            <a:r>
              <a:rPr lang="en-US" dirty="0"/>
              <a:t>Ask for final quote on vendor letterhead</a:t>
            </a:r>
          </a:p>
          <a:p>
            <a:pPr lvl="1"/>
            <a:r>
              <a:rPr lang="en-US" dirty="0"/>
              <a:t>Must include contract term:  4/1/2021 – 6/30/2026</a:t>
            </a:r>
          </a:p>
          <a:p>
            <a:pPr lvl="1"/>
            <a:r>
              <a:rPr lang="en-US" dirty="0"/>
              <a:t>Purchase is contingent on E-rate funding (if applicable)</a:t>
            </a:r>
          </a:p>
          <a:p>
            <a:r>
              <a:rPr lang="en-US" dirty="0"/>
              <a:t>SMC Order Form must be signed by the district before submitting the 471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5: Notify Winning Bidder/Sign Contracts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56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 to “TEBC Form 471 Contract-FRN Filing Guide” for more information</a:t>
            </a:r>
          </a:p>
          <a:p>
            <a:r>
              <a:rPr lang="en-US" dirty="0"/>
              <a:t>This step must be completed BEFORE you can file your Form 471 application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6: Update Contract Record in EPC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64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TEBC bidding guide and all associated documents available at: 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hlinkClick r:id="rId2"/>
              </a:rPr>
              <a:t>https://www.tn.gov/education/district-technology/erate.html</a:t>
            </a:r>
            <a:r>
              <a:rPr lang="en-US" dirty="0"/>
              <a:t> 	</a:t>
            </a:r>
          </a:p>
          <a:p>
            <a:r>
              <a:rPr lang="en-US" dirty="0"/>
              <a:t>STAY TUNED for more developments!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TEBC Bidding Guide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2993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343400" cy="4953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b="1" dirty="0"/>
              <a:t>Mini-Bid</a:t>
            </a:r>
          </a:p>
          <a:p>
            <a:pPr>
              <a:lnSpc>
                <a:spcPct val="120000"/>
              </a:lnSpc>
            </a:pPr>
            <a:r>
              <a:rPr lang="en-US" sz="3000" dirty="0"/>
              <a:t>Don’t have to post Form 470/Issue RFP</a:t>
            </a:r>
          </a:p>
          <a:p>
            <a:pPr>
              <a:lnSpc>
                <a:spcPct val="120000"/>
              </a:lnSpc>
            </a:pPr>
            <a:r>
              <a:rPr lang="en-US" sz="3000" dirty="0"/>
              <a:t>Don’t have to advertise in newspaper</a:t>
            </a:r>
          </a:p>
          <a:p>
            <a:pPr>
              <a:lnSpc>
                <a:spcPct val="120000"/>
              </a:lnSpc>
            </a:pPr>
            <a:r>
              <a:rPr lang="en-US" sz="3000" dirty="0"/>
              <a:t>DO have to conduct mini-bid of every vendor that sells equipment in that category</a:t>
            </a:r>
          </a:p>
          <a:p>
            <a:pPr>
              <a:lnSpc>
                <a:spcPct val="120000"/>
              </a:lnSpc>
            </a:pPr>
            <a:r>
              <a:rPr lang="en-US" sz="3000" dirty="0"/>
              <a:t>Don’t have to wait full 28 days during mini-bid process</a:t>
            </a:r>
          </a:p>
          <a:p>
            <a:pPr>
              <a:lnSpc>
                <a:spcPct val="120000"/>
              </a:lnSpc>
            </a:pPr>
            <a:r>
              <a:rPr lang="en-US" sz="3000" b="1" u="sng" dirty="0"/>
              <a:t>Can consider non-cost factors as long as costs of E-rate eligible equipment/services are most heavily weighted factor</a:t>
            </a:r>
          </a:p>
          <a:p>
            <a:pPr>
              <a:lnSpc>
                <a:spcPct val="120000"/>
              </a:lnSpc>
            </a:pPr>
            <a:r>
              <a:rPr lang="en-US" sz="3000" dirty="0"/>
              <a:t>Can require compatibility and interoperability with existing equipment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Mini-Bid vs RFP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RFP/470</a:t>
            </a:r>
          </a:p>
          <a:p>
            <a:r>
              <a:rPr lang="en-US" sz="2100" dirty="0"/>
              <a:t>Must post 470, upload RFP and follow all local guidelines</a:t>
            </a:r>
          </a:p>
          <a:p>
            <a:r>
              <a:rPr lang="en-US" sz="2100" dirty="0"/>
              <a:t>Must wait at least 28 days before selecting a provider</a:t>
            </a:r>
          </a:p>
          <a:p>
            <a:r>
              <a:rPr lang="en-US" sz="2100" dirty="0"/>
              <a:t>Can provide greater specificity about requirements</a:t>
            </a:r>
          </a:p>
          <a:p>
            <a:r>
              <a:rPr lang="en-US" sz="2100" dirty="0"/>
              <a:t>Can require compatibility and interoperability with existing equipment</a:t>
            </a:r>
          </a:p>
          <a:p>
            <a:r>
              <a:rPr lang="en-US" sz="2100" dirty="0"/>
              <a:t>Can list binary disqualification factors</a:t>
            </a:r>
          </a:p>
          <a:p>
            <a:r>
              <a:rPr lang="en-US" sz="2100" dirty="0"/>
              <a:t>Don’t have to solicit bids from all vendors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5528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356350"/>
            <a:ext cx="457200" cy="365125"/>
          </a:xfrm>
          <a:prstGeom prst="rect">
            <a:avLst/>
          </a:prstGeom>
        </p:spPr>
        <p:txBody>
          <a:bodyPr/>
          <a:lstStyle/>
          <a:p>
            <a:fld id="{86D2451E-3285-438B-B188-C22B2A012BF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900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Conduct Mini-Bid</a:t>
            </a:r>
          </a:p>
          <a:p>
            <a:pPr lvl="1"/>
            <a:r>
              <a:rPr lang="en-US" dirty="0"/>
              <a:t>No Form 470 required (TEBC filed Form 470 when contracts were being competitively bid)</a:t>
            </a:r>
          </a:p>
          <a:p>
            <a:pPr lvl="1"/>
            <a:r>
              <a:rPr lang="en-US" dirty="0"/>
              <a:t>New:  Sign SMC Order Form with the vendor and use those Be sure to include these items:</a:t>
            </a:r>
          </a:p>
          <a:p>
            <a:pPr lvl="3"/>
            <a:r>
              <a:rPr lang="en-US" dirty="0"/>
              <a:t>SMC Order Form signing date (must be before 471 filing date)</a:t>
            </a:r>
          </a:p>
          <a:p>
            <a:pPr lvl="3"/>
            <a:r>
              <a:rPr lang="en-US" dirty="0"/>
              <a:t>Agreement term:  7/1/2021  through  6/30/2026</a:t>
            </a:r>
          </a:p>
          <a:p>
            <a:pPr lvl="3"/>
            <a:r>
              <a:rPr lang="en-US" dirty="0"/>
              <a:t>Purchase is contingent upon E-rate funding and local funding approval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School board may need to approve contract prior to signing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Vendor SMC Order Form/agreement must be signed before submitting Form 471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 Consortium Mini-Bid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7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template to create list locations and services needed</a:t>
            </a:r>
          </a:p>
          <a:p>
            <a:r>
              <a:rPr lang="en-US" dirty="0"/>
              <a:t>Include installation (NRC), if needed</a:t>
            </a:r>
          </a:p>
          <a:p>
            <a:r>
              <a:rPr lang="en-US" dirty="0"/>
              <a:t>Use C1 Mini-Bid template</a:t>
            </a:r>
          </a:p>
          <a:p>
            <a:r>
              <a:rPr lang="en-US" dirty="0"/>
              <a:t>Attach this list to cover e-mail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Create Needs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2" descr="C:\Users\CA19029\Desktop\Clip Art\Clip Art\Gray Clip Art\Gray checkli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86200"/>
            <a:ext cx="181499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06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template and personalize to your needs:</a:t>
            </a:r>
          </a:p>
          <a:p>
            <a:pPr lvl="1"/>
            <a:r>
              <a:rPr lang="en-US" dirty="0"/>
              <a:t>Include additional disqualification factors</a:t>
            </a:r>
          </a:p>
          <a:p>
            <a:pPr lvl="1"/>
            <a:r>
              <a:rPr lang="en-US" dirty="0"/>
              <a:t>Include pre-bid meeting info, if applicable</a:t>
            </a:r>
          </a:p>
          <a:p>
            <a:pPr lvl="1"/>
            <a:r>
              <a:rPr lang="en-US" dirty="0"/>
              <a:t>Give due date for responses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2: Compose E-mail to Potential/Possible Vendors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420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Must conduct mini-bid among all potential vendors in that Category</a:t>
            </a:r>
          </a:p>
          <a:p>
            <a:pPr lvl="1"/>
            <a:r>
              <a:rPr lang="en-US" dirty="0"/>
              <a:t>Category One (C1)</a:t>
            </a:r>
          </a:p>
          <a:p>
            <a:pPr lvl="2"/>
            <a:r>
              <a:rPr lang="en-US" dirty="0"/>
              <a:t>Data Transmission Services</a:t>
            </a:r>
          </a:p>
          <a:p>
            <a:pPr lvl="2"/>
            <a:r>
              <a:rPr lang="en-US" dirty="0"/>
              <a:t>Internet Access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3: Determine All Vendors in “Category”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61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prices from mini-bid quotes, conduct bid evaluation</a:t>
            </a:r>
          </a:p>
          <a:p>
            <a:pPr lvl="1"/>
            <a:r>
              <a:rPr lang="en-US" dirty="0"/>
              <a:t>Use template – available at </a:t>
            </a:r>
            <a:r>
              <a:rPr lang="en-US" dirty="0">
                <a:hlinkClick r:id="rId2"/>
              </a:rPr>
              <a:t>https://www.tn.gov/education/district-technology/erate.html</a:t>
            </a:r>
            <a:r>
              <a:rPr lang="en-US" dirty="0"/>
              <a:t> </a:t>
            </a:r>
          </a:p>
          <a:p>
            <a:r>
              <a:rPr lang="en-US" dirty="0"/>
              <a:t>May consider other factors besides price</a:t>
            </a:r>
          </a:p>
          <a:p>
            <a:r>
              <a:rPr lang="en-US" dirty="0"/>
              <a:t>Price of eligible products and services MUST be the most heavily weighted factor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Conduct Bid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59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Mini-Bid Evaluation </a:t>
            </a:r>
            <a:r>
              <a:rPr lang="en-US" i="1" u="sng" dirty="0"/>
              <a:t>Example</a:t>
            </a:r>
            <a:r>
              <a:rPr lang="en-US" i="1" dirty="0"/>
              <a:t> (best practice)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771899"/>
            <a:ext cx="1243692" cy="707197"/>
          </a:xfrm>
          <a:prstGeom prst="rect">
            <a:avLst/>
          </a:prstGeo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598975"/>
              </p:ext>
            </p:extLst>
          </p:nvPr>
        </p:nvGraphicFramePr>
        <p:xfrm>
          <a:off x="609601" y="1734106"/>
          <a:ext cx="8229600" cy="382849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0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48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Evaluation Criteria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Maximum </a:t>
                      </a:r>
                      <a:br>
                        <a:rPr lang="en-US" sz="1600" b="1" u="none" strike="noStrike" dirty="0">
                          <a:effectLst/>
                        </a:rPr>
                      </a:br>
                      <a:r>
                        <a:rPr lang="en-US" sz="1600" b="1" u="none" strike="noStrike" dirty="0">
                          <a:effectLst/>
                        </a:rPr>
                        <a:t># Points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Vendor 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Vendor 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Vendor 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86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Price of E-Rate Eligible Goods/Services</a:t>
                      </a:r>
                      <a:endParaRPr lang="en-US" sz="16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50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50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42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6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Able to deliver service on July 1 (or whatever date you choose)</a:t>
                      </a:r>
                      <a:endParaRPr lang="en-US" sz="16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6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Previous Experience— </a:t>
                      </a:r>
                      <a:br>
                        <a:rPr lang="en-US" sz="16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</a:br>
                      <a:r>
                        <a:rPr lang="en-US" sz="16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District with SP</a:t>
                      </a:r>
                      <a:endParaRPr lang="en-US" sz="16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339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100</a:t>
                      </a:r>
                      <a:endParaRPr lang="en-US" sz="1100" b="1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82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65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5334000" y="5222444"/>
            <a:ext cx="838200" cy="513303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71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Notify apparent winning bidder via e-mail, </a:t>
            </a:r>
            <a:r>
              <a:rPr lang="en-US" dirty="0">
                <a:solidFill>
                  <a:srgbClr val="FF0000"/>
                </a:solidFill>
              </a:rPr>
              <a:t>contingent on board approval</a:t>
            </a:r>
          </a:p>
          <a:p>
            <a:r>
              <a:rPr lang="en-US" dirty="0"/>
              <a:t>Use template</a:t>
            </a:r>
          </a:p>
          <a:p>
            <a:r>
              <a:rPr lang="en-US" dirty="0"/>
              <a:t>Finalize exact quantities and capacities</a:t>
            </a:r>
          </a:p>
          <a:p>
            <a:r>
              <a:rPr lang="en-US" dirty="0"/>
              <a:t>Ask for final quote on vendor letterhead</a:t>
            </a:r>
          </a:p>
          <a:p>
            <a:pPr lvl="1"/>
            <a:r>
              <a:rPr lang="en-US" dirty="0"/>
              <a:t>Must include service term </a:t>
            </a:r>
            <a:r>
              <a:rPr lang="en-US" dirty="0" err="1"/>
              <a:t>ie</a:t>
            </a:r>
            <a:r>
              <a:rPr lang="en-US" dirty="0"/>
              <a:t>:  7/1/2021 – 6/30/2022</a:t>
            </a:r>
          </a:p>
          <a:p>
            <a:pPr lvl="1"/>
            <a:r>
              <a:rPr lang="en-US" dirty="0"/>
              <a:t>Purchase is contingent on E-rate funding (if applicable)</a:t>
            </a:r>
          </a:p>
          <a:p>
            <a:r>
              <a:rPr lang="en-US" dirty="0"/>
              <a:t>SMC Order Form must be signed by the District before submitting the 471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5: Notify Winning Bidder/Sign Contracts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9848"/>
      </p:ext>
    </p:extLst>
  </p:cSld>
  <p:clrMapOvr>
    <a:masterClrMapping/>
  </p:clrMapOvr>
</p:sld>
</file>

<file path=ppt/theme/theme1.xml><?xml version="1.0" encoding="utf-8"?>
<a:theme xmlns:a="http://schemas.openxmlformats.org/drawingml/2006/main" name="TDOE Template - Editing">
  <a:themeElements>
    <a:clrScheme name="Theme Colors for TDOE">
      <a:dk1>
        <a:srgbClr val="1B365D"/>
      </a:dk1>
      <a:lt1>
        <a:srgbClr val="FFFFFF"/>
      </a:lt1>
      <a:dk2>
        <a:srgbClr val="6E7073"/>
      </a:dk2>
      <a:lt2>
        <a:srgbClr val="EEEEEE"/>
      </a:lt2>
      <a:accent1>
        <a:srgbClr val="000000"/>
      </a:accent1>
      <a:accent2>
        <a:srgbClr val="174A7C"/>
      </a:accent2>
      <a:accent3>
        <a:srgbClr val="2DCCD3"/>
      </a:accent3>
      <a:accent4>
        <a:srgbClr val="D2D755"/>
      </a:accent4>
      <a:accent5>
        <a:srgbClr val="E87722"/>
      </a:accent5>
      <a:accent6>
        <a:srgbClr val="5D7975"/>
      </a:accent6>
      <a:hlink>
        <a:srgbClr val="0000FF"/>
      </a:hlink>
      <a:folHlink>
        <a:srgbClr val="800080"/>
      </a:folHlink>
    </a:clrScheme>
    <a:fontScheme name="Primary Fonts - Permian Slab and Open Sans">
      <a:majorFont>
        <a:latin typeface="PermianSlabSerifTypeface"/>
        <a:ea typeface=""/>
        <a:cs typeface=""/>
      </a:majorFont>
      <a:minorFont>
        <a:latin typeface="Open Sans"/>
        <a:ea typeface=""/>
        <a:cs typeface="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0A4A5F24874846B90B7B0C791591CC" ma:contentTypeVersion="2" ma:contentTypeDescription="Create a new document." ma:contentTypeScope="" ma:versionID="c31d6fdfcc4f90c12f57856c20e1b3da">
  <xsd:schema xmlns:xsd="http://www.w3.org/2001/XMLSchema" xmlns:xs="http://www.w3.org/2001/XMLSchema" xmlns:p="http://schemas.microsoft.com/office/2006/metadata/properties" xmlns:ns2="8a9e53d4-a258-41c6-98cb-af8ee2071310" targetNamespace="http://schemas.microsoft.com/office/2006/metadata/properties" ma:root="true" ma:fieldsID="39a2e5c9d7e2d67f05eece950766ba63" ns2:_="">
    <xsd:import namespace="8a9e53d4-a258-41c6-98cb-af8ee207131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e53d4-a258-41c6-98cb-af8ee207131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9A20C1-331B-4040-A834-6B86CFDDEF48}">
  <ds:schemaRefs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8a9e53d4-a258-41c6-98cb-af8ee207131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54E870-B7B1-4E21-B088-8EF1AEC8E2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9e53d4-a258-41c6-98cb-af8ee20713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285B26-24F0-46C4-A52E-58A7D702D9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TDOE%20PowerPoint%20Template%20-%20Basic</Template>
  <TotalTime>174</TotalTime>
  <Words>1230</Words>
  <Application>Microsoft Office PowerPoint</Application>
  <PresentationFormat>On-screen Show (4:3)</PresentationFormat>
  <Paragraphs>196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Courier New</vt:lpstr>
      <vt:lpstr>Open Sans</vt:lpstr>
      <vt:lpstr>PermianSlabSerifTypeface</vt:lpstr>
      <vt:lpstr>Wingdings</vt:lpstr>
      <vt:lpstr>TDOE Template - Editing</vt:lpstr>
      <vt:lpstr>Using the TN Educational Broadband Consortium Contract(s) and Conducting a Mini-Bid</vt:lpstr>
      <vt:lpstr>Category 1 (C1) TEBC Mini-Bid Process</vt:lpstr>
      <vt:lpstr>Category 1 Consortium Mini-Bid Process</vt:lpstr>
      <vt:lpstr>Step 1: Create Needs List</vt:lpstr>
      <vt:lpstr>Step 2: Compose E-mail to Potential/Possible Vendors</vt:lpstr>
      <vt:lpstr>Step 3: Determine All Vendors in “Category”</vt:lpstr>
      <vt:lpstr>Step 4: Conduct Bid Evaluation</vt:lpstr>
      <vt:lpstr>Mini-Bid Evaluation Example (best practice)</vt:lpstr>
      <vt:lpstr>Step 5: Notify Winning Bidder/Sign Contracts</vt:lpstr>
      <vt:lpstr>Step 6: Update Contract Record in EPC</vt:lpstr>
      <vt:lpstr>Category 2 TEBC Mini-Bid Process</vt:lpstr>
      <vt:lpstr>Category 2 Consortium Mini-Bid Process</vt:lpstr>
      <vt:lpstr>Category 2 Consortium Mini-Bid Process</vt:lpstr>
      <vt:lpstr>Step 1: Create Equipment/Services List</vt:lpstr>
      <vt:lpstr>Step 2: Compose E-mail to Potential/Possible Vendors</vt:lpstr>
      <vt:lpstr>Step 3: Determine All Vendors in “Category”</vt:lpstr>
      <vt:lpstr>Mini-Bid Category List (SAMPLE)</vt:lpstr>
      <vt:lpstr>Step 4: Conduct Bid Evaluation</vt:lpstr>
      <vt:lpstr>Mini-Bid Evaluation Example (best practice)</vt:lpstr>
      <vt:lpstr>Step 5: Notify Winning Bidder/Sign Contracts</vt:lpstr>
      <vt:lpstr>Step 6: Update Contract Record in EPC</vt:lpstr>
      <vt:lpstr>TEBC Bidding Guide</vt:lpstr>
      <vt:lpstr>Mini-Bid vs RFP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E-rate Category 2 Training for TN Applicants</dc:title>
  <dc:creator>Eric Brown</dc:creator>
  <cp:lastModifiedBy>Kim Friends</cp:lastModifiedBy>
  <cp:revision>32</cp:revision>
  <dcterms:created xsi:type="dcterms:W3CDTF">2016-02-29T21:23:21Z</dcterms:created>
  <dcterms:modified xsi:type="dcterms:W3CDTF">2020-12-14T21:57:31Z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0x010100FB0A4A5F24874846B90B7B0C791591CC</vt:lpwstr>
  </property>
</Properties>
</file>