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2" r:id="rId2"/>
    <p:sldId id="367" r:id="rId3"/>
    <p:sldId id="350" r:id="rId4"/>
    <p:sldId id="353" r:id="rId5"/>
    <p:sldId id="357" r:id="rId6"/>
    <p:sldId id="369" r:id="rId7"/>
    <p:sldId id="370" r:id="rId8"/>
    <p:sldId id="371" r:id="rId9"/>
    <p:sldId id="372" r:id="rId10"/>
    <p:sldId id="375" r:id="rId11"/>
    <p:sldId id="275" r:id="rId12"/>
    <p:sldId id="373" r:id="rId13"/>
    <p:sldId id="374" r:id="rId14"/>
    <p:sldId id="317" r:id="rId15"/>
    <p:sldId id="318" r:id="rId16"/>
    <p:sldId id="348" r:id="rId17"/>
    <p:sldId id="360" r:id="rId18"/>
    <p:sldId id="368" r:id="rId19"/>
    <p:sldId id="361" r:id="rId20"/>
    <p:sldId id="3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ssell VanZomeren" initials="RV" lastIdx="1" clrIdx="0">
    <p:extLst>
      <p:ext uri="{19B8F6BF-5375-455C-9EA6-DF929625EA0E}">
        <p15:presenceInfo xmlns:p15="http://schemas.microsoft.com/office/powerpoint/2012/main" userId="S::CB50479@tn.gov::e88bbdc0-fa38-4bfb-9649-568f3d901f1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80477" autoAdjust="0"/>
  </p:normalViewPr>
  <p:slideViewPr>
    <p:cSldViewPr>
      <p:cViewPr varScale="1">
        <p:scale>
          <a:sx n="72" d="100"/>
          <a:sy n="72" d="100"/>
        </p:scale>
        <p:origin x="193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EC7AB-88AE-4293-AC7C-AEF2183B27D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D3F2E-6805-4695-BEFD-32987AF5A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62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25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46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5D3F2E-6805-4695-BEFD-32987AF5AB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1799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75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07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85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78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70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62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18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8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4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4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1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1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4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3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8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5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1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9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1A603-E7B6-45BF-9BE0-BF28EE1CB81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6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153400" cy="1470025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2021-25 Outcomes-Based Funding </a:t>
            </a:r>
            <a:b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Formula Review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70024"/>
          </a:xfrm>
        </p:spPr>
        <p:txBody>
          <a:bodyPr anchor="ctr">
            <a:normAutofit lnSpcReduction="10000"/>
          </a:bodyPr>
          <a:lstStyle/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Meeting #2</a:t>
            </a:r>
          </a:p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September 1, 2021</a:t>
            </a:r>
          </a:p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1:30PM CDT</a:t>
            </a:r>
          </a:p>
        </p:txBody>
      </p:sp>
    </p:spTree>
    <p:extLst>
      <p:ext uri="{BB962C8B-B14F-4D97-AF65-F5344CB8AC3E}">
        <p14:creationId xmlns:p14="http://schemas.microsoft.com/office/powerpoint/2010/main" val="349739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F5D47CB-1AD7-4FD7-90EC-E78260349F51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Room to Improve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F08667-DF45-4AE0-A97E-D248F0C72792}"/>
              </a:ext>
            </a:extLst>
          </p:cNvPr>
          <p:cNvSpPr txBox="1"/>
          <p:nvPr/>
        </p:nvSpPr>
        <p:spPr>
          <a:xfrm>
            <a:off x="1009650" y="106680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Open Sans" panose="020B0606030504020204" pitchFamily="34" charset="0"/>
                <a:ea typeface="Times New Roman" panose="02020603050405020304" pitchFamily="18" charset="0"/>
              </a:rPr>
              <a:t>2014 FTFT Cohort Graduation Rates, by Race/Ethnicity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CC1AEF-467C-49AA-8AEB-752FF125D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760" y="1639394"/>
            <a:ext cx="5384480" cy="445660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AD6A1F8-3ABC-46F0-B3D6-B9179FEADB26}"/>
              </a:ext>
            </a:extLst>
          </p:cNvPr>
          <p:cNvSpPr/>
          <p:nvPr/>
        </p:nvSpPr>
        <p:spPr>
          <a:xfrm>
            <a:off x="1879760" y="2209800"/>
            <a:ext cx="5384480" cy="30480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C950EA-25D9-42B4-A3C6-0D6F4D172B5D}"/>
              </a:ext>
            </a:extLst>
          </p:cNvPr>
          <p:cNvSpPr/>
          <p:nvPr/>
        </p:nvSpPr>
        <p:spPr>
          <a:xfrm>
            <a:off x="1879759" y="2896022"/>
            <a:ext cx="5384479" cy="34235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4B1F3F-7973-4D59-ACA0-D5A9A86279E0}"/>
              </a:ext>
            </a:extLst>
          </p:cNvPr>
          <p:cNvSpPr/>
          <p:nvPr/>
        </p:nvSpPr>
        <p:spPr>
          <a:xfrm>
            <a:off x="1879758" y="3619619"/>
            <a:ext cx="5384480" cy="34235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8524CB-589B-4333-A492-24AF19E159BD}"/>
              </a:ext>
            </a:extLst>
          </p:cNvPr>
          <p:cNvSpPr/>
          <p:nvPr/>
        </p:nvSpPr>
        <p:spPr>
          <a:xfrm>
            <a:off x="1879759" y="4305418"/>
            <a:ext cx="5350832" cy="34235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55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63775"/>
            <a:ext cx="81534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Fixed Costs</a:t>
            </a:r>
          </a:p>
        </p:txBody>
      </p:sp>
    </p:spTree>
    <p:extLst>
      <p:ext uri="{BB962C8B-B14F-4D97-AF65-F5344CB8AC3E}">
        <p14:creationId xmlns:p14="http://schemas.microsoft.com/office/powerpoint/2010/main" val="1131172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660B24-544A-492E-9AC2-7B1548B0F4D3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51816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/>
              <a:t>Comprises ~22% of the overall formula</a:t>
            </a:r>
          </a:p>
          <a:p>
            <a:r>
              <a:rPr lang="en-US" dirty="0"/>
              <a:t>Measures</a:t>
            </a:r>
          </a:p>
          <a:p>
            <a:pPr lvl="1"/>
            <a:r>
              <a:rPr lang="en-US" sz="2200" dirty="0"/>
              <a:t>Education</a:t>
            </a:r>
            <a:r>
              <a:rPr lang="en-US" dirty="0"/>
              <a:t> &amp; General Square Footage</a:t>
            </a:r>
          </a:p>
          <a:p>
            <a:pPr lvl="2"/>
            <a:r>
              <a:rPr 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E&amp;G</a:t>
            </a:r>
          </a:p>
          <a:p>
            <a:pPr lvl="2"/>
            <a:r>
              <a:rPr 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Portables</a:t>
            </a:r>
          </a:p>
          <a:p>
            <a:pPr lvl="2"/>
            <a:r>
              <a:rPr 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20+ Years Old</a:t>
            </a:r>
          </a:p>
          <a:p>
            <a:pPr lvl="1"/>
            <a:r>
              <a:rPr lang="en-US" dirty="0"/>
              <a:t>Utility Estimate (based on national database)</a:t>
            </a:r>
          </a:p>
          <a:p>
            <a:pPr lvl="1"/>
            <a:r>
              <a:rPr lang="en-US" dirty="0"/>
              <a:t>Equipment Inventory</a:t>
            </a:r>
          </a:p>
          <a:p>
            <a:pPr lvl="1"/>
            <a:r>
              <a:rPr lang="en-US" dirty="0"/>
              <a:t>Rental Space</a:t>
            </a:r>
          </a:p>
          <a:p>
            <a:r>
              <a:rPr lang="en-US" dirty="0"/>
              <a:t>Annual calculation</a:t>
            </a:r>
          </a:p>
          <a:p>
            <a:r>
              <a:rPr lang="en-US" dirty="0"/>
              <a:t>Highly sensitive to new buildings/demolitions/renovations/off-line decisions</a:t>
            </a:r>
          </a:p>
          <a:p>
            <a:r>
              <a:rPr lang="en-US" dirty="0"/>
              <a:t>Most time intensive portion of formula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1D39B43-BBBA-458F-A5FF-DA6C2FC09FD7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Fixed Costs Review</a:t>
            </a:r>
          </a:p>
        </p:txBody>
      </p:sp>
    </p:spTree>
    <p:extLst>
      <p:ext uri="{BB962C8B-B14F-4D97-AF65-F5344CB8AC3E}">
        <p14:creationId xmlns:p14="http://schemas.microsoft.com/office/powerpoint/2010/main" val="1535558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3BF1C-7CA4-46B2-9E7B-F6608EE64589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5181600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 lang="en-US"/>
            </a:defPPr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/>
              <a:t>Physical space is not an outcome enumerated in </a:t>
            </a:r>
            <a:r>
              <a:rPr lang="en-US" dirty="0">
                <a:solidFill>
                  <a:prstClr val="black"/>
                </a:solidFill>
              </a:rPr>
              <a:t>§49-7-202(f), the OBF founding statute</a:t>
            </a:r>
          </a:p>
          <a:p>
            <a:r>
              <a:rPr lang="en-US" dirty="0"/>
              <a:t>Yet, </a:t>
            </a:r>
            <a:r>
              <a:rPr lang="en-US" i="1" dirty="0"/>
              <a:t>Fixed Costs</a:t>
            </a:r>
            <a:r>
              <a:rPr lang="en-US" dirty="0"/>
              <a:t> as an “outcome” is the second biggest mover in the formula for both sectors</a:t>
            </a:r>
          </a:p>
          <a:p>
            <a:pPr lvl="1"/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trailing associate and bachelor’s degrees</a:t>
            </a:r>
          </a:p>
          <a:p>
            <a:r>
              <a:rPr lang="en-US" dirty="0"/>
              <a:t>Inclusion of fixed costs in formula encourages institutions to expand campus footprint </a:t>
            </a:r>
            <a:r>
              <a:rPr lang="en-US" i="1" u="sng" dirty="0"/>
              <a:t>and</a:t>
            </a:r>
            <a:r>
              <a:rPr lang="en-US" dirty="0"/>
              <a:t> not to reduce campus footprint</a:t>
            </a:r>
            <a:endParaRPr lang="en-US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/>
              <a:t>Yet, THEC capital process calls on institutions to be smart with capital investments</a:t>
            </a:r>
          </a:p>
          <a:p>
            <a:pPr lvl="1"/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Maintain space in good condition</a:t>
            </a:r>
          </a:p>
          <a:p>
            <a:pPr lvl="1"/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Maximize space utilization</a:t>
            </a:r>
          </a:p>
          <a:p>
            <a:pPr lvl="1"/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Reduce unneeded/unused space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Number of institutions have recommended THEC revisit fixed costs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FD57A9-3794-43B9-AA08-4A06CFCE0C49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Why Address Fixed Costs?</a:t>
            </a:r>
          </a:p>
        </p:txBody>
      </p:sp>
    </p:spTree>
    <p:extLst>
      <p:ext uri="{BB962C8B-B14F-4D97-AF65-F5344CB8AC3E}">
        <p14:creationId xmlns:p14="http://schemas.microsoft.com/office/powerpoint/2010/main" val="2210970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660B24-544A-492E-9AC2-7B1548B0F4D3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51816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/>
              <a:t>Reasons Increasing: </a:t>
            </a:r>
          </a:p>
          <a:p>
            <a:pPr lvl="1"/>
            <a:r>
              <a:rPr lang="en-US" dirty="0"/>
              <a:t>New Buildings at Nashville State, Northeast, Motlow, and Volunteer</a:t>
            </a:r>
          </a:p>
          <a:p>
            <a:pPr lvl="1"/>
            <a:r>
              <a:rPr lang="en-US" dirty="0"/>
              <a:t>Transfer of Cookeville Higher Education Center from TTU to Volunteer State (originated with Nashville State)</a:t>
            </a:r>
          </a:p>
          <a:p>
            <a:pPr lvl="1"/>
            <a:r>
              <a:rPr lang="en-US" dirty="0"/>
              <a:t>Acquisition of office buildings at UT Chattanooga</a:t>
            </a:r>
          </a:p>
          <a:p>
            <a:r>
              <a:rPr lang="en-US" dirty="0"/>
              <a:t>Reasons Decreasing:</a:t>
            </a:r>
          </a:p>
          <a:p>
            <a:pPr lvl="1"/>
            <a:r>
              <a:rPr lang="en-US" dirty="0"/>
              <a:t>Universities utilized space more efficiently in traditional E&amp;G space rather than spread out in auxiliary space</a:t>
            </a:r>
          </a:p>
          <a:p>
            <a:pPr lvl="1"/>
            <a:r>
              <a:rPr lang="en-US" dirty="0"/>
              <a:t>Chattanooga State demolished buildings</a:t>
            </a:r>
          </a:p>
          <a:p>
            <a:pPr lvl="1"/>
            <a:r>
              <a:rPr lang="en-US" dirty="0"/>
              <a:t>Cleveland State added no new space</a:t>
            </a:r>
          </a:p>
          <a:p>
            <a:pPr lvl="1"/>
            <a:r>
              <a:rPr lang="en-US" dirty="0"/>
              <a:t>New Space offset with Demolitions (e.g. Northeast State)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6462C4D-5B89-44C9-AE4F-F840462B7D3A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Reasons for Fixed Costs Movement</a:t>
            </a:r>
          </a:p>
        </p:txBody>
      </p:sp>
    </p:spTree>
    <p:extLst>
      <p:ext uri="{BB962C8B-B14F-4D97-AF65-F5344CB8AC3E}">
        <p14:creationId xmlns:p14="http://schemas.microsoft.com/office/powerpoint/2010/main" val="1844915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660B24-544A-492E-9AC2-7B1548B0F4D3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51816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sz="2800" dirty="0"/>
              <a:t>Current Fixed Costs structure encourage an arms race on space because the outcomes model rightfully encourages growth generally</a:t>
            </a:r>
          </a:p>
          <a:p>
            <a:r>
              <a:rPr lang="en-US" sz="2800" dirty="0"/>
              <a:t>The state—THEC, principally—calls on institutions to bring efficiency to capital space </a:t>
            </a:r>
          </a:p>
          <a:p>
            <a:r>
              <a:rPr lang="en-US" sz="2800" dirty="0"/>
              <a:t>Institutions that have practiced capital policies the state is encouraging moving forward have relatively lost funding over the years.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7254FB1-E808-4464-8584-9DD68ADCD4B5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Take Away</a:t>
            </a:r>
          </a:p>
        </p:txBody>
      </p:sp>
    </p:spTree>
    <p:extLst>
      <p:ext uri="{BB962C8B-B14F-4D97-AF65-F5344CB8AC3E}">
        <p14:creationId xmlns:p14="http://schemas.microsoft.com/office/powerpoint/2010/main" val="3204745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A6B9CD6-BDBE-4470-AD5D-A99841D8733C}"/>
              </a:ext>
            </a:extLst>
          </p:cNvPr>
          <p:cNvSpPr txBox="1">
            <a:spLocks/>
          </p:cNvSpPr>
          <p:nvPr/>
        </p:nvSpPr>
        <p:spPr>
          <a:xfrm>
            <a:off x="434340" y="1295400"/>
            <a:ext cx="830580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Streamline the Measure </a:t>
            </a:r>
          </a:p>
          <a:p>
            <a:pPr marL="0" indent="0">
              <a:buNone/>
            </a:pP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 marL="457200" lvl="1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THEC Staff Recommended Proposed Change — Remove the nonrenovated premium, rent, and utilities from the measure, focusing squarely on E&amp;G footprint and equipment inventory.</a:t>
            </a:r>
          </a:p>
          <a:p>
            <a:pPr marL="0" indent="0">
              <a:buNone/>
            </a:pP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Restructure Fixed Cost to Limit Volatility</a:t>
            </a:r>
            <a:endPara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1" indent="0">
              <a:buNone/>
            </a:pP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THEC Staff Recommended Proposed Change — Move the Fixed Cost measure from a one-year snapshot of data to a three-year average.</a:t>
            </a:r>
          </a:p>
          <a:p>
            <a:pPr marL="457200" lvl="1" indent="0">
              <a:buNone/>
            </a:pPr>
            <a:endParaRPr lang="en-US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Reduce Fixed Cost Influence on Formula </a:t>
            </a:r>
          </a:p>
          <a:p>
            <a:pPr marL="0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THEC Staff Recommended Proposed Change — Gradually reduce, not remove—over three formula cycles—the influence of Fixed Costs on the formula.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ECAA322-2E7F-4729-9B6E-C84062A28EC3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Fixed Cost THEC Staff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498102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63775"/>
            <a:ext cx="81534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 Training Outcome</a:t>
            </a:r>
          </a:p>
        </p:txBody>
      </p:sp>
    </p:spTree>
    <p:extLst>
      <p:ext uri="{BB962C8B-B14F-4D97-AF65-F5344CB8AC3E}">
        <p14:creationId xmlns:p14="http://schemas.microsoft.com/office/powerpoint/2010/main" val="3796438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961D2-F73A-4913-B0EF-4BFF891CB8ED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 Training 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45CD6-4495-4E7C-880F-F6C13B67DB34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 lang="en-US"/>
            </a:defPPr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sz="2800" dirty="0"/>
              <a:t>What is workforce training?</a:t>
            </a:r>
          </a:p>
          <a:p>
            <a:pPr lvl="1"/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Non-credit activities that increase occupational, technical and/or soft skills in the workforce.</a:t>
            </a:r>
          </a:p>
          <a:p>
            <a:r>
              <a:rPr lang="en-US" sz="2800" dirty="0"/>
              <a:t>What is included in the workforce training metric?</a:t>
            </a:r>
          </a:p>
          <a:p>
            <a:pPr lvl="1"/>
            <a:r>
              <a:rPr lang="en-US" sz="2400" dirty="0"/>
              <a:t>Activities offered under contract with local businesses or municipalities</a:t>
            </a:r>
          </a:p>
          <a:p>
            <a:pPr lvl="1"/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Activities and programs open to th</a:t>
            </a:r>
            <a:r>
              <a:rPr lang="en-US" sz="2400" dirty="0"/>
              <a:t>e community</a:t>
            </a:r>
          </a:p>
          <a:p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the current concerns?</a:t>
            </a:r>
          </a:p>
          <a:p>
            <a:pPr lvl="1"/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Partnerships with third-party online providers</a:t>
            </a:r>
          </a:p>
          <a:p>
            <a:pPr lvl="1"/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Reporting activities by secondary trainers</a:t>
            </a:r>
          </a:p>
          <a:p>
            <a:pPr marL="0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4335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9A3F2-4BD4-40B2-B851-640335A1A94D}"/>
              </a:ext>
            </a:extLst>
          </p:cNvPr>
          <p:cNvSpPr txBox="1">
            <a:spLocks/>
          </p:cNvSpPr>
          <p:nvPr/>
        </p:nvSpPr>
        <p:spPr>
          <a:xfrm>
            <a:off x="457200" y="1676400"/>
            <a:ext cx="8305800" cy="2514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Removal of Ed2Go and trainer-provided activities</a:t>
            </a:r>
          </a:p>
          <a:p>
            <a:endParaRPr lang="en-US" sz="1050" dirty="0"/>
          </a:p>
          <a:p>
            <a:pPr marL="457200" lvl="1" indent="0">
              <a:buNone/>
            </a:pP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THEC Staff Recommended Proposed Change — Refine data definition to exclude activities provided by third-party vendor Ed2Go and activities independently provided by trainers who received their training from the reporting community college.</a:t>
            </a:r>
          </a:p>
          <a:p>
            <a:pPr marL="0" indent="0">
              <a:buNone/>
            </a:pP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8F0054-AF93-4626-A1E7-6A3BB1DE0B05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 Training Outcome</a:t>
            </a:r>
          </a:p>
        </p:txBody>
      </p:sp>
    </p:spTree>
    <p:extLst>
      <p:ext uri="{BB962C8B-B14F-4D97-AF65-F5344CB8AC3E}">
        <p14:creationId xmlns:p14="http://schemas.microsoft.com/office/powerpoint/2010/main" val="319099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95A7DC9-4F9C-47CF-9585-06E70D7D9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Welcome and Introductions</a:t>
            </a:r>
          </a:p>
          <a:p>
            <a:pPr marL="0" indent="0">
              <a:buNone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Agenda Overview</a:t>
            </a:r>
          </a:p>
          <a:p>
            <a:pPr marL="0" indent="0">
              <a:buNone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Review of July 8 Meeting</a:t>
            </a:r>
          </a:p>
          <a:p>
            <a:pPr marL="0" indent="0">
              <a:buNone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D5E04BC-2302-44B9-B699-56FBF1582006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Formula Review Committee</a:t>
            </a:r>
          </a:p>
        </p:txBody>
      </p:sp>
    </p:spTree>
    <p:extLst>
      <p:ext uri="{BB962C8B-B14F-4D97-AF65-F5344CB8AC3E}">
        <p14:creationId xmlns:p14="http://schemas.microsoft.com/office/powerpoint/2010/main" val="948773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153400" cy="1470025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2021-25 Outcomes-Based Funding </a:t>
            </a:r>
            <a:b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Formula Review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70024"/>
          </a:xfrm>
        </p:spPr>
        <p:txBody>
          <a:bodyPr anchor="ctr">
            <a:normAutofit lnSpcReduction="10000"/>
          </a:bodyPr>
          <a:lstStyle/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Meeting #2</a:t>
            </a:r>
          </a:p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September 1, 2021</a:t>
            </a:r>
          </a:p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1:30PM CDT</a:t>
            </a:r>
          </a:p>
        </p:txBody>
      </p:sp>
    </p:spTree>
    <p:extLst>
      <p:ext uri="{BB962C8B-B14F-4D97-AF65-F5344CB8AC3E}">
        <p14:creationId xmlns:p14="http://schemas.microsoft.com/office/powerpoint/2010/main" val="315111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63775"/>
            <a:ext cx="81534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 of Proposed Five-Year  Revisions to Formula</a:t>
            </a:r>
          </a:p>
        </p:txBody>
      </p:sp>
    </p:spTree>
    <p:extLst>
      <p:ext uri="{BB962C8B-B14F-4D97-AF65-F5344CB8AC3E}">
        <p14:creationId xmlns:p14="http://schemas.microsoft.com/office/powerpoint/2010/main" val="3676442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63775"/>
            <a:ext cx="81534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Graduation Rate Outcome</a:t>
            </a:r>
          </a:p>
        </p:txBody>
      </p:sp>
    </p:spTree>
    <p:extLst>
      <p:ext uri="{BB962C8B-B14F-4D97-AF65-F5344CB8AC3E}">
        <p14:creationId xmlns:p14="http://schemas.microsoft.com/office/powerpoint/2010/main" val="64491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96AF07B-28D6-4377-A46D-32FE894AE4AB}"/>
              </a:ext>
            </a:extLst>
          </p:cNvPr>
          <p:cNvGrpSpPr/>
          <p:nvPr/>
        </p:nvGrpSpPr>
        <p:grpSpPr>
          <a:xfrm>
            <a:off x="5562600" y="1600200"/>
            <a:ext cx="3276600" cy="4163199"/>
            <a:chOff x="5257800" y="1676400"/>
            <a:chExt cx="3276600" cy="416319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E04E0E6-A58C-4C4B-B3F9-64129DC1A7BF}"/>
                </a:ext>
              </a:extLst>
            </p:cNvPr>
            <p:cNvSpPr txBox="1"/>
            <p:nvPr/>
          </p:nvSpPr>
          <p:spPr>
            <a:xfrm>
              <a:off x="6172200" y="1676400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53.5%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F6DB18C-1183-4799-9612-724EC4717FB1}"/>
                </a:ext>
              </a:extLst>
            </p:cNvPr>
            <p:cNvSpPr txBox="1"/>
            <p:nvPr/>
          </p:nvSpPr>
          <p:spPr>
            <a:xfrm>
              <a:off x="6553200" y="2161401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59.6%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FFC3129-84A5-426A-8F9C-4EE17853D996}"/>
                </a:ext>
              </a:extLst>
            </p:cNvPr>
            <p:cNvSpPr txBox="1"/>
            <p:nvPr/>
          </p:nvSpPr>
          <p:spPr>
            <a:xfrm>
              <a:off x="6400800" y="2667000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57.4%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3C1B1E-5D9F-4EAF-B528-40A939C4D9EA}"/>
                </a:ext>
              </a:extLst>
            </p:cNvPr>
            <p:cNvSpPr txBox="1"/>
            <p:nvPr/>
          </p:nvSpPr>
          <p:spPr>
            <a:xfrm>
              <a:off x="5257800" y="3152001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38.2%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CAEF077-1027-46EE-949D-67AEE285C84B}"/>
                </a:ext>
              </a:extLst>
            </p:cNvPr>
            <p:cNvSpPr txBox="1"/>
            <p:nvPr/>
          </p:nvSpPr>
          <p:spPr>
            <a:xfrm>
              <a:off x="6858000" y="3647299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65.0%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5BDBF55-7D13-4FEF-A74B-CC664B3E90BA}"/>
                </a:ext>
              </a:extLst>
            </p:cNvPr>
            <p:cNvSpPr txBox="1"/>
            <p:nvPr/>
          </p:nvSpPr>
          <p:spPr>
            <a:xfrm>
              <a:off x="6371665" y="4142601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56.6%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CBF514-080B-46F7-9821-82CE184324E4}"/>
                </a:ext>
              </a:extLst>
            </p:cNvPr>
            <p:cNvSpPr txBox="1"/>
            <p:nvPr/>
          </p:nvSpPr>
          <p:spPr>
            <a:xfrm>
              <a:off x="6936441" y="4599801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66.3%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154FC25-40C3-4A5C-842E-1FB484D320C3}"/>
                </a:ext>
              </a:extLst>
            </p:cNvPr>
            <p:cNvSpPr txBox="1"/>
            <p:nvPr/>
          </p:nvSpPr>
          <p:spPr>
            <a:xfrm>
              <a:off x="7848600" y="5105400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80.4%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11A4208-58C8-4E76-A2A2-00B36189EB4A}"/>
                </a:ext>
              </a:extLst>
            </p:cNvPr>
            <p:cNvSpPr txBox="1"/>
            <p:nvPr/>
          </p:nvSpPr>
          <p:spPr>
            <a:xfrm>
              <a:off x="6714565" y="5562600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62.6%</a:t>
              </a: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6BA43C9C-6000-4055-97DE-AEBCBB6689D2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Graduation Rate Metric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C98913-084F-45AC-8F06-E50E3AE4E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17" y="916953"/>
            <a:ext cx="8839966" cy="571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67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F5D47CB-1AD7-4FD7-90EC-E78260349F51}"/>
              </a:ext>
            </a:extLst>
          </p:cNvPr>
          <p:cNvSpPr txBox="1">
            <a:spLocks/>
          </p:cNvSpPr>
          <p:nvPr/>
        </p:nvSpPr>
        <p:spPr>
          <a:xfrm>
            <a:off x="457200" y="93023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Pell and Non-Pell Graduation Rate Growth Higher at 4 Year Interval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3F6AD9-4771-4FBF-AC62-414858DD6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133600"/>
            <a:ext cx="8868324" cy="3352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E453B84-4BEF-4A4C-BC58-32981EC0537B}"/>
              </a:ext>
            </a:extLst>
          </p:cNvPr>
          <p:cNvSpPr txBox="1"/>
          <p:nvPr/>
        </p:nvSpPr>
        <p:spPr>
          <a:xfrm>
            <a:off x="952500" y="1642646"/>
            <a:ext cx="723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Percentage Point Growth in Graduation Rate Since 2009 FTFT Cohort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DDC114-82A5-425D-8B86-AD2F4D6F6E1E}"/>
              </a:ext>
            </a:extLst>
          </p:cNvPr>
          <p:cNvSpPr/>
          <p:nvPr/>
        </p:nvSpPr>
        <p:spPr>
          <a:xfrm>
            <a:off x="6553200" y="2133600"/>
            <a:ext cx="762000" cy="33528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5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F5D47CB-1AD7-4FD7-90EC-E78260349F51}"/>
              </a:ext>
            </a:extLst>
          </p:cNvPr>
          <p:cNvSpPr txBox="1">
            <a:spLocks/>
          </p:cNvSpPr>
          <p:nvPr/>
        </p:nvSpPr>
        <p:spPr>
          <a:xfrm>
            <a:off x="457200" y="86255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Graduation Rate Growth at LGIs Higher for Black, White, Other Students at 4 Year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8B4C7C-BF4D-45E7-BD65-B3FCD403E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879" y="2209800"/>
            <a:ext cx="8854242" cy="3276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7C63FB-9884-4DE8-A016-F6196EB01F5B}"/>
              </a:ext>
            </a:extLst>
          </p:cNvPr>
          <p:cNvSpPr txBox="1"/>
          <p:nvPr/>
        </p:nvSpPr>
        <p:spPr>
          <a:xfrm>
            <a:off x="876300" y="1600200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Percentage Point Growth in Graduation Rates Since 2009 FTFT Cohort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1EA9BA-B491-4547-9110-3179EEC09B06}"/>
              </a:ext>
            </a:extLst>
          </p:cNvPr>
          <p:cNvSpPr/>
          <p:nvPr/>
        </p:nvSpPr>
        <p:spPr>
          <a:xfrm>
            <a:off x="6636326" y="2133600"/>
            <a:ext cx="762000" cy="33528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74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F5D47CB-1AD7-4FD7-90EC-E78260349F51}"/>
              </a:ext>
            </a:extLst>
          </p:cNvPr>
          <p:cNvSpPr txBox="1">
            <a:spLocks/>
          </p:cNvSpPr>
          <p:nvPr/>
        </p:nvSpPr>
        <p:spPr>
          <a:xfrm>
            <a:off x="685801" y="55439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Graduation Rate Growth at UT Higher for All Groups at 4 Year Interval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683AF4-19E6-4DF6-881F-37149773B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09800"/>
            <a:ext cx="8763000" cy="3352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B09FCD-717C-4496-A191-2869FFBB0090}"/>
              </a:ext>
            </a:extLst>
          </p:cNvPr>
          <p:cNvSpPr txBox="1"/>
          <p:nvPr/>
        </p:nvSpPr>
        <p:spPr>
          <a:xfrm>
            <a:off x="838200" y="1600200"/>
            <a:ext cx="7391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Percentage Point Growth in Graduation Rates Since 2009 FTFT Cohort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4F13CE-4394-4464-87B8-7A06CD9B268D}"/>
              </a:ext>
            </a:extLst>
          </p:cNvPr>
          <p:cNvSpPr/>
          <p:nvPr/>
        </p:nvSpPr>
        <p:spPr>
          <a:xfrm>
            <a:off x="6636326" y="2133600"/>
            <a:ext cx="762000" cy="3429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43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F5D47CB-1AD7-4FD7-90EC-E78260349F51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Room to Improve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F08667-DF45-4AE0-A97E-D248F0C72792}"/>
              </a:ext>
            </a:extLst>
          </p:cNvPr>
          <p:cNvSpPr txBox="1"/>
          <p:nvPr/>
        </p:nvSpPr>
        <p:spPr>
          <a:xfrm>
            <a:off x="1219200" y="16002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Open Sans" panose="020B0606030504020204" pitchFamily="34" charset="0"/>
                <a:ea typeface="Times New Roman" panose="02020603050405020304" pitchFamily="18" charset="0"/>
              </a:rPr>
              <a:t>2014 FTFT Cohort Graduation Rates, by Pell Status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5F5CF6-CC83-4922-AC0B-1C6EB9150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629" y="2133600"/>
            <a:ext cx="6590071" cy="3733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B62A153-1396-4905-8E68-7154E662DB9C}"/>
              </a:ext>
            </a:extLst>
          </p:cNvPr>
          <p:cNvSpPr/>
          <p:nvPr/>
        </p:nvSpPr>
        <p:spPr>
          <a:xfrm>
            <a:off x="1257300" y="2819402"/>
            <a:ext cx="6620301" cy="40011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029A0C-4383-43B8-AAA4-0072F4B3EE2C}"/>
              </a:ext>
            </a:extLst>
          </p:cNvPr>
          <p:cNvSpPr/>
          <p:nvPr/>
        </p:nvSpPr>
        <p:spPr>
          <a:xfrm>
            <a:off x="1257301" y="3714690"/>
            <a:ext cx="6629400" cy="40011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5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EFB89BC-6116-40AC-8CBE-2EE033C97AE3}">
  <we:reference id="6a7bd4f3-0563-43af-8c08-79110eebdff6" version="1.1.0.0" store="EXCatalog" storeType="EXCatalog"/>
  <we:alternateReferences>
    <we:reference id="WA104381155" version="1.1.0.0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2957</TotalTime>
  <Words>700</Words>
  <Application>Microsoft Office PowerPoint</Application>
  <PresentationFormat>On-screen Show (4:3)</PresentationFormat>
  <Paragraphs>116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Open Sans</vt:lpstr>
      <vt:lpstr>Times New Roman</vt:lpstr>
      <vt:lpstr>Office Theme</vt:lpstr>
      <vt:lpstr>2021-25 Outcomes-Based Funding  Formula Review Committee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2021-25 Outcomes-Based Funding  Formula Review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Title</dc:title>
  <dc:creator>Jessica Powers</dc:creator>
  <cp:lastModifiedBy>Crystal Collins</cp:lastModifiedBy>
  <cp:revision>136</cp:revision>
  <dcterms:created xsi:type="dcterms:W3CDTF">2019-05-09T20:22:52Z</dcterms:created>
  <dcterms:modified xsi:type="dcterms:W3CDTF">2021-09-01T21:19:11Z</dcterms:modified>
</cp:coreProperties>
</file>