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13" r:id="rId3"/>
    <p:sldId id="314" r:id="rId4"/>
    <p:sldId id="345" r:id="rId5"/>
    <p:sldId id="346" r:id="rId6"/>
    <p:sldId id="347" r:id="rId7"/>
    <p:sldId id="348" r:id="rId8"/>
    <p:sldId id="349" r:id="rId9"/>
    <p:sldId id="350" r:id="rId10"/>
    <p:sldId id="352" r:id="rId11"/>
    <p:sldId id="351" r:id="rId12"/>
    <p:sldId id="353" r:id="rId13"/>
    <p:sldId id="354" r:id="rId14"/>
    <p:sldId id="355" r:id="rId15"/>
    <p:sldId id="356" r:id="rId16"/>
    <p:sldId id="357" r:id="rId17"/>
    <p:sldId id="358" r:id="rId18"/>
    <p:sldId id="359" r:id="rId19"/>
    <p:sldId id="36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000000"/>
    <a:srgbClr val="002C73"/>
    <a:srgbClr val="D22630"/>
    <a:srgbClr val="95B3D7"/>
    <a:srgbClr val="8064A2"/>
    <a:srgbClr val="9BBB59"/>
    <a:srgbClr val="C0504D"/>
    <a:srgbClr val="757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051" autoAdjust="0"/>
  </p:normalViewPr>
  <p:slideViewPr>
    <p:cSldViewPr>
      <p:cViewPr>
        <p:scale>
          <a:sx n="90" d="100"/>
          <a:sy n="90" d="100"/>
        </p:scale>
        <p:origin x="-570"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47150673962371E-2"/>
          <c:y val="4.5783484154033008E-2"/>
          <c:w val="0.90001612616219584"/>
          <c:h val="0.74569749676812813"/>
        </c:manualLayout>
      </c:layout>
      <c:barChart>
        <c:barDir val="col"/>
        <c:grouping val="clustered"/>
        <c:varyColors val="0"/>
        <c:ser>
          <c:idx val="0"/>
          <c:order val="0"/>
          <c:tx>
            <c:strRef>
              <c:f>'All Instns Data 1986 to 2013'!$A$97</c:f>
              <c:strCache>
                <c:ptCount val="1"/>
                <c:pt idx="0">
                  <c:v>State Appropriations</c:v>
                </c:pt>
              </c:strCache>
            </c:strRef>
          </c:tx>
          <c:spPr>
            <a:solidFill>
              <a:schemeClr val="accent1"/>
            </a:solidFill>
          </c:spPr>
          <c:invertIfNegative val="0"/>
          <c:cat>
            <c:strRef>
              <c:f>'All Instns Data 1986 to 2013'!$B$96:$AD$96</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2013'!$B$97:$AD$97</c:f>
              <c:numCache>
                <c:formatCode>_(* #,##0_);_(* \(#,##0\);_(* "-"??_);_(@_)</c:formatCode>
                <c:ptCount val="29"/>
                <c:pt idx="0">
                  <c:v>11295.259291966298</c:v>
                </c:pt>
                <c:pt idx="1">
                  <c:v>11041.800639556986</c:v>
                </c:pt>
                <c:pt idx="2">
                  <c:v>11007.989019254393</c:v>
                </c:pt>
                <c:pt idx="3">
                  <c:v>10500.142203114967</c:v>
                </c:pt>
                <c:pt idx="4">
                  <c:v>9710.0273708762834</c:v>
                </c:pt>
                <c:pt idx="5">
                  <c:v>8686.6684585254989</c:v>
                </c:pt>
                <c:pt idx="6">
                  <c:v>9192.2491076343777</c:v>
                </c:pt>
                <c:pt idx="7">
                  <c:v>9591.7984456645445</c:v>
                </c:pt>
                <c:pt idx="8">
                  <c:v>10025.412938486315</c:v>
                </c:pt>
                <c:pt idx="9">
                  <c:v>9877.1301137858718</c:v>
                </c:pt>
                <c:pt idx="10">
                  <c:v>9650.5793316208728</c:v>
                </c:pt>
                <c:pt idx="11">
                  <c:v>9065.9350659882512</c:v>
                </c:pt>
                <c:pt idx="12">
                  <c:v>9127.5000443771787</c:v>
                </c:pt>
                <c:pt idx="13">
                  <c:v>8879.7492029551231</c:v>
                </c:pt>
                <c:pt idx="14">
                  <c:v>8858.1336242057441</c:v>
                </c:pt>
                <c:pt idx="15">
                  <c:v>8426.5754337174658</c:v>
                </c:pt>
                <c:pt idx="16">
                  <c:v>8226.8803944233805</c:v>
                </c:pt>
                <c:pt idx="17">
                  <c:v>7691.7345319445894</c:v>
                </c:pt>
                <c:pt idx="18">
                  <c:v>7674.1431482407606</c:v>
                </c:pt>
                <c:pt idx="19">
                  <c:v>7452.3818726839618</c:v>
                </c:pt>
                <c:pt idx="20">
                  <c:v>7454.3547074737698</c:v>
                </c:pt>
                <c:pt idx="21">
                  <c:v>7641.4839078912428</c:v>
                </c:pt>
                <c:pt idx="22">
                  <c:v>6476.9369148116211</c:v>
                </c:pt>
                <c:pt idx="23">
                  <c:v>5152.151383197699</c:v>
                </c:pt>
                <c:pt idx="24">
                  <c:v>4637.6504711556754</c:v>
                </c:pt>
                <c:pt idx="25">
                  <c:v>4704.6444890586909</c:v>
                </c:pt>
                <c:pt idx="26">
                  <c:v>4823.3892825977782</c:v>
                </c:pt>
                <c:pt idx="27">
                  <c:v>5166.2059843118677</c:v>
                </c:pt>
                <c:pt idx="28">
                  <c:v>5098.3217294801798</c:v>
                </c:pt>
              </c:numCache>
            </c:numRef>
          </c:val>
        </c:ser>
        <c:dLbls>
          <c:showLegendKey val="0"/>
          <c:showVal val="0"/>
          <c:showCatName val="0"/>
          <c:showSerName val="0"/>
          <c:showPercent val="0"/>
          <c:showBubbleSize val="0"/>
        </c:dLbls>
        <c:gapWidth val="75"/>
        <c:overlap val="-25"/>
        <c:axId val="32299648"/>
        <c:axId val="32301440"/>
      </c:barChart>
      <c:catAx>
        <c:axId val="32299648"/>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32301440"/>
        <c:crosses val="autoZero"/>
        <c:auto val="1"/>
        <c:lblAlgn val="ctr"/>
        <c:lblOffset val="100"/>
        <c:noMultiLvlLbl val="0"/>
      </c:catAx>
      <c:valAx>
        <c:axId val="32301440"/>
        <c:scaling>
          <c:orientation val="minMax"/>
        </c:scaling>
        <c:delete val="0"/>
        <c:axPos val="l"/>
        <c:majorGridlines/>
        <c:numFmt formatCode="_(* #,##0_);_(* \(#,##0\);_(* &quot;-&quot;??_);_(@_)" sourceLinked="1"/>
        <c:majorTickMark val="none"/>
        <c:minorTickMark val="none"/>
        <c:tickLblPos val="nextTo"/>
        <c:spPr>
          <a:ln w="9518">
            <a:noFill/>
          </a:ln>
        </c:spPr>
        <c:txPr>
          <a:bodyPr/>
          <a:lstStyle/>
          <a:p>
            <a:pPr>
              <a:defRPr sz="1200"/>
            </a:pPr>
            <a:endParaRPr lang="en-US"/>
          </a:p>
        </c:txPr>
        <c:crossAx val="32299648"/>
        <c:crosses val="autoZero"/>
        <c:crossBetween val="between"/>
      </c:valAx>
      <c:spPr>
        <a:noFill/>
        <a:ln w="25382">
          <a:noFill/>
        </a:ln>
      </c:spPr>
    </c:plotArea>
    <c:legend>
      <c:legendPos val="b"/>
      <c:layout>
        <c:manualLayout>
          <c:xMode val="edge"/>
          <c:yMode val="edge"/>
          <c:x val="0.38140686863294648"/>
          <c:y val="0.9340767820689081"/>
          <c:w val="0.23153643400507143"/>
          <c:h val="6.0632212640086676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302712160979874E-2"/>
          <c:y val="3.0621215826282584E-2"/>
          <c:w val="0.91530127644300874"/>
          <c:h val="0.76869486966303124"/>
        </c:manualLayout>
      </c:layout>
      <c:barChart>
        <c:barDir val="col"/>
        <c:grouping val="clustered"/>
        <c:varyColors val="0"/>
        <c:ser>
          <c:idx val="0"/>
          <c:order val="0"/>
          <c:tx>
            <c:strRef>
              <c:f>'All Instns Data 1986 to 2014'!$A$93</c:f>
              <c:strCache>
                <c:ptCount val="1"/>
                <c:pt idx="0">
                  <c:v>State Appropriations</c:v>
                </c:pt>
              </c:strCache>
            </c:strRef>
          </c:tx>
          <c:spPr>
            <a:solidFill>
              <a:schemeClr val="accent1"/>
            </a:solidFill>
          </c:spPr>
          <c:invertIfNegative val="0"/>
          <c:cat>
            <c:strRef>
              <c:f>'All Instns Data 1986 to 2014'!$B$92:$AD$92</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2014'!$B$93:$AD$93</c:f>
              <c:numCache>
                <c:formatCode>_(* #,##0_);_(* \(#,##0\);_(* "-"??_);_(@_)</c:formatCode>
                <c:ptCount val="29"/>
                <c:pt idx="0">
                  <c:v>11295.259291966298</c:v>
                </c:pt>
                <c:pt idx="1">
                  <c:v>11041.800639556986</c:v>
                </c:pt>
                <c:pt idx="2">
                  <c:v>11007.989019254393</c:v>
                </c:pt>
                <c:pt idx="3">
                  <c:v>10500.142203114967</c:v>
                </c:pt>
                <c:pt idx="4">
                  <c:v>9710.0273708762834</c:v>
                </c:pt>
                <c:pt idx="5">
                  <c:v>8686.6684585254989</c:v>
                </c:pt>
                <c:pt idx="6">
                  <c:v>9192.2491076343777</c:v>
                </c:pt>
                <c:pt idx="7">
                  <c:v>9591.7984456645445</c:v>
                </c:pt>
                <c:pt idx="8">
                  <c:v>10025.412938486315</c:v>
                </c:pt>
                <c:pt idx="9">
                  <c:v>9877.1301137858718</c:v>
                </c:pt>
                <c:pt idx="10">
                  <c:v>9650.5793316208728</c:v>
                </c:pt>
                <c:pt idx="11">
                  <c:v>9065.9350659882512</c:v>
                </c:pt>
                <c:pt idx="12">
                  <c:v>9127.5000443771787</c:v>
                </c:pt>
                <c:pt idx="13">
                  <c:v>8879.7492029551231</c:v>
                </c:pt>
                <c:pt idx="14">
                  <c:v>8858.1336242057441</c:v>
                </c:pt>
                <c:pt idx="15">
                  <c:v>8426.5754337174658</c:v>
                </c:pt>
                <c:pt idx="16">
                  <c:v>8226.8803944233805</c:v>
                </c:pt>
                <c:pt idx="17">
                  <c:v>7691.7345319445894</c:v>
                </c:pt>
                <c:pt idx="18">
                  <c:v>7674.1431482407606</c:v>
                </c:pt>
                <c:pt idx="19">
                  <c:v>7452.3818726839618</c:v>
                </c:pt>
                <c:pt idx="20">
                  <c:v>7454.3547074737698</c:v>
                </c:pt>
                <c:pt idx="21">
                  <c:v>7641.4839078912428</c:v>
                </c:pt>
                <c:pt idx="22">
                  <c:v>6476.9369148116211</c:v>
                </c:pt>
                <c:pt idx="23">
                  <c:v>5152.151383197699</c:v>
                </c:pt>
                <c:pt idx="24">
                  <c:v>4637.6504711556754</c:v>
                </c:pt>
                <c:pt idx="25">
                  <c:v>4704.6444890586909</c:v>
                </c:pt>
                <c:pt idx="26">
                  <c:v>4823.3892825977782</c:v>
                </c:pt>
                <c:pt idx="27">
                  <c:v>5166.2059843118677</c:v>
                </c:pt>
                <c:pt idx="28">
                  <c:v>5098.3217294801798</c:v>
                </c:pt>
              </c:numCache>
            </c:numRef>
          </c:val>
        </c:ser>
        <c:ser>
          <c:idx val="2"/>
          <c:order val="1"/>
          <c:tx>
            <c:strRef>
              <c:f>'All Instns Data 1986 to 2014'!$A$95</c:f>
              <c:strCache>
                <c:ptCount val="1"/>
                <c:pt idx="0">
                  <c:v>Student Fees Less Grant Aid (TSAA, TELS, Pell)</c:v>
                </c:pt>
              </c:strCache>
            </c:strRef>
          </c:tx>
          <c:invertIfNegative val="0"/>
          <c:cat>
            <c:strRef>
              <c:f>'All Instns Data 1986 to 2014'!$B$92:$AD$92</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2014'!$B$95:$AD$95</c:f>
              <c:numCache>
                <c:formatCode>_(* #,##0_);_(* \(#,##0\);_(* "-"??_);_(@_)</c:formatCode>
                <c:ptCount val="29"/>
                <c:pt idx="0" formatCode="_(* #,##0.00_);_(* \(#,##0.00\);_(* &quot;-&quot;??_);_(@_)">
                  <c:v>3336.5767523953746</c:v>
                </c:pt>
                <c:pt idx="1">
                  <c:v>3408.610437624618</c:v>
                </c:pt>
                <c:pt idx="2">
                  <c:v>3479.0708799432514</c:v>
                </c:pt>
                <c:pt idx="3">
                  <c:v>3479.4588603712587</c:v>
                </c:pt>
                <c:pt idx="4">
                  <c:v>3512.6434726425173</c:v>
                </c:pt>
                <c:pt idx="5">
                  <c:v>3504.239278247162</c:v>
                </c:pt>
                <c:pt idx="6">
                  <c:v>3549.1217611418442</c:v>
                </c:pt>
                <c:pt idx="7">
                  <c:v>3755.7135210867964</c:v>
                </c:pt>
                <c:pt idx="8">
                  <c:v>3858.5222647161877</c:v>
                </c:pt>
                <c:pt idx="9">
                  <c:v>3996.6433514078444</c:v>
                </c:pt>
                <c:pt idx="10">
                  <c:v>4165.0592031650776</c:v>
                </c:pt>
                <c:pt idx="11">
                  <c:v>4395.8087793812056</c:v>
                </c:pt>
                <c:pt idx="12">
                  <c:v>4915.416770856019</c:v>
                </c:pt>
                <c:pt idx="13">
                  <c:v>5343.7461247964575</c:v>
                </c:pt>
                <c:pt idx="14">
                  <c:v>5562.3695541190473</c:v>
                </c:pt>
                <c:pt idx="15">
                  <c:v>5844.6784543836156</c:v>
                </c:pt>
                <c:pt idx="16">
                  <c:v>5857.70808661705</c:v>
                </c:pt>
                <c:pt idx="17">
                  <c:v>6352.5178741452382</c:v>
                </c:pt>
                <c:pt idx="18">
                  <c:v>5782.2912923520125</c:v>
                </c:pt>
                <c:pt idx="19">
                  <c:v>5970.1472396358995</c:v>
                </c:pt>
                <c:pt idx="20">
                  <c:v>5502.9190628465976</c:v>
                </c:pt>
                <c:pt idx="21">
                  <c:v>5360.1382959626026</c:v>
                </c:pt>
                <c:pt idx="22" formatCode="_(* #,##0.00_);_(* \(#,##0.00\);_(* &quot;-&quot;??_);_(@_)">
                  <c:v>5285.5732119479544</c:v>
                </c:pt>
                <c:pt idx="23">
                  <c:v>4985.870267548019</c:v>
                </c:pt>
                <c:pt idx="24" formatCode="_(* #,##0.00_);_(* \(#,##0.00\);_(* &quot;-&quot;??_);_(@_)">
                  <c:v>5158.357985428378</c:v>
                </c:pt>
                <c:pt idx="25">
                  <c:v>5896.5588586544418</c:v>
                </c:pt>
                <c:pt idx="26">
                  <c:v>6420.7408256320832</c:v>
                </c:pt>
                <c:pt idx="27">
                  <c:v>7114.4670624906821</c:v>
                </c:pt>
                <c:pt idx="28">
                  <c:v>7593.8234560305418</c:v>
                </c:pt>
              </c:numCache>
            </c:numRef>
          </c:val>
        </c:ser>
        <c:dLbls>
          <c:showLegendKey val="0"/>
          <c:showVal val="0"/>
          <c:showCatName val="0"/>
          <c:showSerName val="0"/>
          <c:showPercent val="0"/>
          <c:showBubbleSize val="0"/>
        </c:dLbls>
        <c:gapWidth val="75"/>
        <c:overlap val="-25"/>
        <c:axId val="33557888"/>
        <c:axId val="33567872"/>
      </c:barChart>
      <c:catAx>
        <c:axId val="33557888"/>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33567872"/>
        <c:crosses val="autoZero"/>
        <c:auto val="1"/>
        <c:lblAlgn val="ctr"/>
        <c:lblOffset val="100"/>
        <c:noMultiLvlLbl val="0"/>
      </c:catAx>
      <c:valAx>
        <c:axId val="33567872"/>
        <c:scaling>
          <c:orientation val="minMax"/>
        </c:scaling>
        <c:delete val="0"/>
        <c:axPos val="l"/>
        <c:majorGridlines/>
        <c:numFmt formatCode="_(* #,##0_);_(* \(#,##0\);_(* &quot;-&quot;??_);_(@_)" sourceLinked="1"/>
        <c:majorTickMark val="none"/>
        <c:minorTickMark val="none"/>
        <c:tickLblPos val="nextTo"/>
        <c:spPr>
          <a:ln w="9518">
            <a:noFill/>
          </a:ln>
        </c:spPr>
        <c:txPr>
          <a:bodyPr/>
          <a:lstStyle/>
          <a:p>
            <a:pPr>
              <a:defRPr sz="1200"/>
            </a:pPr>
            <a:endParaRPr lang="en-US"/>
          </a:p>
        </c:txPr>
        <c:crossAx val="33557888"/>
        <c:crosses val="autoZero"/>
        <c:crossBetween val="between"/>
      </c:valAx>
      <c:spPr>
        <a:noFill/>
        <a:ln w="25382">
          <a:noFill/>
        </a:ln>
      </c:spPr>
    </c:plotArea>
    <c:legend>
      <c:legendPos val="b"/>
      <c:layout>
        <c:manualLayout>
          <c:xMode val="edge"/>
          <c:yMode val="edge"/>
          <c:x val="9.3355093433833594E-2"/>
          <c:y val="0.9341526874358097"/>
          <c:w val="0.85602485586737553"/>
          <c:h val="5.0940480266053703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681502735886833E-2"/>
          <c:y val="3.0621215826282584E-2"/>
          <c:w val="0.9160190622358646"/>
          <c:h val="0.76869486966303124"/>
        </c:manualLayout>
      </c:layout>
      <c:barChart>
        <c:barDir val="col"/>
        <c:grouping val="clustered"/>
        <c:varyColors val="0"/>
        <c:ser>
          <c:idx val="0"/>
          <c:order val="0"/>
          <c:tx>
            <c:strRef>
              <c:f>'All Instns Data 1986 to 2012'!$A$93</c:f>
              <c:strCache>
                <c:ptCount val="1"/>
                <c:pt idx="0">
                  <c:v>State Appropriations</c:v>
                </c:pt>
              </c:strCache>
            </c:strRef>
          </c:tx>
          <c:spPr>
            <a:solidFill>
              <a:schemeClr val="accent1"/>
            </a:solidFill>
          </c:spPr>
          <c:invertIfNegative val="0"/>
          <c:cat>
            <c:strRef>
              <c:f>'All Instns Data 1986 to 2012'!$B$92:$AD$92</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2012'!$B$93:$AD$93</c:f>
              <c:numCache>
                <c:formatCode>_(* #,##0_);_(* \(#,##0\);_(* "-"??_);_(@_)</c:formatCode>
                <c:ptCount val="29"/>
                <c:pt idx="0">
                  <c:v>11295.259291966298</c:v>
                </c:pt>
                <c:pt idx="1">
                  <c:v>11041.800639556986</c:v>
                </c:pt>
                <c:pt idx="2">
                  <c:v>11007.989019254393</c:v>
                </c:pt>
                <c:pt idx="3">
                  <c:v>10500.142203114967</c:v>
                </c:pt>
                <c:pt idx="4">
                  <c:v>9710.0273708762834</c:v>
                </c:pt>
                <c:pt idx="5">
                  <c:v>8686.6684585254989</c:v>
                </c:pt>
                <c:pt idx="6">
                  <c:v>9192.2491076343777</c:v>
                </c:pt>
                <c:pt idx="7">
                  <c:v>9591.7984456645445</c:v>
                </c:pt>
                <c:pt idx="8">
                  <c:v>10025.412938486315</c:v>
                </c:pt>
                <c:pt idx="9">
                  <c:v>9877.1301137858718</c:v>
                </c:pt>
                <c:pt idx="10">
                  <c:v>9650.5793316208728</c:v>
                </c:pt>
                <c:pt idx="11">
                  <c:v>9065.9350659882512</c:v>
                </c:pt>
                <c:pt idx="12">
                  <c:v>9127.5000443771787</c:v>
                </c:pt>
                <c:pt idx="13">
                  <c:v>8879.7492029551231</c:v>
                </c:pt>
                <c:pt idx="14">
                  <c:v>8858.1336242057441</c:v>
                </c:pt>
                <c:pt idx="15">
                  <c:v>8426.5754337174658</c:v>
                </c:pt>
                <c:pt idx="16">
                  <c:v>8226.8803944233805</c:v>
                </c:pt>
                <c:pt idx="17">
                  <c:v>7691.7345319445894</c:v>
                </c:pt>
                <c:pt idx="18">
                  <c:v>7674.1431482407606</c:v>
                </c:pt>
                <c:pt idx="19">
                  <c:v>7452.3818726839618</c:v>
                </c:pt>
                <c:pt idx="20">
                  <c:v>7454.3547074737698</c:v>
                </c:pt>
                <c:pt idx="21">
                  <c:v>7641.4839078912428</c:v>
                </c:pt>
                <c:pt idx="22">
                  <c:v>6476.9369148116211</c:v>
                </c:pt>
                <c:pt idx="23">
                  <c:v>5152.151383197699</c:v>
                </c:pt>
                <c:pt idx="24">
                  <c:v>4637.6504711556754</c:v>
                </c:pt>
                <c:pt idx="25">
                  <c:v>4704.6444890586909</c:v>
                </c:pt>
                <c:pt idx="26">
                  <c:v>4823.3892825977782</c:v>
                </c:pt>
                <c:pt idx="27">
                  <c:v>5166.2059843118677</c:v>
                </c:pt>
                <c:pt idx="28">
                  <c:v>5098.3217294801798</c:v>
                </c:pt>
              </c:numCache>
            </c:numRef>
          </c:val>
        </c:ser>
        <c:ser>
          <c:idx val="2"/>
          <c:order val="1"/>
          <c:tx>
            <c:strRef>
              <c:f>'All Instns Data 1986 to 2012'!$A$95</c:f>
              <c:strCache>
                <c:ptCount val="1"/>
                <c:pt idx="0">
                  <c:v>Student Fees Less Grant Aid (TSAA, TELS, Pell)</c:v>
                </c:pt>
              </c:strCache>
            </c:strRef>
          </c:tx>
          <c:invertIfNegative val="0"/>
          <c:cat>
            <c:strRef>
              <c:f>'All Instns Data 1986 to 2012'!$B$92:$AD$92</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2012'!$B$95:$AD$95</c:f>
              <c:numCache>
                <c:formatCode>_(* #,##0_);_(* \(#,##0\);_(* "-"??_);_(@_)</c:formatCode>
                <c:ptCount val="29"/>
                <c:pt idx="0" formatCode="_(* #,##0.00_);_(* \(#,##0.00\);_(* &quot;-&quot;??_);_(@_)">
                  <c:v>3336.5767523953746</c:v>
                </c:pt>
                <c:pt idx="1">
                  <c:v>3408.610437624618</c:v>
                </c:pt>
                <c:pt idx="2">
                  <c:v>3479.0708799432514</c:v>
                </c:pt>
                <c:pt idx="3">
                  <c:v>3479.4588603712587</c:v>
                </c:pt>
                <c:pt idx="4">
                  <c:v>3512.6434726425173</c:v>
                </c:pt>
                <c:pt idx="5">
                  <c:v>3504.239278247162</c:v>
                </c:pt>
                <c:pt idx="6">
                  <c:v>3549.1217611418442</c:v>
                </c:pt>
                <c:pt idx="7">
                  <c:v>3755.7135210867964</c:v>
                </c:pt>
                <c:pt idx="8">
                  <c:v>3858.5222647161877</c:v>
                </c:pt>
                <c:pt idx="9">
                  <c:v>3996.6433514078444</c:v>
                </c:pt>
                <c:pt idx="10">
                  <c:v>4165.0592031650776</c:v>
                </c:pt>
                <c:pt idx="11">
                  <c:v>4395.8087793812056</c:v>
                </c:pt>
                <c:pt idx="12">
                  <c:v>4915.416770856019</c:v>
                </c:pt>
                <c:pt idx="13">
                  <c:v>5343.7461247964575</c:v>
                </c:pt>
                <c:pt idx="14">
                  <c:v>5562.3695541190473</c:v>
                </c:pt>
                <c:pt idx="15">
                  <c:v>5844.6784543836156</c:v>
                </c:pt>
                <c:pt idx="16">
                  <c:v>5857.70808661705</c:v>
                </c:pt>
                <c:pt idx="17">
                  <c:v>6352.5178741452382</c:v>
                </c:pt>
                <c:pt idx="18">
                  <c:v>5782.2912923520125</c:v>
                </c:pt>
                <c:pt idx="19">
                  <c:v>5970.1472396358995</c:v>
                </c:pt>
                <c:pt idx="20">
                  <c:v>5502.9190628465976</c:v>
                </c:pt>
                <c:pt idx="21">
                  <c:v>5360.1382959626026</c:v>
                </c:pt>
                <c:pt idx="22" formatCode="_(* #,##0.00_);_(* \(#,##0.00\);_(* &quot;-&quot;??_);_(@_)">
                  <c:v>5285.5732119479544</c:v>
                </c:pt>
                <c:pt idx="23">
                  <c:v>4985.870267548019</c:v>
                </c:pt>
                <c:pt idx="24" formatCode="_(* #,##0.00_);_(* \(#,##0.00\);_(* &quot;-&quot;??_);_(@_)">
                  <c:v>5158.357985428378</c:v>
                </c:pt>
                <c:pt idx="25">
                  <c:v>5896.5588586544418</c:v>
                </c:pt>
                <c:pt idx="26" formatCode="_(* #,##0.00_);_(* \(#,##0.00\);_(* &quot;-&quot;??_);_(@_)">
                  <c:v>6420.7408256320832</c:v>
                </c:pt>
                <c:pt idx="27">
                  <c:v>7114.4670624906821</c:v>
                </c:pt>
                <c:pt idx="28">
                  <c:v>7593.8234560305418</c:v>
                </c:pt>
              </c:numCache>
            </c:numRef>
          </c:val>
        </c:ser>
        <c:ser>
          <c:idx val="3"/>
          <c:order val="2"/>
          <c:tx>
            <c:strRef>
              <c:f>'All Instns Data 1986 to 2012'!$A$96</c:f>
              <c:strCache>
                <c:ptCount val="1"/>
                <c:pt idx="0">
                  <c:v>Grant Aid</c:v>
                </c:pt>
              </c:strCache>
            </c:strRef>
          </c:tx>
          <c:invertIfNegative val="0"/>
          <c:cat>
            <c:strRef>
              <c:f>'All Instns Data 1986 to 2012'!$B$92:$AD$92</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2012'!$B$96:$AD$96</c:f>
              <c:numCache>
                <c:formatCode>_(* #,##0_);_(* \(#,##0\);_(* "-"??_);_(@_)</c:formatCode>
                <c:ptCount val="29"/>
                <c:pt idx="0">
                  <c:v>855.07352365535428</c:v>
                </c:pt>
                <c:pt idx="1">
                  <c:v>866.05639457477707</c:v>
                </c:pt>
                <c:pt idx="2">
                  <c:v>963.10392261952529</c:v>
                </c:pt>
                <c:pt idx="3">
                  <c:v>1000.4452667210641</c:v>
                </c:pt>
                <c:pt idx="4">
                  <c:v>1012.98470771104</c:v>
                </c:pt>
                <c:pt idx="5">
                  <c:v>1143.0461025182337</c:v>
                </c:pt>
                <c:pt idx="6">
                  <c:v>1167.5840429840773</c:v>
                </c:pt>
                <c:pt idx="7">
                  <c:v>1086.1574143929158</c:v>
                </c:pt>
                <c:pt idx="8">
                  <c:v>1015.8541095733709</c:v>
                </c:pt>
                <c:pt idx="9">
                  <c:v>964.97049901003243</c:v>
                </c:pt>
                <c:pt idx="10">
                  <c:v>975.0893714929374</c:v>
                </c:pt>
                <c:pt idx="11">
                  <c:v>1034.1425155176028</c:v>
                </c:pt>
                <c:pt idx="12">
                  <c:v>1089.2945468067342</c:v>
                </c:pt>
                <c:pt idx="13">
                  <c:v>1030.7906048226725</c:v>
                </c:pt>
                <c:pt idx="14">
                  <c:v>1128.0857319562456</c:v>
                </c:pt>
                <c:pt idx="15">
                  <c:v>1297.1378925817601</c:v>
                </c:pt>
                <c:pt idx="16">
                  <c:v>1421.127452714476</c:v>
                </c:pt>
                <c:pt idx="17">
                  <c:v>1406.3727730853909</c:v>
                </c:pt>
                <c:pt idx="18">
                  <c:v>2154.414323983749</c:v>
                </c:pt>
                <c:pt idx="19">
                  <c:v>2354.1975148100528</c:v>
                </c:pt>
                <c:pt idx="20">
                  <c:v>2696.9403479859784</c:v>
                </c:pt>
                <c:pt idx="21">
                  <c:v>3024.6096199351127</c:v>
                </c:pt>
                <c:pt idx="22">
                  <c:v>3188.954940503038</c:v>
                </c:pt>
                <c:pt idx="23">
                  <c:v>3779.2761873432823</c:v>
                </c:pt>
                <c:pt idx="24">
                  <c:v>4093.4809291660404</c:v>
                </c:pt>
                <c:pt idx="25">
                  <c:v>4124.7235874092248</c:v>
                </c:pt>
                <c:pt idx="26">
                  <c:v>4017.365477830856</c:v>
                </c:pt>
                <c:pt idx="27">
                  <c:v>3903.6896932941258</c:v>
                </c:pt>
                <c:pt idx="28">
                  <c:v>3829.5240737781328</c:v>
                </c:pt>
              </c:numCache>
            </c:numRef>
          </c:val>
        </c:ser>
        <c:dLbls>
          <c:showLegendKey val="0"/>
          <c:showVal val="0"/>
          <c:showCatName val="0"/>
          <c:showSerName val="0"/>
          <c:showPercent val="0"/>
          <c:showBubbleSize val="0"/>
        </c:dLbls>
        <c:gapWidth val="75"/>
        <c:overlap val="-25"/>
        <c:axId val="33802112"/>
        <c:axId val="33803648"/>
      </c:barChart>
      <c:catAx>
        <c:axId val="33802112"/>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33803648"/>
        <c:crosses val="autoZero"/>
        <c:auto val="1"/>
        <c:lblAlgn val="ctr"/>
        <c:lblOffset val="100"/>
        <c:noMultiLvlLbl val="0"/>
      </c:catAx>
      <c:valAx>
        <c:axId val="33803648"/>
        <c:scaling>
          <c:orientation val="minMax"/>
        </c:scaling>
        <c:delete val="0"/>
        <c:axPos val="l"/>
        <c:majorGridlines/>
        <c:numFmt formatCode="_(* #,##0_);_(* \(#,##0\);_(* &quot;-&quot;??_);_(@_)" sourceLinked="1"/>
        <c:majorTickMark val="none"/>
        <c:minorTickMark val="none"/>
        <c:tickLblPos val="nextTo"/>
        <c:spPr>
          <a:ln w="9518">
            <a:noFill/>
          </a:ln>
        </c:spPr>
        <c:txPr>
          <a:bodyPr/>
          <a:lstStyle/>
          <a:p>
            <a:pPr>
              <a:defRPr sz="1200"/>
            </a:pPr>
            <a:endParaRPr lang="en-US"/>
          </a:p>
        </c:txPr>
        <c:crossAx val="33802112"/>
        <c:crosses val="autoZero"/>
        <c:crossBetween val="between"/>
      </c:valAx>
      <c:spPr>
        <a:noFill/>
        <a:ln w="25382">
          <a:noFill/>
        </a:ln>
      </c:spPr>
    </c:plotArea>
    <c:legend>
      <c:legendPos val="b"/>
      <c:layout>
        <c:manualLayout>
          <c:xMode val="edge"/>
          <c:yMode val="edge"/>
          <c:x val="0.1001992971217581"/>
          <c:y val="0.9341526874358097"/>
          <c:w val="0.84903643400507145"/>
          <c:h val="5.0940480266053703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'All Instns Data 1986 to 2014'!$A$96</c:f>
              <c:strCache>
                <c:ptCount val="1"/>
                <c:pt idx="0">
                  <c:v>ARRA/MOE</c:v>
                </c:pt>
              </c:strCache>
            </c:strRef>
          </c:tx>
          <c:spPr>
            <a:solidFill>
              <a:schemeClr val="accent6"/>
            </a:solidFill>
          </c:spPr>
          <c:invertIfNegative val="0"/>
          <c:cat>
            <c:strRef>
              <c:f>'All Instns Data 1986 to 2014'!$B$94:$AD$94</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2014'!$B$96:$AD$96</c:f>
              <c:numCache>
                <c:formatCode>_(* #,##0_);_(* \(#,##0\);_(* "-"??_);_(@_)</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598.85816757854673</c:v>
                </c:pt>
                <c:pt idx="23">
                  <c:v>1529.7176670504653</c:v>
                </c:pt>
                <c:pt idx="24">
                  <c:v>1770.1928456612145</c:v>
                </c:pt>
                <c:pt idx="25">
                  <c:v>0</c:v>
                </c:pt>
                <c:pt idx="26">
                  <c:v>0</c:v>
                </c:pt>
                <c:pt idx="27">
                  <c:v>0</c:v>
                </c:pt>
                <c:pt idx="28">
                  <c:v>0</c:v>
                </c:pt>
              </c:numCache>
            </c:numRef>
          </c:val>
        </c:ser>
        <c:ser>
          <c:idx val="0"/>
          <c:order val="1"/>
          <c:tx>
            <c:strRef>
              <c:f>'All Instns Data 1986 to 2014'!$A$95</c:f>
              <c:strCache>
                <c:ptCount val="1"/>
                <c:pt idx="0">
                  <c:v>State Appropriations</c:v>
                </c:pt>
              </c:strCache>
            </c:strRef>
          </c:tx>
          <c:spPr>
            <a:solidFill>
              <a:schemeClr val="accent1"/>
            </a:solidFill>
          </c:spPr>
          <c:invertIfNegative val="0"/>
          <c:cat>
            <c:strRef>
              <c:f>'All Instns Data 1986 to 2014'!$B$94:$AD$94</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2014'!$B$95:$AD$95</c:f>
              <c:numCache>
                <c:formatCode>_(* #,##0_);_(* \(#,##0\);_(* "-"??_);_(@_)</c:formatCode>
                <c:ptCount val="29"/>
                <c:pt idx="0">
                  <c:v>11295.259291966298</c:v>
                </c:pt>
                <c:pt idx="1">
                  <c:v>11041.800639556986</c:v>
                </c:pt>
                <c:pt idx="2">
                  <c:v>11007.989019254393</c:v>
                </c:pt>
                <c:pt idx="3">
                  <c:v>10500.142203114967</c:v>
                </c:pt>
                <c:pt idx="4">
                  <c:v>9710.0273708762834</c:v>
                </c:pt>
                <c:pt idx="5">
                  <c:v>8686.6684585254989</c:v>
                </c:pt>
                <c:pt idx="6">
                  <c:v>9192.2491076343777</c:v>
                </c:pt>
                <c:pt idx="7">
                  <c:v>9591.7984456645445</c:v>
                </c:pt>
                <c:pt idx="8">
                  <c:v>10025.412938486315</c:v>
                </c:pt>
                <c:pt idx="9">
                  <c:v>9877.1301137858718</c:v>
                </c:pt>
                <c:pt idx="10">
                  <c:v>9650.5793316208728</c:v>
                </c:pt>
                <c:pt idx="11">
                  <c:v>9065.9350659882512</c:v>
                </c:pt>
                <c:pt idx="12">
                  <c:v>9127.5000443771787</c:v>
                </c:pt>
                <c:pt idx="13">
                  <c:v>8879.7492029551231</c:v>
                </c:pt>
                <c:pt idx="14">
                  <c:v>8858.1336242057441</c:v>
                </c:pt>
                <c:pt idx="15">
                  <c:v>8426.5754337174658</c:v>
                </c:pt>
                <c:pt idx="16">
                  <c:v>8226.8803944233805</c:v>
                </c:pt>
                <c:pt idx="17">
                  <c:v>7691.7345319445894</c:v>
                </c:pt>
                <c:pt idx="18">
                  <c:v>7674.1431482407606</c:v>
                </c:pt>
                <c:pt idx="19">
                  <c:v>7452.3818726839618</c:v>
                </c:pt>
                <c:pt idx="20">
                  <c:v>7454.3547074737698</c:v>
                </c:pt>
                <c:pt idx="21">
                  <c:v>7641.4839078912428</c:v>
                </c:pt>
                <c:pt idx="22">
                  <c:v>6476.9369148116211</c:v>
                </c:pt>
                <c:pt idx="23">
                  <c:v>5152.151383197699</c:v>
                </c:pt>
                <c:pt idx="24">
                  <c:v>4637.6504711556754</c:v>
                </c:pt>
                <c:pt idx="25">
                  <c:v>4704.6444890586909</c:v>
                </c:pt>
                <c:pt idx="26">
                  <c:v>4823.3892825977782</c:v>
                </c:pt>
                <c:pt idx="27">
                  <c:v>5166.2059843118677</c:v>
                </c:pt>
                <c:pt idx="28">
                  <c:v>5098.3217294801798</c:v>
                </c:pt>
              </c:numCache>
            </c:numRef>
          </c:val>
        </c:ser>
        <c:ser>
          <c:idx val="2"/>
          <c:order val="2"/>
          <c:tx>
            <c:strRef>
              <c:f>'All Instns Data 1986 to 2014'!$A$97</c:f>
              <c:strCache>
                <c:ptCount val="1"/>
                <c:pt idx="0">
                  <c:v>Student Fees Less Grant Aid (TSAA, TELS, Pell)</c:v>
                </c:pt>
              </c:strCache>
            </c:strRef>
          </c:tx>
          <c:invertIfNegative val="0"/>
          <c:cat>
            <c:strRef>
              <c:f>'All Instns Data 1986 to 2014'!$B$94:$AD$94</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2014'!$B$97:$AD$97</c:f>
              <c:numCache>
                <c:formatCode>_(* #,##0_);_(* \(#,##0\);_(* "-"??_);_(@_)</c:formatCode>
                <c:ptCount val="29"/>
                <c:pt idx="0" formatCode="_(* #,##0.00_);_(* \(#,##0.00\);_(* &quot;-&quot;??_);_(@_)">
                  <c:v>3336.5767523953746</c:v>
                </c:pt>
                <c:pt idx="1">
                  <c:v>3408.610437624618</c:v>
                </c:pt>
                <c:pt idx="2">
                  <c:v>3479.0708799432514</c:v>
                </c:pt>
                <c:pt idx="3">
                  <c:v>3479.4588603712587</c:v>
                </c:pt>
                <c:pt idx="4">
                  <c:v>3512.6434726425173</c:v>
                </c:pt>
                <c:pt idx="5">
                  <c:v>3504.239278247162</c:v>
                </c:pt>
                <c:pt idx="6">
                  <c:v>3549.1217611418442</c:v>
                </c:pt>
                <c:pt idx="7">
                  <c:v>3755.7135210867964</c:v>
                </c:pt>
                <c:pt idx="8">
                  <c:v>3858.5222647161877</c:v>
                </c:pt>
                <c:pt idx="9">
                  <c:v>3996.6433514078444</c:v>
                </c:pt>
                <c:pt idx="10">
                  <c:v>4165.0592031650776</c:v>
                </c:pt>
                <c:pt idx="11">
                  <c:v>4395.8087793812056</c:v>
                </c:pt>
                <c:pt idx="12">
                  <c:v>4915.416770856019</c:v>
                </c:pt>
                <c:pt idx="13">
                  <c:v>5343.7461247964575</c:v>
                </c:pt>
                <c:pt idx="14">
                  <c:v>5562.3695541190473</c:v>
                </c:pt>
                <c:pt idx="15">
                  <c:v>5844.6784543836156</c:v>
                </c:pt>
                <c:pt idx="16">
                  <c:v>5857.70808661705</c:v>
                </c:pt>
                <c:pt idx="17">
                  <c:v>6352.5178741452382</c:v>
                </c:pt>
                <c:pt idx="18">
                  <c:v>5782.2912923520125</c:v>
                </c:pt>
                <c:pt idx="19">
                  <c:v>5970.1472396358995</c:v>
                </c:pt>
                <c:pt idx="20">
                  <c:v>5502.9190628465976</c:v>
                </c:pt>
                <c:pt idx="21">
                  <c:v>5360.1382959626026</c:v>
                </c:pt>
                <c:pt idx="22" formatCode="_(* #,##0.00_);_(* \(#,##0.00\);_(* &quot;-&quot;??_);_(@_)">
                  <c:v>5285.5732119479544</c:v>
                </c:pt>
                <c:pt idx="23">
                  <c:v>4985.870267548019</c:v>
                </c:pt>
                <c:pt idx="24" formatCode="_(* #,##0.00_);_(* \(#,##0.00\);_(* &quot;-&quot;??_);_(@_)">
                  <c:v>5158.357985428378</c:v>
                </c:pt>
                <c:pt idx="25">
                  <c:v>5896.5588586544418</c:v>
                </c:pt>
                <c:pt idx="26">
                  <c:v>6420.7408256320832</c:v>
                </c:pt>
                <c:pt idx="27">
                  <c:v>7114.4670624906821</c:v>
                </c:pt>
                <c:pt idx="28">
                  <c:v>7593.8234560305418</c:v>
                </c:pt>
              </c:numCache>
            </c:numRef>
          </c:val>
        </c:ser>
        <c:ser>
          <c:idx val="3"/>
          <c:order val="3"/>
          <c:tx>
            <c:strRef>
              <c:f>'All Instns Data 1986 to 2014'!$A$98</c:f>
              <c:strCache>
                <c:ptCount val="1"/>
                <c:pt idx="0">
                  <c:v>Grant Aid</c:v>
                </c:pt>
              </c:strCache>
            </c:strRef>
          </c:tx>
          <c:invertIfNegative val="0"/>
          <c:cat>
            <c:strRef>
              <c:f>'All Instns Data 1986 to 2014'!$B$94:$AD$94</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2014'!$B$98:$AD$98</c:f>
              <c:numCache>
                <c:formatCode>_(* #,##0_);_(* \(#,##0\);_(* "-"??_);_(@_)</c:formatCode>
                <c:ptCount val="29"/>
                <c:pt idx="0">
                  <c:v>855.07352365535428</c:v>
                </c:pt>
                <c:pt idx="1">
                  <c:v>866.05639457477707</c:v>
                </c:pt>
                <c:pt idx="2">
                  <c:v>963.10392261952529</c:v>
                </c:pt>
                <c:pt idx="3">
                  <c:v>1000.4452667210641</c:v>
                </c:pt>
                <c:pt idx="4">
                  <c:v>1012.98470771104</c:v>
                </c:pt>
                <c:pt idx="5">
                  <c:v>1143.0461025182337</c:v>
                </c:pt>
                <c:pt idx="6">
                  <c:v>1167.5840429840773</c:v>
                </c:pt>
                <c:pt idx="7">
                  <c:v>1086.1574143929158</c:v>
                </c:pt>
                <c:pt idx="8">
                  <c:v>1015.8541095733709</c:v>
                </c:pt>
                <c:pt idx="9">
                  <c:v>964.97049901003243</c:v>
                </c:pt>
                <c:pt idx="10">
                  <c:v>975.0893714929374</c:v>
                </c:pt>
                <c:pt idx="11">
                  <c:v>1034.1425155176028</c:v>
                </c:pt>
                <c:pt idx="12">
                  <c:v>1089.2945468067342</c:v>
                </c:pt>
                <c:pt idx="13">
                  <c:v>1030.7906048226725</c:v>
                </c:pt>
                <c:pt idx="14">
                  <c:v>1128.0857319562456</c:v>
                </c:pt>
                <c:pt idx="15">
                  <c:v>1297.1378925817601</c:v>
                </c:pt>
                <c:pt idx="16">
                  <c:v>1421.127452714476</c:v>
                </c:pt>
                <c:pt idx="17">
                  <c:v>1406.3727730853909</c:v>
                </c:pt>
                <c:pt idx="18">
                  <c:v>2154.414323983749</c:v>
                </c:pt>
                <c:pt idx="19">
                  <c:v>2354.1975148100528</c:v>
                </c:pt>
                <c:pt idx="20">
                  <c:v>2696.9403479859784</c:v>
                </c:pt>
                <c:pt idx="21">
                  <c:v>3024.6096199351127</c:v>
                </c:pt>
                <c:pt idx="22">
                  <c:v>3188.954940503038</c:v>
                </c:pt>
                <c:pt idx="23">
                  <c:v>3779.2761873432823</c:v>
                </c:pt>
                <c:pt idx="24">
                  <c:v>4093.4809291660404</c:v>
                </c:pt>
                <c:pt idx="25">
                  <c:v>4124.7235874092248</c:v>
                </c:pt>
                <c:pt idx="26">
                  <c:v>4017.365477830856</c:v>
                </c:pt>
                <c:pt idx="27">
                  <c:v>3903.6896932941258</c:v>
                </c:pt>
                <c:pt idx="28">
                  <c:v>3829.5240737781328</c:v>
                </c:pt>
              </c:numCache>
            </c:numRef>
          </c:val>
        </c:ser>
        <c:ser>
          <c:idx val="4"/>
          <c:order val="4"/>
          <c:tx>
            <c:strRef>
              <c:f>'All Instns Data 1986 to 2014'!$A$99</c:f>
              <c:strCache>
                <c:ptCount val="1"/>
                <c:pt idx="0">
                  <c:v>Total</c:v>
                </c:pt>
              </c:strCache>
            </c:strRef>
          </c:tx>
          <c:spPr>
            <a:solidFill>
              <a:schemeClr val="accent2"/>
            </a:solidFill>
          </c:spPr>
          <c:invertIfNegative val="0"/>
          <c:cat>
            <c:strRef>
              <c:f>'All Instns Data 1986 to 2014'!$B$94:$AD$94</c:f>
              <c:strCache>
                <c:ptCount val="29"/>
                <c:pt idx="0">
                  <c:v>1986-87</c:v>
                </c:pt>
                <c:pt idx="1">
                  <c:v>1987-88</c:v>
                </c:pt>
                <c:pt idx="2">
                  <c:v>1988-89</c:v>
                </c:pt>
                <c:pt idx="3">
                  <c:v>1989-90</c:v>
                </c:pt>
                <c:pt idx="4">
                  <c:v>1990-91</c:v>
                </c:pt>
                <c:pt idx="5">
                  <c:v>1991-92</c:v>
                </c:pt>
                <c:pt idx="6">
                  <c:v>1992-93</c:v>
                </c:pt>
                <c:pt idx="7">
                  <c:v>1993-94</c:v>
                </c:pt>
                <c:pt idx="8">
                  <c:v>1994-95</c:v>
                </c:pt>
                <c:pt idx="9">
                  <c:v>1995-96</c:v>
                </c:pt>
                <c:pt idx="10">
                  <c:v>1996-97</c:v>
                </c:pt>
                <c:pt idx="11">
                  <c:v>1997-98</c:v>
                </c:pt>
                <c:pt idx="12">
                  <c:v>1998-99</c:v>
                </c:pt>
                <c:pt idx="13">
                  <c:v>1999-00</c:v>
                </c:pt>
                <c:pt idx="14">
                  <c:v>2000-01</c:v>
                </c:pt>
                <c:pt idx="15">
                  <c:v>2001-02</c:v>
                </c:pt>
                <c:pt idx="16">
                  <c:v>2002-03</c:v>
                </c:pt>
                <c:pt idx="17">
                  <c:v>2003-04</c:v>
                </c:pt>
                <c:pt idx="18">
                  <c:v>2004-05</c:v>
                </c:pt>
                <c:pt idx="19">
                  <c:v>2005-06</c:v>
                </c:pt>
                <c:pt idx="20">
                  <c:v>2006-07</c:v>
                </c:pt>
                <c:pt idx="21">
                  <c:v>2007-08</c:v>
                </c:pt>
                <c:pt idx="22">
                  <c:v>2008-09</c:v>
                </c:pt>
                <c:pt idx="23">
                  <c:v>2009-10</c:v>
                </c:pt>
                <c:pt idx="24">
                  <c:v>2010-11</c:v>
                </c:pt>
                <c:pt idx="25">
                  <c:v>2011-12</c:v>
                </c:pt>
                <c:pt idx="26">
                  <c:v>2012-13</c:v>
                </c:pt>
                <c:pt idx="27">
                  <c:v>2013-14</c:v>
                </c:pt>
                <c:pt idx="28">
                  <c:v>2014-15</c:v>
                </c:pt>
              </c:strCache>
            </c:strRef>
          </c:cat>
          <c:val>
            <c:numRef>
              <c:f>'All Instns Data 1986 to 2014'!$B$99:$AD$99</c:f>
              <c:numCache>
                <c:formatCode>_(* #,##0_);_(* \(#,##0\);_(* "-"??_);_(@_)</c:formatCode>
                <c:ptCount val="29"/>
                <c:pt idx="0">
                  <c:v>15486.909568017027</c:v>
                </c:pt>
                <c:pt idx="1">
                  <c:v>15316.467471756381</c:v>
                </c:pt>
                <c:pt idx="2">
                  <c:v>15450.163821817168</c:v>
                </c:pt>
                <c:pt idx="3">
                  <c:v>14980.046330207289</c:v>
                </c:pt>
                <c:pt idx="4">
                  <c:v>14235.655551229842</c:v>
                </c:pt>
                <c:pt idx="5">
                  <c:v>13333.953839290894</c:v>
                </c:pt>
                <c:pt idx="6">
                  <c:v>13908.9549117603</c:v>
                </c:pt>
                <c:pt idx="7">
                  <c:v>14433.669381144256</c:v>
                </c:pt>
                <c:pt idx="8">
                  <c:v>14899.789312775874</c:v>
                </c:pt>
                <c:pt idx="9">
                  <c:v>14838.74396420375</c:v>
                </c:pt>
                <c:pt idx="10">
                  <c:v>14790.727906278888</c:v>
                </c:pt>
                <c:pt idx="11">
                  <c:v>14495.886360887058</c:v>
                </c:pt>
                <c:pt idx="12">
                  <c:v>15132.211362039932</c:v>
                </c:pt>
                <c:pt idx="13">
                  <c:v>15254.285932574254</c:v>
                </c:pt>
                <c:pt idx="14">
                  <c:v>15548.588910281036</c:v>
                </c:pt>
                <c:pt idx="15">
                  <c:v>15568.391780682841</c:v>
                </c:pt>
                <c:pt idx="16">
                  <c:v>15505.715933754907</c:v>
                </c:pt>
                <c:pt idx="17">
                  <c:v>15450.62517917522</c:v>
                </c:pt>
                <c:pt idx="18">
                  <c:v>15610.848764576522</c:v>
                </c:pt>
                <c:pt idx="19">
                  <c:v>15776.726627129916</c:v>
                </c:pt>
                <c:pt idx="20">
                  <c:v>15654.214118306347</c:v>
                </c:pt>
                <c:pt idx="21">
                  <c:v>16026.231823788958</c:v>
                </c:pt>
                <c:pt idx="22">
                  <c:v>15550.32323484116</c:v>
                </c:pt>
                <c:pt idx="23">
                  <c:v>15447.015505139465</c:v>
                </c:pt>
                <c:pt idx="24">
                  <c:v>15659.682231411309</c:v>
                </c:pt>
                <c:pt idx="25">
                  <c:v>14725.926935122359</c:v>
                </c:pt>
                <c:pt idx="26">
                  <c:v>15261.495586060717</c:v>
                </c:pt>
                <c:pt idx="27">
                  <c:v>16184.362740096674</c:v>
                </c:pt>
                <c:pt idx="28">
                  <c:v>16521.669259288854</c:v>
                </c:pt>
              </c:numCache>
            </c:numRef>
          </c:val>
        </c:ser>
        <c:dLbls>
          <c:showLegendKey val="0"/>
          <c:showVal val="0"/>
          <c:showCatName val="0"/>
          <c:showSerName val="0"/>
          <c:showPercent val="0"/>
          <c:showBubbleSize val="0"/>
        </c:dLbls>
        <c:gapWidth val="75"/>
        <c:overlap val="-25"/>
        <c:axId val="33981952"/>
        <c:axId val="33983488"/>
      </c:barChart>
      <c:catAx>
        <c:axId val="33981952"/>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33983488"/>
        <c:crosses val="autoZero"/>
        <c:auto val="1"/>
        <c:lblAlgn val="ctr"/>
        <c:lblOffset val="100"/>
        <c:noMultiLvlLbl val="0"/>
      </c:catAx>
      <c:valAx>
        <c:axId val="33983488"/>
        <c:scaling>
          <c:orientation val="minMax"/>
        </c:scaling>
        <c:delete val="0"/>
        <c:axPos val="l"/>
        <c:majorGridlines/>
        <c:numFmt formatCode="_(* #,##0_);_(* \(#,##0\);_(* &quot;-&quot;??_);_(@_)" sourceLinked="1"/>
        <c:majorTickMark val="none"/>
        <c:minorTickMark val="none"/>
        <c:tickLblPos val="nextTo"/>
        <c:spPr>
          <a:ln w="9518">
            <a:noFill/>
          </a:ln>
        </c:spPr>
        <c:txPr>
          <a:bodyPr/>
          <a:lstStyle/>
          <a:p>
            <a:pPr>
              <a:defRPr sz="1200"/>
            </a:pPr>
            <a:endParaRPr lang="en-US"/>
          </a:p>
        </c:txPr>
        <c:crossAx val="33981952"/>
        <c:crosses val="autoZero"/>
        <c:crossBetween val="between"/>
      </c:valAx>
      <c:spPr>
        <a:noFill/>
        <a:ln w="25382">
          <a:noFill/>
        </a:ln>
      </c:spPr>
    </c:plotArea>
    <c:legend>
      <c:legendPos val="b"/>
      <c:layout>
        <c:manualLayout>
          <c:xMode val="edge"/>
          <c:yMode val="edge"/>
          <c:x val="0.05"/>
          <c:y val="0.92815161148334735"/>
          <c:w val="0.94166666666666654"/>
          <c:h val="5.6941556218516154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937341126567696E-2"/>
          <c:y val="4.3609116875096492E-2"/>
          <c:w val="0.92458627016262418"/>
          <c:h val="0.76402752045700162"/>
        </c:manualLayout>
      </c:layout>
      <c:barChart>
        <c:barDir val="col"/>
        <c:grouping val="stacked"/>
        <c:varyColors val="0"/>
        <c:ser>
          <c:idx val="0"/>
          <c:order val="0"/>
          <c:tx>
            <c:strRef>
              <c:f>Summary!$A$30</c:f>
              <c:strCache>
                <c:ptCount val="1"/>
                <c:pt idx="0">
                  <c:v>State Appropriations/Award</c:v>
                </c:pt>
              </c:strCache>
            </c:strRef>
          </c:tx>
          <c:invertIfNegative val="0"/>
          <c:cat>
            <c:strRef>
              <c:f>Summary!$B$29:$AC$29</c:f>
              <c:strCache>
                <c:ptCount val="28"/>
                <c:pt idx="0">
                  <c:v>1987-88</c:v>
                </c:pt>
                <c:pt idx="1">
                  <c:v>1988-89</c:v>
                </c:pt>
                <c:pt idx="2">
                  <c:v>1989-90</c:v>
                </c:pt>
                <c:pt idx="3">
                  <c:v>1990-91</c:v>
                </c:pt>
                <c:pt idx="4">
                  <c:v>1991-92</c:v>
                </c:pt>
                <c:pt idx="5">
                  <c:v>1992-93</c:v>
                </c:pt>
                <c:pt idx="6">
                  <c:v>1993-94</c:v>
                </c:pt>
                <c:pt idx="7">
                  <c:v>1994-95</c:v>
                </c:pt>
                <c:pt idx="8">
                  <c:v>1995-96</c:v>
                </c:pt>
                <c:pt idx="9">
                  <c:v>1996-97</c:v>
                </c:pt>
                <c:pt idx="10">
                  <c:v>1997-98</c:v>
                </c:pt>
                <c:pt idx="11">
                  <c:v>1998-99</c:v>
                </c:pt>
                <c:pt idx="12">
                  <c:v>1999-00</c:v>
                </c:pt>
                <c:pt idx="13">
                  <c:v>2000-01</c:v>
                </c:pt>
                <c:pt idx="14">
                  <c:v>2001-02</c:v>
                </c:pt>
                <c:pt idx="15">
                  <c:v>2002-03</c:v>
                </c:pt>
                <c:pt idx="16">
                  <c:v>2003-04</c:v>
                </c:pt>
                <c:pt idx="17">
                  <c:v>2004-05</c:v>
                </c:pt>
                <c:pt idx="18">
                  <c:v>2005-06</c:v>
                </c:pt>
                <c:pt idx="19">
                  <c:v>2006-07</c:v>
                </c:pt>
                <c:pt idx="20">
                  <c:v>2007-08</c:v>
                </c:pt>
                <c:pt idx="21">
                  <c:v>2008-09</c:v>
                </c:pt>
                <c:pt idx="22">
                  <c:v>2009-10</c:v>
                </c:pt>
                <c:pt idx="23">
                  <c:v>2010-11</c:v>
                </c:pt>
                <c:pt idx="24">
                  <c:v>2011-12</c:v>
                </c:pt>
                <c:pt idx="25">
                  <c:v>2012-13</c:v>
                </c:pt>
                <c:pt idx="26">
                  <c:v>2013-14</c:v>
                </c:pt>
                <c:pt idx="27">
                  <c:v>2014-15</c:v>
                </c:pt>
              </c:strCache>
            </c:strRef>
          </c:cat>
          <c:val>
            <c:numRef>
              <c:f>Summary!$B$30:$AC$30</c:f>
              <c:numCache>
                <c:formatCode>_(* #,##0_);_(* \(#,##0\);_(* "-"??_);_(@_)</c:formatCode>
                <c:ptCount val="28"/>
                <c:pt idx="0">
                  <c:v>57896.316159101065</c:v>
                </c:pt>
                <c:pt idx="1">
                  <c:v>58846.266546716361</c:v>
                </c:pt>
                <c:pt idx="2">
                  <c:v>57377.713338856673</c:v>
                </c:pt>
                <c:pt idx="3">
                  <c:v>52291.300326777236</c:v>
                </c:pt>
                <c:pt idx="4">
                  <c:v>45045.551622076491</c:v>
                </c:pt>
                <c:pt idx="5">
                  <c:v>45872.843014042948</c:v>
                </c:pt>
                <c:pt idx="6">
                  <c:v>46974.583534201083</c:v>
                </c:pt>
                <c:pt idx="7">
                  <c:v>48535.330171081383</c:v>
                </c:pt>
                <c:pt idx="8">
                  <c:v>48244.953008017837</c:v>
                </c:pt>
                <c:pt idx="9">
                  <c:v>45308.924763935422</c:v>
                </c:pt>
                <c:pt idx="10">
                  <c:v>43960.703285420946</c:v>
                </c:pt>
                <c:pt idx="11">
                  <c:v>43335.387664107009</c:v>
                </c:pt>
                <c:pt idx="12">
                  <c:v>41262.104759626884</c:v>
                </c:pt>
                <c:pt idx="13">
                  <c:v>41006.128254580522</c:v>
                </c:pt>
                <c:pt idx="14">
                  <c:v>39246.341695625269</c:v>
                </c:pt>
                <c:pt idx="15">
                  <c:v>37694.116024639145</c:v>
                </c:pt>
                <c:pt idx="16">
                  <c:v>34718.373683736834</c:v>
                </c:pt>
                <c:pt idx="17">
                  <c:v>34803.49653436934</c:v>
                </c:pt>
                <c:pt idx="18">
                  <c:v>33966.707713959011</c:v>
                </c:pt>
                <c:pt idx="19">
                  <c:v>33238.985629754861</c:v>
                </c:pt>
                <c:pt idx="20">
                  <c:v>34462.247511863265</c:v>
                </c:pt>
                <c:pt idx="21">
                  <c:v>27359.084057971013</c:v>
                </c:pt>
                <c:pt idx="22">
                  <c:v>23064.557312252964</c:v>
                </c:pt>
                <c:pt idx="23">
                  <c:v>20423.627899992491</c:v>
                </c:pt>
                <c:pt idx="24">
                  <c:v>20122.44778521526</c:v>
                </c:pt>
                <c:pt idx="25">
                  <c:v>19691.370468611847</c:v>
                </c:pt>
                <c:pt idx="26">
                  <c:v>20814.198581560282</c:v>
                </c:pt>
                <c:pt idx="27">
                  <c:v>20584.632756210347</c:v>
                </c:pt>
              </c:numCache>
            </c:numRef>
          </c:val>
        </c:ser>
        <c:ser>
          <c:idx val="2"/>
          <c:order val="1"/>
          <c:tx>
            <c:strRef>
              <c:f>Summary!$A$32</c:f>
              <c:strCache>
                <c:ptCount val="1"/>
                <c:pt idx="0">
                  <c:v>Student Fees/Award</c:v>
                </c:pt>
              </c:strCache>
            </c:strRef>
          </c:tx>
          <c:invertIfNegative val="0"/>
          <c:cat>
            <c:strRef>
              <c:f>Summary!$B$29:$AC$29</c:f>
              <c:strCache>
                <c:ptCount val="28"/>
                <c:pt idx="0">
                  <c:v>1987-88</c:v>
                </c:pt>
                <c:pt idx="1">
                  <c:v>1988-89</c:v>
                </c:pt>
                <c:pt idx="2">
                  <c:v>1989-90</c:v>
                </c:pt>
                <c:pt idx="3">
                  <c:v>1990-91</c:v>
                </c:pt>
                <c:pt idx="4">
                  <c:v>1991-92</c:v>
                </c:pt>
                <c:pt idx="5">
                  <c:v>1992-93</c:v>
                </c:pt>
                <c:pt idx="6">
                  <c:v>1993-94</c:v>
                </c:pt>
                <c:pt idx="7">
                  <c:v>1994-95</c:v>
                </c:pt>
                <c:pt idx="8">
                  <c:v>1995-96</c:v>
                </c:pt>
                <c:pt idx="9">
                  <c:v>1996-97</c:v>
                </c:pt>
                <c:pt idx="10">
                  <c:v>1997-98</c:v>
                </c:pt>
                <c:pt idx="11">
                  <c:v>1998-99</c:v>
                </c:pt>
                <c:pt idx="12">
                  <c:v>1999-00</c:v>
                </c:pt>
                <c:pt idx="13">
                  <c:v>2000-01</c:v>
                </c:pt>
                <c:pt idx="14">
                  <c:v>2001-02</c:v>
                </c:pt>
                <c:pt idx="15">
                  <c:v>2002-03</c:v>
                </c:pt>
                <c:pt idx="16">
                  <c:v>2003-04</c:v>
                </c:pt>
                <c:pt idx="17">
                  <c:v>2004-05</c:v>
                </c:pt>
                <c:pt idx="18">
                  <c:v>2005-06</c:v>
                </c:pt>
                <c:pt idx="19">
                  <c:v>2006-07</c:v>
                </c:pt>
                <c:pt idx="20">
                  <c:v>2007-08</c:v>
                </c:pt>
                <c:pt idx="21">
                  <c:v>2008-09</c:v>
                </c:pt>
                <c:pt idx="22">
                  <c:v>2009-10</c:v>
                </c:pt>
                <c:pt idx="23">
                  <c:v>2010-11</c:v>
                </c:pt>
                <c:pt idx="24">
                  <c:v>2011-12</c:v>
                </c:pt>
                <c:pt idx="25">
                  <c:v>2012-13</c:v>
                </c:pt>
                <c:pt idx="26">
                  <c:v>2013-14</c:v>
                </c:pt>
                <c:pt idx="27">
                  <c:v>2014-15</c:v>
                </c:pt>
              </c:strCache>
            </c:strRef>
          </c:cat>
          <c:val>
            <c:numRef>
              <c:f>Summary!$B$32:$AC$32</c:f>
              <c:numCache>
                <c:formatCode>_(* #,##0_);_(* \(#,##0\);_(* "-"??_);_(@_)</c:formatCode>
                <c:ptCount val="28"/>
                <c:pt idx="0">
                  <c:v>22413.688310030007</c:v>
                </c:pt>
                <c:pt idx="1">
                  <c:v>23746.883434005911</c:v>
                </c:pt>
                <c:pt idx="2">
                  <c:v>24480.300809381173</c:v>
                </c:pt>
                <c:pt idx="3">
                  <c:v>24371.817004747518</c:v>
                </c:pt>
                <c:pt idx="4">
                  <c:v>24098.943764146017</c:v>
                </c:pt>
                <c:pt idx="5">
                  <c:v>23538.167313261569</c:v>
                </c:pt>
                <c:pt idx="6">
                  <c:v>23712.432374524615</c:v>
                </c:pt>
                <c:pt idx="7">
                  <c:v>23597.980067153439</c:v>
                </c:pt>
                <c:pt idx="8">
                  <c:v>24235.06079753624</c:v>
                </c:pt>
                <c:pt idx="9">
                  <c:v>24132.708904457304</c:v>
                </c:pt>
                <c:pt idx="10">
                  <c:v>26329.825462012319</c:v>
                </c:pt>
                <c:pt idx="11">
                  <c:v>28509.066138221453</c:v>
                </c:pt>
                <c:pt idx="12">
                  <c:v>29620.975843099735</c:v>
                </c:pt>
                <c:pt idx="13">
                  <c:v>30971.499517839922</c:v>
                </c:pt>
                <c:pt idx="14">
                  <c:v>33262.641024420431</c:v>
                </c:pt>
                <c:pt idx="15">
                  <c:v>33350.344764181304</c:v>
                </c:pt>
                <c:pt idx="16">
                  <c:v>35021.501215012147</c:v>
                </c:pt>
                <c:pt idx="17">
                  <c:v>35994.260739040219</c:v>
                </c:pt>
                <c:pt idx="18">
                  <c:v>37940.9710616589</c:v>
                </c:pt>
                <c:pt idx="19">
                  <c:v>36563.195266272189</c:v>
                </c:pt>
                <c:pt idx="20">
                  <c:v>37814.286314198129</c:v>
                </c:pt>
                <c:pt idx="21">
                  <c:v>35797.06280193237</c:v>
                </c:pt>
                <c:pt idx="22">
                  <c:v>39238.79446640316</c:v>
                </c:pt>
                <c:pt idx="23">
                  <c:v>40743.929724453788</c:v>
                </c:pt>
                <c:pt idx="24">
                  <c:v>42862.47851055269</c:v>
                </c:pt>
                <c:pt idx="25">
                  <c:v>42613.315649867371</c:v>
                </c:pt>
                <c:pt idx="26">
                  <c:v>44391.198581560282</c:v>
                </c:pt>
                <c:pt idx="27">
                  <c:v>46122.117073520451</c:v>
                </c:pt>
              </c:numCache>
            </c:numRef>
          </c:val>
        </c:ser>
        <c:ser>
          <c:idx val="1"/>
          <c:order val="2"/>
          <c:tx>
            <c:strRef>
              <c:f>Summary!$A$31</c:f>
              <c:strCache>
                <c:ptCount val="1"/>
                <c:pt idx="0">
                  <c:v>(ARRA/MOE)/Award</c:v>
                </c:pt>
              </c:strCache>
            </c:strRef>
          </c:tx>
          <c:invertIfNegative val="0"/>
          <c:cat>
            <c:strRef>
              <c:f>Summary!$B$29:$AC$29</c:f>
              <c:strCache>
                <c:ptCount val="28"/>
                <c:pt idx="0">
                  <c:v>1987-88</c:v>
                </c:pt>
                <c:pt idx="1">
                  <c:v>1988-89</c:v>
                </c:pt>
                <c:pt idx="2">
                  <c:v>1989-90</c:v>
                </c:pt>
                <c:pt idx="3">
                  <c:v>1990-91</c:v>
                </c:pt>
                <c:pt idx="4">
                  <c:v>1991-92</c:v>
                </c:pt>
                <c:pt idx="5">
                  <c:v>1992-93</c:v>
                </c:pt>
                <c:pt idx="6">
                  <c:v>1993-94</c:v>
                </c:pt>
                <c:pt idx="7">
                  <c:v>1994-95</c:v>
                </c:pt>
                <c:pt idx="8">
                  <c:v>1995-96</c:v>
                </c:pt>
                <c:pt idx="9">
                  <c:v>1996-97</c:v>
                </c:pt>
                <c:pt idx="10">
                  <c:v>1997-98</c:v>
                </c:pt>
                <c:pt idx="11">
                  <c:v>1998-99</c:v>
                </c:pt>
                <c:pt idx="12">
                  <c:v>1999-00</c:v>
                </c:pt>
                <c:pt idx="13">
                  <c:v>2000-01</c:v>
                </c:pt>
                <c:pt idx="14">
                  <c:v>2001-02</c:v>
                </c:pt>
                <c:pt idx="15">
                  <c:v>2002-03</c:v>
                </c:pt>
                <c:pt idx="16">
                  <c:v>2003-04</c:v>
                </c:pt>
                <c:pt idx="17">
                  <c:v>2004-05</c:v>
                </c:pt>
                <c:pt idx="18">
                  <c:v>2005-06</c:v>
                </c:pt>
                <c:pt idx="19">
                  <c:v>2006-07</c:v>
                </c:pt>
                <c:pt idx="20">
                  <c:v>2007-08</c:v>
                </c:pt>
                <c:pt idx="21">
                  <c:v>2008-09</c:v>
                </c:pt>
                <c:pt idx="22">
                  <c:v>2009-10</c:v>
                </c:pt>
                <c:pt idx="23">
                  <c:v>2010-11</c:v>
                </c:pt>
                <c:pt idx="24">
                  <c:v>2011-12</c:v>
                </c:pt>
                <c:pt idx="25">
                  <c:v>2012-13</c:v>
                </c:pt>
                <c:pt idx="26">
                  <c:v>2013-14</c:v>
                </c:pt>
                <c:pt idx="27">
                  <c:v>2014-15</c:v>
                </c:pt>
              </c:strCache>
            </c:strRef>
          </c:cat>
          <c:val>
            <c:numRef>
              <c:f>Summary!$B$31:$AC$31</c:f>
              <c:numCache>
                <c:formatCode>_(* #,##0_);_(* \(#,##0\);_(* "-"??_);_(@_)</c:formatCode>
                <c:ptCount val="2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2529.623188405797</c:v>
                </c:pt>
                <c:pt idx="22">
                  <c:v>6848.079051383399</c:v>
                </c:pt>
                <c:pt idx="23">
                  <c:v>7795.716645393798</c:v>
                </c:pt>
                <c:pt idx="24">
                  <c:v>0</c:v>
                </c:pt>
                <c:pt idx="25">
                  <c:v>0</c:v>
                </c:pt>
                <c:pt idx="26">
                  <c:v>0</c:v>
                </c:pt>
                <c:pt idx="27">
                  <c:v>0</c:v>
                </c:pt>
              </c:numCache>
            </c:numRef>
          </c:val>
        </c:ser>
        <c:dLbls>
          <c:showLegendKey val="0"/>
          <c:showVal val="0"/>
          <c:showCatName val="0"/>
          <c:showSerName val="0"/>
          <c:showPercent val="0"/>
          <c:showBubbleSize val="0"/>
        </c:dLbls>
        <c:gapWidth val="150"/>
        <c:overlap val="100"/>
        <c:axId val="33134464"/>
        <c:axId val="33136000"/>
      </c:barChart>
      <c:catAx>
        <c:axId val="33134464"/>
        <c:scaling>
          <c:orientation val="minMax"/>
        </c:scaling>
        <c:delete val="0"/>
        <c:axPos val="b"/>
        <c:majorTickMark val="out"/>
        <c:minorTickMark val="none"/>
        <c:tickLblPos val="nextTo"/>
        <c:txPr>
          <a:bodyPr rot="-5400000" vert="horz"/>
          <a:lstStyle/>
          <a:p>
            <a:pPr>
              <a:defRPr sz="1200"/>
            </a:pPr>
            <a:endParaRPr lang="en-US"/>
          </a:p>
        </c:txPr>
        <c:crossAx val="33136000"/>
        <c:crosses val="autoZero"/>
        <c:auto val="1"/>
        <c:lblAlgn val="ctr"/>
        <c:lblOffset val="100"/>
        <c:noMultiLvlLbl val="0"/>
      </c:catAx>
      <c:valAx>
        <c:axId val="33136000"/>
        <c:scaling>
          <c:orientation val="minMax"/>
        </c:scaling>
        <c:delete val="0"/>
        <c:axPos val="l"/>
        <c:majorGridlines/>
        <c:numFmt formatCode="_(* #,##0_);_(* \(#,##0\);_(* &quot;-&quot;??_);_(@_)" sourceLinked="1"/>
        <c:majorTickMark val="out"/>
        <c:minorTickMark val="none"/>
        <c:tickLblPos val="nextTo"/>
        <c:txPr>
          <a:bodyPr/>
          <a:lstStyle/>
          <a:p>
            <a:pPr>
              <a:defRPr sz="1200"/>
            </a:pPr>
            <a:endParaRPr lang="en-US"/>
          </a:p>
        </c:txPr>
        <c:crossAx val="33134464"/>
        <c:crosses val="autoZero"/>
        <c:crossBetween val="between"/>
      </c:valAx>
    </c:plotArea>
    <c:legend>
      <c:legendPos val="b"/>
      <c:layout>
        <c:manualLayout>
          <c:xMode val="edge"/>
          <c:yMode val="edge"/>
          <c:x val="9.3533717293944843E-2"/>
          <c:y val="0.9426213162205147"/>
          <c:w val="0.85993620027134987"/>
          <c:h val="4.3083399103524322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76924759405076E-2"/>
          <c:y val="2.8530001458151065E-2"/>
          <c:w val="0.92274529746281719"/>
          <c:h val="0.84584445173519973"/>
        </c:manualLayout>
      </c:layout>
      <c:barChart>
        <c:barDir val="col"/>
        <c:grouping val="percentStacked"/>
        <c:varyColors val="0"/>
        <c:ser>
          <c:idx val="0"/>
          <c:order val="0"/>
          <c:tx>
            <c:strRef>
              <c:f>Sheet1!$C$22:$C$23</c:f>
              <c:strCache>
                <c:ptCount val="1"/>
                <c:pt idx="0">
                  <c:v>Tuition &amp; Fees</c:v>
                </c:pt>
              </c:strCache>
            </c:strRef>
          </c:tx>
          <c:invertIfNegative val="0"/>
          <c:cat>
            <c:strRef>
              <c:f>Sheet1!$B$28:$B$38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Sheet1!$C$28:$C$38</c:f>
              <c:numCache>
                <c:formatCode>0.00%</c:formatCode>
                <c:ptCount val="11"/>
                <c:pt idx="0">
                  <c:v>0.48099999999999998</c:v>
                </c:pt>
                <c:pt idx="1">
                  <c:v>0.47599999999999998</c:v>
                </c:pt>
                <c:pt idx="2">
                  <c:v>0.47799999999999998</c:v>
                </c:pt>
                <c:pt idx="3">
                  <c:v>0.50700000000000001</c:v>
                </c:pt>
                <c:pt idx="4">
                  <c:v>0.505</c:v>
                </c:pt>
                <c:pt idx="5">
                  <c:v>0.52498782474726025</c:v>
                </c:pt>
                <c:pt idx="6">
                  <c:v>0.61699999999999999</c:v>
                </c:pt>
                <c:pt idx="7">
                  <c:v>0.62342567397735182</c:v>
                </c:pt>
                <c:pt idx="8">
                  <c:v>0.62156036200179499</c:v>
                </c:pt>
                <c:pt idx="9">
                  <c:v>0.62961928214172613</c:v>
                </c:pt>
                <c:pt idx="10">
                  <c:v>0.62581139655706819</c:v>
                </c:pt>
              </c:numCache>
            </c:numRef>
          </c:val>
        </c:ser>
        <c:ser>
          <c:idx val="1"/>
          <c:order val="1"/>
          <c:tx>
            <c:strRef>
              <c:f>Sheet1!$D$22:$D$23</c:f>
              <c:strCache>
                <c:ptCount val="1"/>
                <c:pt idx="0">
                  <c:v>State Appropriations</c:v>
                </c:pt>
              </c:strCache>
            </c:strRef>
          </c:tx>
          <c:invertIfNegative val="0"/>
          <c:cat>
            <c:strRef>
              <c:f>Sheet1!$B$28:$B$38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Sheet1!$D$28:$D$38</c:f>
              <c:numCache>
                <c:formatCode>0.00%</c:formatCode>
                <c:ptCount val="11"/>
                <c:pt idx="0">
                  <c:v>0.438</c:v>
                </c:pt>
                <c:pt idx="1">
                  <c:v>0.44</c:v>
                </c:pt>
                <c:pt idx="2">
                  <c:v>0.436</c:v>
                </c:pt>
                <c:pt idx="3">
                  <c:v>0.4</c:v>
                </c:pt>
                <c:pt idx="4">
                  <c:v>0.41099999999999998</c:v>
                </c:pt>
                <c:pt idx="5">
                  <c:v>0.39117148091189685</c:v>
                </c:pt>
                <c:pt idx="6">
                  <c:v>0.29199999999999998</c:v>
                </c:pt>
                <c:pt idx="7">
                  <c:v>0.28781965060021258</c:v>
                </c:pt>
                <c:pt idx="8">
                  <c:v>0.29461621743328364</c:v>
                </c:pt>
                <c:pt idx="9">
                  <c:v>0.28536983794240034</c:v>
                </c:pt>
                <c:pt idx="10">
                  <c:v>0.29076667856557925</c:v>
                </c:pt>
              </c:numCache>
            </c:numRef>
          </c:val>
        </c:ser>
        <c:ser>
          <c:idx val="2"/>
          <c:order val="2"/>
          <c:tx>
            <c:strRef>
              <c:f>Sheet1!$E$22:$E$23</c:f>
              <c:strCache>
                <c:ptCount val="1"/>
                <c:pt idx="0">
                  <c:v>Sales &amp;  Services</c:v>
                </c:pt>
              </c:strCache>
            </c:strRef>
          </c:tx>
          <c:invertIfNegative val="0"/>
          <c:cat>
            <c:strRef>
              <c:f>Sheet1!$B$28:$B$38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Sheet1!$E$28:$E$38</c:f>
              <c:numCache>
                <c:formatCode>0.00%</c:formatCode>
                <c:ptCount val="11"/>
                <c:pt idx="0">
                  <c:v>3.6999999999999998E-2</c:v>
                </c:pt>
                <c:pt idx="1">
                  <c:v>3.6999999999999998E-2</c:v>
                </c:pt>
                <c:pt idx="2">
                  <c:v>3.6999999999999998E-2</c:v>
                </c:pt>
                <c:pt idx="3">
                  <c:v>4.2999999999999997E-2</c:v>
                </c:pt>
                <c:pt idx="4">
                  <c:v>0.04</c:v>
                </c:pt>
                <c:pt idx="5">
                  <c:v>4.0440935727866015E-2</c:v>
                </c:pt>
                <c:pt idx="6">
                  <c:v>4.2999999999999997E-2</c:v>
                </c:pt>
                <c:pt idx="7">
                  <c:v>1.226151535161444E-2</c:v>
                </c:pt>
                <c:pt idx="8">
                  <c:v>1.0274727359390093E-2</c:v>
                </c:pt>
                <c:pt idx="9">
                  <c:v>1.0385605178447456E-2</c:v>
                </c:pt>
                <c:pt idx="10">
                  <c:v>1.0061893061481088E-2</c:v>
                </c:pt>
              </c:numCache>
            </c:numRef>
          </c:val>
        </c:ser>
        <c:ser>
          <c:idx val="3"/>
          <c:order val="3"/>
          <c:tx>
            <c:strRef>
              <c:f>Sheet1!$F$22</c:f>
              <c:strCache>
                <c:ptCount val="1"/>
                <c:pt idx="0">
                  <c:v>Other</c:v>
                </c:pt>
              </c:strCache>
            </c:strRef>
          </c:tx>
          <c:invertIfNegative val="0"/>
          <c:cat>
            <c:strRef>
              <c:f>Sheet1!$B$28:$B$38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Sheet1!$F$28:$F$38</c:f>
              <c:numCache>
                <c:formatCode>0.00%</c:formatCode>
                <c:ptCount val="11"/>
                <c:pt idx="0">
                  <c:v>4.3999999999999997E-2</c:v>
                </c:pt>
                <c:pt idx="1">
                  <c:v>4.8000000000000001E-2</c:v>
                </c:pt>
                <c:pt idx="2">
                  <c:v>4.8000000000000001E-2</c:v>
                </c:pt>
                <c:pt idx="3">
                  <c:v>5.0999999999999997E-2</c:v>
                </c:pt>
                <c:pt idx="4">
                  <c:v>4.3999999999999997E-2</c:v>
                </c:pt>
                <c:pt idx="5">
                  <c:v>4.339975861297686E-2</c:v>
                </c:pt>
                <c:pt idx="6">
                  <c:v>4.8000000000000001E-2</c:v>
                </c:pt>
                <c:pt idx="7">
                  <c:v>7.6493160070821145E-2</c:v>
                </c:pt>
                <c:pt idx="8">
                  <c:v>7.3548693205531243E-2</c:v>
                </c:pt>
                <c:pt idx="9">
                  <c:v>7.4625274737426084E-2</c:v>
                </c:pt>
                <c:pt idx="10">
                  <c:v>7.3360031815871446E-2</c:v>
                </c:pt>
              </c:numCache>
            </c:numRef>
          </c:val>
        </c:ser>
        <c:dLbls>
          <c:showLegendKey val="0"/>
          <c:showVal val="0"/>
          <c:showCatName val="0"/>
          <c:showSerName val="0"/>
          <c:showPercent val="0"/>
          <c:showBubbleSize val="0"/>
        </c:dLbls>
        <c:gapWidth val="150"/>
        <c:overlap val="100"/>
        <c:axId val="44851584"/>
        <c:axId val="44853120"/>
      </c:barChart>
      <c:catAx>
        <c:axId val="44851584"/>
        <c:scaling>
          <c:orientation val="minMax"/>
        </c:scaling>
        <c:delete val="0"/>
        <c:axPos val="b"/>
        <c:majorTickMark val="none"/>
        <c:minorTickMark val="none"/>
        <c:tickLblPos val="nextTo"/>
        <c:txPr>
          <a:bodyPr/>
          <a:lstStyle/>
          <a:p>
            <a:pPr>
              <a:defRPr sz="1200" b="1"/>
            </a:pPr>
            <a:endParaRPr lang="en-US"/>
          </a:p>
        </c:txPr>
        <c:crossAx val="44853120"/>
        <c:crosses val="autoZero"/>
        <c:auto val="1"/>
        <c:lblAlgn val="ctr"/>
        <c:lblOffset val="100"/>
        <c:noMultiLvlLbl val="0"/>
      </c:catAx>
      <c:valAx>
        <c:axId val="44853120"/>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44851584"/>
        <c:crosses val="autoZero"/>
        <c:crossBetween val="between"/>
      </c:valAx>
    </c:plotArea>
    <c:legend>
      <c:legendPos val="b"/>
      <c:layout>
        <c:manualLayout>
          <c:xMode val="edge"/>
          <c:yMode val="edge"/>
          <c:x val="9.9753937007874022E-2"/>
          <c:y val="0.93226669582968791"/>
          <c:w val="0.84076990376202976"/>
          <c:h val="4.881796025496813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76924759405076E-2"/>
          <c:y val="2.8931832464603895E-2"/>
          <c:w val="0.92274529746281719"/>
          <c:h val="0.85775775387231523"/>
        </c:manualLayout>
      </c:layout>
      <c:barChart>
        <c:barDir val="col"/>
        <c:grouping val="percentStacked"/>
        <c:varyColors val="0"/>
        <c:ser>
          <c:idx val="0"/>
          <c:order val="0"/>
          <c:tx>
            <c:strRef>
              <c:f>Sheet1!$C$3:$C$4</c:f>
              <c:strCache>
                <c:ptCount val="1"/>
                <c:pt idx="0">
                  <c:v>Tuition &amp; Fees</c:v>
                </c:pt>
              </c:strCache>
            </c:strRef>
          </c:tx>
          <c:invertIfNegative val="0"/>
          <c:cat>
            <c:strRef>
              <c:f>Sheet1!$B$9:$B$19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Sheet1!$C$9:$C$19</c:f>
              <c:numCache>
                <c:formatCode>0.00%</c:formatCode>
                <c:ptCount val="11"/>
                <c:pt idx="0">
                  <c:v>0.42620286032768262</c:v>
                </c:pt>
                <c:pt idx="1">
                  <c:v>0.42207041047441946</c:v>
                </c:pt>
                <c:pt idx="2">
                  <c:v>0.42471018299633922</c:v>
                </c:pt>
                <c:pt idx="3">
                  <c:v>0.45877593621292861</c:v>
                </c:pt>
                <c:pt idx="4">
                  <c:v>0.49154849005186441</c:v>
                </c:pt>
                <c:pt idx="5">
                  <c:v>0.52859118572487895</c:v>
                </c:pt>
                <c:pt idx="6">
                  <c:v>0.58994227376576269</c:v>
                </c:pt>
                <c:pt idx="7">
                  <c:v>0.58186255402976328</c:v>
                </c:pt>
                <c:pt idx="8">
                  <c:v>0.56572331516157071</c:v>
                </c:pt>
                <c:pt idx="9">
                  <c:v>0.56746177675128573</c:v>
                </c:pt>
                <c:pt idx="10">
                  <c:v>0.57098209185435533</c:v>
                </c:pt>
              </c:numCache>
            </c:numRef>
          </c:val>
        </c:ser>
        <c:ser>
          <c:idx val="1"/>
          <c:order val="1"/>
          <c:tx>
            <c:strRef>
              <c:f>Sheet1!$D$3:$D$4</c:f>
              <c:strCache>
                <c:ptCount val="1"/>
                <c:pt idx="0">
                  <c:v>State Appropriations</c:v>
                </c:pt>
              </c:strCache>
            </c:strRef>
          </c:tx>
          <c:invertIfNegative val="0"/>
          <c:cat>
            <c:strRef>
              <c:f>Sheet1!$B$9:$B$19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Sheet1!$D$9:$D$19</c:f>
              <c:numCache>
                <c:formatCode>0.00%</c:formatCode>
                <c:ptCount val="11"/>
                <c:pt idx="0">
                  <c:v>0.54990476998728632</c:v>
                </c:pt>
                <c:pt idx="1">
                  <c:v>0.55026120178154314</c:v>
                </c:pt>
                <c:pt idx="2">
                  <c:v>0.54920420384321589</c:v>
                </c:pt>
                <c:pt idx="3">
                  <c:v>0.51780293998082505</c:v>
                </c:pt>
                <c:pt idx="4">
                  <c:v>0.48750289537225283</c:v>
                </c:pt>
                <c:pt idx="5">
                  <c:v>0.45325494697387569</c:v>
                </c:pt>
                <c:pt idx="6">
                  <c:v>0.39165293471797913</c:v>
                </c:pt>
                <c:pt idx="7">
                  <c:v>0.40094486060027629</c:v>
                </c:pt>
                <c:pt idx="8">
                  <c:v>0.41580113771035793</c:v>
                </c:pt>
                <c:pt idx="9">
                  <c:v>0.41407134341313034</c:v>
                </c:pt>
                <c:pt idx="10">
                  <c:v>0.41031022638953168</c:v>
                </c:pt>
              </c:numCache>
            </c:numRef>
          </c:val>
        </c:ser>
        <c:ser>
          <c:idx val="2"/>
          <c:order val="2"/>
          <c:tx>
            <c:strRef>
              <c:f>Sheet1!$E$3:$E$4</c:f>
              <c:strCache>
                <c:ptCount val="1"/>
                <c:pt idx="0">
                  <c:v>Sales &amp;  Services</c:v>
                </c:pt>
              </c:strCache>
            </c:strRef>
          </c:tx>
          <c:invertIfNegative val="0"/>
          <c:cat>
            <c:strRef>
              <c:f>Sheet1!$B$9:$B$19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Sheet1!$E$9:$E$19</c:f>
              <c:numCache>
                <c:formatCode>0.00%</c:formatCode>
                <c:ptCount val="11"/>
                <c:pt idx="0">
                  <c:v>3.0723307443608653E-3</c:v>
                </c:pt>
                <c:pt idx="1">
                  <c:v>1.8575474900814262E-3</c:v>
                </c:pt>
                <c:pt idx="2">
                  <c:v>1.5017806419546904E-3</c:v>
                </c:pt>
                <c:pt idx="3">
                  <c:v>1.5107365158291903E-3</c:v>
                </c:pt>
                <c:pt idx="4">
                  <c:v>1.3643845086331193E-3</c:v>
                </c:pt>
                <c:pt idx="5">
                  <c:v>1.3373771859900047E-3</c:v>
                </c:pt>
                <c:pt idx="6">
                  <c:v>1.3884015603494396E-3</c:v>
                </c:pt>
                <c:pt idx="7">
                  <c:v>2.4267099592856717E-3</c:v>
                </c:pt>
                <c:pt idx="8">
                  <c:v>2.3072213004661454E-3</c:v>
                </c:pt>
                <c:pt idx="9">
                  <c:v>2.048217412342181E-3</c:v>
                </c:pt>
                <c:pt idx="10">
                  <c:v>1.9373086398862716E-3</c:v>
                </c:pt>
              </c:numCache>
            </c:numRef>
          </c:val>
        </c:ser>
        <c:ser>
          <c:idx val="3"/>
          <c:order val="3"/>
          <c:tx>
            <c:strRef>
              <c:f>Sheet1!$F$3:$F$4</c:f>
              <c:strCache>
                <c:ptCount val="1"/>
                <c:pt idx="0">
                  <c:v>Other</c:v>
                </c:pt>
              </c:strCache>
            </c:strRef>
          </c:tx>
          <c:invertIfNegative val="0"/>
          <c:cat>
            <c:strRef>
              <c:f>Sheet1!$B$9:$B$19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Sheet1!$F$9:$F$19</c:f>
              <c:numCache>
                <c:formatCode>0.00%</c:formatCode>
                <c:ptCount val="11"/>
                <c:pt idx="0">
                  <c:v>2.0820038940670152E-2</c:v>
                </c:pt>
                <c:pt idx="1">
                  <c:v>2.5810840253956028E-2</c:v>
                </c:pt>
                <c:pt idx="2">
                  <c:v>2.4583832518490185E-2</c:v>
                </c:pt>
                <c:pt idx="3">
                  <c:v>2.1910387290417086E-2</c:v>
                </c:pt>
                <c:pt idx="4">
                  <c:v>1.9584230067249641E-2</c:v>
                </c:pt>
                <c:pt idx="5">
                  <c:v>1.6816490115255284E-2</c:v>
                </c:pt>
                <c:pt idx="6">
                  <c:v>1.7016389955908758E-2</c:v>
                </c:pt>
                <c:pt idx="7">
                  <c:v>1.4765875410674771E-2</c:v>
                </c:pt>
                <c:pt idx="8">
                  <c:v>1.6168325827605277E-2</c:v>
                </c:pt>
                <c:pt idx="9">
                  <c:v>1.641866242324173E-2</c:v>
                </c:pt>
                <c:pt idx="10">
                  <c:v>1.67703731162267E-2</c:v>
                </c:pt>
              </c:numCache>
            </c:numRef>
          </c:val>
        </c:ser>
        <c:dLbls>
          <c:showLegendKey val="0"/>
          <c:showVal val="0"/>
          <c:showCatName val="0"/>
          <c:showSerName val="0"/>
          <c:showPercent val="0"/>
          <c:showBubbleSize val="0"/>
        </c:dLbls>
        <c:gapWidth val="150"/>
        <c:overlap val="100"/>
        <c:axId val="45223936"/>
        <c:axId val="45227008"/>
      </c:barChart>
      <c:catAx>
        <c:axId val="45223936"/>
        <c:scaling>
          <c:orientation val="minMax"/>
        </c:scaling>
        <c:delete val="0"/>
        <c:axPos val="b"/>
        <c:majorTickMark val="none"/>
        <c:minorTickMark val="none"/>
        <c:tickLblPos val="nextTo"/>
        <c:txPr>
          <a:bodyPr/>
          <a:lstStyle/>
          <a:p>
            <a:pPr>
              <a:defRPr sz="1200" b="1"/>
            </a:pPr>
            <a:endParaRPr lang="en-US"/>
          </a:p>
        </c:txPr>
        <c:crossAx val="45227008"/>
        <c:crosses val="autoZero"/>
        <c:auto val="1"/>
        <c:lblAlgn val="ctr"/>
        <c:lblOffset val="100"/>
        <c:noMultiLvlLbl val="0"/>
      </c:catAx>
      <c:valAx>
        <c:axId val="45227008"/>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45223936"/>
        <c:crosses val="autoZero"/>
        <c:crossBetween val="between"/>
      </c:valAx>
    </c:plotArea>
    <c:legend>
      <c:legendPos val="b"/>
      <c:layout>
        <c:manualLayout>
          <c:xMode val="edge"/>
          <c:yMode val="edge"/>
          <c:x val="9.9753937007874022E-2"/>
          <c:y val="0.94208254778011902"/>
          <c:w val="0.84076990376202976"/>
          <c:h val="5.0253782615408367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143591426071735E-2"/>
          <c:y val="1.4529808773903263E-2"/>
          <c:w val="0.92064468503937003"/>
          <c:h val="0.8827688413948257"/>
        </c:manualLayout>
      </c:layout>
      <c:barChart>
        <c:barDir val="col"/>
        <c:grouping val="percentStacked"/>
        <c:varyColors val="0"/>
        <c:ser>
          <c:idx val="0"/>
          <c:order val="0"/>
          <c:tx>
            <c:strRef>
              <c:f>Sheet1!$J$22</c:f>
              <c:strCache>
                <c:ptCount val="1"/>
                <c:pt idx="0">
                  <c:v>Instruction</c:v>
                </c:pt>
              </c:strCache>
            </c:strRef>
          </c:tx>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Sheet1!$J$28:$J$38</c:f>
              <c:numCache>
                <c:formatCode>0.00%</c:formatCode>
                <c:ptCount val="11"/>
                <c:pt idx="0">
                  <c:v>0.47</c:v>
                </c:pt>
                <c:pt idx="1">
                  <c:v>0.46800000000000003</c:v>
                </c:pt>
                <c:pt idx="2">
                  <c:v>0.48799999999999999</c:v>
                </c:pt>
                <c:pt idx="3">
                  <c:v>0.45800000000000002</c:v>
                </c:pt>
                <c:pt idx="4">
                  <c:v>0.48799999999999999</c:v>
                </c:pt>
                <c:pt idx="5">
                  <c:v>0.45</c:v>
                </c:pt>
                <c:pt idx="6">
                  <c:v>0.45800000000000002</c:v>
                </c:pt>
                <c:pt idx="7">
                  <c:v>0.4628204233159004</c:v>
                </c:pt>
                <c:pt idx="8">
                  <c:v>0.45565368383884425</c:v>
                </c:pt>
                <c:pt idx="9">
                  <c:v>0.45510254089278385</c:v>
                </c:pt>
                <c:pt idx="10">
                  <c:v>0.44947038390144212</c:v>
                </c:pt>
              </c:numCache>
            </c:numRef>
          </c:val>
        </c:ser>
        <c:ser>
          <c:idx val="1"/>
          <c:order val="1"/>
          <c:tx>
            <c:strRef>
              <c:f>Sheet1!$K$22</c:f>
              <c:strCache>
                <c:ptCount val="1"/>
                <c:pt idx="0">
                  <c:v>Research</c:v>
                </c:pt>
              </c:strCache>
            </c:strRef>
          </c:tx>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Sheet1!$K$28:$K$38</c:f>
              <c:numCache>
                <c:formatCode>0.00%</c:formatCode>
                <c:ptCount val="11"/>
                <c:pt idx="0">
                  <c:v>4.1000000000000002E-2</c:v>
                </c:pt>
                <c:pt idx="1">
                  <c:v>3.5999999999999997E-2</c:v>
                </c:pt>
                <c:pt idx="2">
                  <c:v>2.4E-2</c:v>
                </c:pt>
                <c:pt idx="3">
                  <c:v>3.5000000000000003E-2</c:v>
                </c:pt>
                <c:pt idx="4">
                  <c:v>2.4E-2</c:v>
                </c:pt>
                <c:pt idx="5">
                  <c:v>4.2999999999999997E-2</c:v>
                </c:pt>
                <c:pt idx="6">
                  <c:v>4.2999999999999997E-2</c:v>
                </c:pt>
                <c:pt idx="7">
                  <c:v>4.0701583183157378E-2</c:v>
                </c:pt>
                <c:pt idx="8">
                  <c:v>3.8155561732494021E-2</c:v>
                </c:pt>
                <c:pt idx="9">
                  <c:v>4.0997902609687338E-2</c:v>
                </c:pt>
                <c:pt idx="10">
                  <c:v>4.2146978875931718E-2</c:v>
                </c:pt>
              </c:numCache>
            </c:numRef>
          </c:val>
        </c:ser>
        <c:ser>
          <c:idx val="2"/>
          <c:order val="2"/>
          <c:tx>
            <c:strRef>
              <c:f>Sheet1!$L$22:$L$23</c:f>
              <c:strCache>
                <c:ptCount val="1"/>
                <c:pt idx="0">
                  <c:v>Public  Service</c:v>
                </c:pt>
              </c:strCache>
            </c:strRef>
          </c:tx>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Sheet1!$L$28:$L$38</c:f>
              <c:numCache>
                <c:formatCode>0.00%</c:formatCode>
                <c:ptCount val="11"/>
                <c:pt idx="0">
                  <c:v>1.7999999999999999E-2</c:v>
                </c:pt>
                <c:pt idx="1">
                  <c:v>1.9E-2</c:v>
                </c:pt>
                <c:pt idx="2">
                  <c:v>1.4999999999999999E-2</c:v>
                </c:pt>
                <c:pt idx="3">
                  <c:v>1.7999999999999999E-2</c:v>
                </c:pt>
                <c:pt idx="4">
                  <c:v>1.2999999999999999E-2</c:v>
                </c:pt>
                <c:pt idx="5">
                  <c:v>1.4999999999999999E-2</c:v>
                </c:pt>
                <c:pt idx="6">
                  <c:v>1.6E-2</c:v>
                </c:pt>
                <c:pt idx="7">
                  <c:v>1.6936318491167047E-2</c:v>
                </c:pt>
                <c:pt idx="8">
                  <c:v>1.6364102147023437E-2</c:v>
                </c:pt>
                <c:pt idx="9">
                  <c:v>1.5372362036525922E-2</c:v>
                </c:pt>
                <c:pt idx="10">
                  <c:v>1.5852842142211516E-2</c:v>
                </c:pt>
              </c:numCache>
            </c:numRef>
          </c:val>
        </c:ser>
        <c:ser>
          <c:idx val="3"/>
          <c:order val="3"/>
          <c:tx>
            <c:strRef>
              <c:f>Sheet1!$M$22:$M$23</c:f>
              <c:strCache>
                <c:ptCount val="1"/>
                <c:pt idx="0">
                  <c:v>Academic Support</c:v>
                </c:pt>
              </c:strCache>
            </c:strRef>
          </c:tx>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Sheet1!$M$28:$M$38</c:f>
              <c:numCache>
                <c:formatCode>0.00%</c:formatCode>
                <c:ptCount val="11"/>
                <c:pt idx="0">
                  <c:v>9.7000000000000003E-2</c:v>
                </c:pt>
                <c:pt idx="1">
                  <c:v>9.7000000000000003E-2</c:v>
                </c:pt>
                <c:pt idx="2">
                  <c:v>8.8999999999999996E-2</c:v>
                </c:pt>
                <c:pt idx="3">
                  <c:v>9.6000000000000002E-2</c:v>
                </c:pt>
                <c:pt idx="4">
                  <c:v>8.8999999999999996E-2</c:v>
                </c:pt>
                <c:pt idx="5">
                  <c:v>9.6000000000000002E-2</c:v>
                </c:pt>
                <c:pt idx="6">
                  <c:v>9.2999999999999999E-2</c:v>
                </c:pt>
                <c:pt idx="7">
                  <c:v>9.5813818131230646E-2</c:v>
                </c:pt>
                <c:pt idx="8">
                  <c:v>9.7945117746279828E-2</c:v>
                </c:pt>
                <c:pt idx="9">
                  <c:v>9.6655008533170841E-2</c:v>
                </c:pt>
                <c:pt idx="10">
                  <c:v>9.5820581486065495E-2</c:v>
                </c:pt>
              </c:numCache>
            </c:numRef>
          </c:val>
        </c:ser>
        <c:ser>
          <c:idx val="4"/>
          <c:order val="4"/>
          <c:tx>
            <c:strRef>
              <c:f>Sheet1!$N$22:$N$23</c:f>
              <c:strCache>
                <c:ptCount val="1"/>
                <c:pt idx="0">
                  <c:v>Student Services</c:v>
                </c:pt>
              </c:strCache>
            </c:strRef>
          </c:tx>
          <c:spPr>
            <a:solidFill>
              <a:schemeClr val="accent6"/>
            </a:solidFill>
          </c:spPr>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Sheet1!$N$28:$N$38</c:f>
              <c:numCache>
                <c:formatCode>0.00%</c:formatCode>
                <c:ptCount val="11"/>
                <c:pt idx="0">
                  <c:v>0.127</c:v>
                </c:pt>
                <c:pt idx="1">
                  <c:v>0.127</c:v>
                </c:pt>
                <c:pt idx="2">
                  <c:v>0.14199999999999999</c:v>
                </c:pt>
                <c:pt idx="3">
                  <c:v>0.13500000000000001</c:v>
                </c:pt>
                <c:pt idx="4">
                  <c:v>0.14099999999999999</c:v>
                </c:pt>
                <c:pt idx="5">
                  <c:v>0.124</c:v>
                </c:pt>
                <c:pt idx="6">
                  <c:v>0.13100000000000001</c:v>
                </c:pt>
                <c:pt idx="7">
                  <c:v>0.12930368224532804</c:v>
                </c:pt>
                <c:pt idx="8">
                  <c:v>0.12848044782493057</c:v>
                </c:pt>
                <c:pt idx="9">
                  <c:v>0.126506294951097</c:v>
                </c:pt>
                <c:pt idx="10">
                  <c:v>0.13002373065170442</c:v>
                </c:pt>
              </c:numCache>
            </c:numRef>
          </c:val>
        </c:ser>
        <c:ser>
          <c:idx val="5"/>
          <c:order val="5"/>
          <c:tx>
            <c:strRef>
              <c:f>Sheet1!$O$22</c:f>
              <c:strCache>
                <c:ptCount val="1"/>
                <c:pt idx="0">
                  <c:v>Other</c:v>
                </c:pt>
              </c:strCache>
            </c:strRef>
          </c:tx>
          <c:spPr>
            <a:solidFill>
              <a:schemeClr val="accent5"/>
            </a:solidFill>
          </c:spPr>
          <c:invertIfNegative val="0"/>
          <c:cat>
            <c:strRef>
              <c:f>Sheet1!$I$28:$I$38</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Sheet1!$O$28:$O$38</c:f>
              <c:numCache>
                <c:formatCode>0.00%</c:formatCode>
                <c:ptCount val="11"/>
                <c:pt idx="0">
                  <c:v>0.248</c:v>
                </c:pt>
                <c:pt idx="1">
                  <c:v>0.252</c:v>
                </c:pt>
                <c:pt idx="2">
                  <c:v>0.24199999999999999</c:v>
                </c:pt>
                <c:pt idx="3">
                  <c:v>0.25800000000000001</c:v>
                </c:pt>
                <c:pt idx="4">
                  <c:v>0.24600000000000002</c:v>
                </c:pt>
                <c:pt idx="5">
                  <c:v>0.27200000000000002</c:v>
                </c:pt>
                <c:pt idx="6">
                  <c:v>0.25900000000000001</c:v>
                </c:pt>
                <c:pt idx="7">
                  <c:v>0.25442417463321648</c:v>
                </c:pt>
                <c:pt idx="8">
                  <c:v>0.26340108671042795</c:v>
                </c:pt>
                <c:pt idx="9">
                  <c:v>0.26536589097673507</c:v>
                </c:pt>
                <c:pt idx="10">
                  <c:v>0.26668548294264471</c:v>
                </c:pt>
              </c:numCache>
            </c:numRef>
          </c:val>
        </c:ser>
        <c:dLbls>
          <c:showLegendKey val="0"/>
          <c:showVal val="0"/>
          <c:showCatName val="0"/>
          <c:showSerName val="0"/>
          <c:showPercent val="0"/>
          <c:showBubbleSize val="0"/>
        </c:dLbls>
        <c:gapWidth val="150"/>
        <c:overlap val="100"/>
        <c:axId val="45836160"/>
        <c:axId val="46559232"/>
      </c:barChart>
      <c:catAx>
        <c:axId val="45836160"/>
        <c:scaling>
          <c:orientation val="minMax"/>
        </c:scaling>
        <c:delete val="0"/>
        <c:axPos val="b"/>
        <c:majorTickMark val="none"/>
        <c:minorTickMark val="none"/>
        <c:tickLblPos val="nextTo"/>
        <c:txPr>
          <a:bodyPr/>
          <a:lstStyle/>
          <a:p>
            <a:pPr>
              <a:defRPr sz="1200" b="1"/>
            </a:pPr>
            <a:endParaRPr lang="en-US"/>
          </a:p>
        </c:txPr>
        <c:crossAx val="46559232"/>
        <c:crosses val="autoZero"/>
        <c:auto val="1"/>
        <c:lblAlgn val="ctr"/>
        <c:lblOffset val="100"/>
        <c:noMultiLvlLbl val="0"/>
      </c:catAx>
      <c:valAx>
        <c:axId val="46559232"/>
        <c:scaling>
          <c:orientation val="minMax"/>
        </c:scaling>
        <c:delete val="0"/>
        <c:axPos val="l"/>
        <c:majorGridlines/>
        <c:numFmt formatCode="0%" sourceLinked="1"/>
        <c:majorTickMark val="none"/>
        <c:minorTickMark val="none"/>
        <c:tickLblPos val="nextTo"/>
        <c:txPr>
          <a:bodyPr rot="0" vert="horz"/>
          <a:lstStyle/>
          <a:p>
            <a:pPr>
              <a:defRPr sz="1200" b="1"/>
            </a:pPr>
            <a:endParaRPr lang="en-US"/>
          </a:p>
        </c:txPr>
        <c:crossAx val="45836160"/>
        <c:crosses val="autoZero"/>
        <c:crossBetween val="between"/>
      </c:valAx>
    </c:plotArea>
    <c:legend>
      <c:legendPos val="b"/>
      <c:layout>
        <c:manualLayout>
          <c:xMode val="edge"/>
          <c:yMode val="edge"/>
          <c:x val="0.10765452755905511"/>
          <c:y val="0.9511820397450319"/>
          <c:w val="0.83330194663167101"/>
          <c:h val="4.8817960254968124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76924759405076E-2"/>
          <c:y val="2.8932017300654318E-2"/>
          <c:w val="0.92274529746281719"/>
          <c:h val="0.87184189124246791"/>
        </c:manualLayout>
      </c:layout>
      <c:barChart>
        <c:barDir val="col"/>
        <c:grouping val="percentStacked"/>
        <c:varyColors val="0"/>
        <c:ser>
          <c:idx val="0"/>
          <c:order val="0"/>
          <c:tx>
            <c:strRef>
              <c:f>Sheet1!$J$3:$J$4</c:f>
              <c:strCache>
                <c:ptCount val="1"/>
                <c:pt idx="0">
                  <c:v>Instruction</c:v>
                </c:pt>
              </c:strCache>
            </c:strRef>
          </c:tx>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Sheet1!$J$9:$J$19</c:f>
              <c:numCache>
                <c:formatCode>0.00%</c:formatCode>
                <c:ptCount val="11"/>
                <c:pt idx="0">
                  <c:v>0.52900000000000003</c:v>
                </c:pt>
                <c:pt idx="1">
                  <c:v>0.52300000000000002</c:v>
                </c:pt>
                <c:pt idx="2">
                  <c:v>0.51400000000000001</c:v>
                </c:pt>
                <c:pt idx="3">
                  <c:v>0.51700000000000002</c:v>
                </c:pt>
                <c:pt idx="4">
                  <c:v>0.51300000000000001</c:v>
                </c:pt>
                <c:pt idx="5">
                  <c:v>0.51300000000000001</c:v>
                </c:pt>
                <c:pt idx="6">
                  <c:v>0.52500000000000002</c:v>
                </c:pt>
                <c:pt idx="7">
                  <c:v>0.51846902007425633</c:v>
                </c:pt>
                <c:pt idx="8">
                  <c:v>0.50816441311030924</c:v>
                </c:pt>
                <c:pt idx="9">
                  <c:v>0.50222365856391593</c:v>
                </c:pt>
                <c:pt idx="10">
                  <c:v>0.50264239066121341</c:v>
                </c:pt>
              </c:numCache>
            </c:numRef>
          </c:val>
        </c:ser>
        <c:ser>
          <c:idx val="1"/>
          <c:order val="1"/>
          <c:tx>
            <c:strRef>
              <c:f>Sheet1!$K$3:$K$4</c:f>
              <c:strCache>
                <c:ptCount val="1"/>
                <c:pt idx="0">
                  <c:v>Research</c:v>
                </c:pt>
              </c:strCache>
            </c:strRef>
          </c:tx>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Sheet1!$K$9:$K$19</c:f>
              <c:numCache>
                <c:formatCode>0.00%</c:formatCode>
                <c:ptCount val="11"/>
                <c:pt idx="0">
                  <c:v>0</c:v>
                </c:pt>
                <c:pt idx="1">
                  <c:v>0</c:v>
                </c:pt>
                <c:pt idx="2">
                  <c:v>0</c:v>
                </c:pt>
                <c:pt idx="3">
                  <c:v>0</c:v>
                </c:pt>
                <c:pt idx="4">
                  <c:v>0</c:v>
                </c:pt>
                <c:pt idx="5">
                  <c:v>0</c:v>
                </c:pt>
                <c:pt idx="6">
                  <c:v>0</c:v>
                </c:pt>
                <c:pt idx="7">
                  <c:v>0</c:v>
                </c:pt>
                <c:pt idx="8">
                  <c:v>0</c:v>
                </c:pt>
                <c:pt idx="9">
                  <c:v>0</c:v>
                </c:pt>
                <c:pt idx="10">
                  <c:v>0</c:v>
                </c:pt>
              </c:numCache>
            </c:numRef>
          </c:val>
        </c:ser>
        <c:ser>
          <c:idx val="2"/>
          <c:order val="2"/>
          <c:tx>
            <c:strRef>
              <c:f>Sheet1!$L$3:$L$4</c:f>
              <c:strCache>
                <c:ptCount val="1"/>
                <c:pt idx="0">
                  <c:v>Public  Service</c:v>
                </c:pt>
              </c:strCache>
            </c:strRef>
          </c:tx>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Sheet1!$L$9:$L$19</c:f>
              <c:numCache>
                <c:formatCode>0.00%</c:formatCode>
                <c:ptCount val="11"/>
                <c:pt idx="0">
                  <c:v>8.9999999999999993E-3</c:v>
                </c:pt>
                <c:pt idx="1">
                  <c:v>8.9999999999999993E-3</c:v>
                </c:pt>
                <c:pt idx="2">
                  <c:v>8.9999999999999993E-3</c:v>
                </c:pt>
                <c:pt idx="3">
                  <c:v>7.0000000000000001E-3</c:v>
                </c:pt>
                <c:pt idx="4">
                  <c:v>7.0000000000000001E-3</c:v>
                </c:pt>
                <c:pt idx="5">
                  <c:v>6.0000000000000001E-3</c:v>
                </c:pt>
                <c:pt idx="6">
                  <c:v>7.0000000000000001E-3</c:v>
                </c:pt>
                <c:pt idx="7">
                  <c:v>6.6916796100171755E-3</c:v>
                </c:pt>
                <c:pt idx="8">
                  <c:v>6.5377453319189743E-3</c:v>
                </c:pt>
                <c:pt idx="9">
                  <c:v>6.7849696965937116E-3</c:v>
                </c:pt>
                <c:pt idx="10">
                  <c:v>6.5938929728538501E-3</c:v>
                </c:pt>
              </c:numCache>
            </c:numRef>
          </c:val>
        </c:ser>
        <c:ser>
          <c:idx val="3"/>
          <c:order val="3"/>
          <c:tx>
            <c:strRef>
              <c:f>Sheet1!$M$3:$M$4</c:f>
              <c:strCache>
                <c:ptCount val="1"/>
                <c:pt idx="0">
                  <c:v>Academic Support</c:v>
                </c:pt>
              </c:strCache>
            </c:strRef>
          </c:tx>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Sheet1!$M$9:$M$19</c:f>
              <c:numCache>
                <c:formatCode>0.00%</c:formatCode>
                <c:ptCount val="11"/>
                <c:pt idx="0">
                  <c:v>8.5999999999999993E-2</c:v>
                </c:pt>
                <c:pt idx="1">
                  <c:v>8.4000000000000005E-2</c:v>
                </c:pt>
                <c:pt idx="2">
                  <c:v>8.7999999999999995E-2</c:v>
                </c:pt>
                <c:pt idx="3">
                  <c:v>8.6999999999999994E-2</c:v>
                </c:pt>
                <c:pt idx="4">
                  <c:v>9.0999999999999998E-2</c:v>
                </c:pt>
                <c:pt idx="5">
                  <c:v>9.4E-2</c:v>
                </c:pt>
                <c:pt idx="6">
                  <c:v>8.7999999999999995E-2</c:v>
                </c:pt>
                <c:pt idx="7">
                  <c:v>8.9506105218680673E-2</c:v>
                </c:pt>
                <c:pt idx="8">
                  <c:v>9.0722049030098367E-2</c:v>
                </c:pt>
                <c:pt idx="9">
                  <c:v>8.8628593961497165E-2</c:v>
                </c:pt>
                <c:pt idx="10">
                  <c:v>8.8618839985221798E-2</c:v>
                </c:pt>
              </c:numCache>
            </c:numRef>
          </c:val>
        </c:ser>
        <c:ser>
          <c:idx val="4"/>
          <c:order val="4"/>
          <c:tx>
            <c:strRef>
              <c:f>Sheet1!$N$3:$N$4</c:f>
              <c:strCache>
                <c:ptCount val="1"/>
                <c:pt idx="0">
                  <c:v>Student Services</c:v>
                </c:pt>
              </c:strCache>
            </c:strRef>
          </c:tx>
          <c:spPr>
            <a:solidFill>
              <a:schemeClr val="accent6"/>
            </a:solidFill>
          </c:spPr>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Sheet1!$N$9:$N$19</c:f>
              <c:numCache>
                <c:formatCode>0.00%</c:formatCode>
                <c:ptCount val="11"/>
                <c:pt idx="0">
                  <c:v>0.122</c:v>
                </c:pt>
                <c:pt idx="1">
                  <c:v>0.122</c:v>
                </c:pt>
                <c:pt idx="2">
                  <c:v>0.125</c:v>
                </c:pt>
                <c:pt idx="3">
                  <c:v>0.125</c:v>
                </c:pt>
                <c:pt idx="4">
                  <c:v>0.12</c:v>
                </c:pt>
                <c:pt idx="5">
                  <c:v>0.11600000000000001</c:v>
                </c:pt>
                <c:pt idx="6">
                  <c:v>0.115</c:v>
                </c:pt>
                <c:pt idx="7">
                  <c:v>0.11773838912993298</c:v>
                </c:pt>
                <c:pt idx="8">
                  <c:v>0.11863596147877765</c:v>
                </c:pt>
                <c:pt idx="9">
                  <c:v>0.11892133754516625</c:v>
                </c:pt>
                <c:pt idx="10">
                  <c:v>0.11785467916208706</c:v>
                </c:pt>
              </c:numCache>
            </c:numRef>
          </c:val>
        </c:ser>
        <c:ser>
          <c:idx val="5"/>
          <c:order val="5"/>
          <c:tx>
            <c:strRef>
              <c:f>Sheet1!$O$3:$O$4</c:f>
              <c:strCache>
                <c:ptCount val="1"/>
                <c:pt idx="0">
                  <c:v>Other</c:v>
                </c:pt>
              </c:strCache>
            </c:strRef>
          </c:tx>
          <c:spPr>
            <a:solidFill>
              <a:schemeClr val="accent5"/>
            </a:solidFill>
          </c:spPr>
          <c:invertIfNegative val="0"/>
          <c:cat>
            <c:strRef>
              <c:f>Sheet1!$I$9:$I$19</c:f>
              <c:strCache>
                <c:ptCount val="11"/>
                <c:pt idx="0">
                  <c:v>FY06</c:v>
                </c:pt>
                <c:pt idx="1">
                  <c:v>FY07</c:v>
                </c:pt>
                <c:pt idx="2">
                  <c:v>FY08</c:v>
                </c:pt>
                <c:pt idx="3">
                  <c:v>FY09</c:v>
                </c:pt>
                <c:pt idx="4">
                  <c:v>FY10</c:v>
                </c:pt>
                <c:pt idx="5">
                  <c:v>FY11</c:v>
                </c:pt>
                <c:pt idx="6">
                  <c:v>FY12</c:v>
                </c:pt>
                <c:pt idx="7">
                  <c:v>FY13</c:v>
                </c:pt>
                <c:pt idx="8">
                  <c:v>FY14</c:v>
                </c:pt>
                <c:pt idx="9">
                  <c:v>FY15</c:v>
                </c:pt>
                <c:pt idx="10">
                  <c:v>FY16</c:v>
                </c:pt>
              </c:strCache>
            </c:strRef>
          </c:cat>
          <c:val>
            <c:numRef>
              <c:f>Sheet1!$O$9:$O$19</c:f>
              <c:numCache>
                <c:formatCode>0.00%</c:formatCode>
                <c:ptCount val="11"/>
                <c:pt idx="0">
                  <c:v>0.254</c:v>
                </c:pt>
                <c:pt idx="1">
                  <c:v>0.26200000000000001</c:v>
                </c:pt>
                <c:pt idx="2">
                  <c:v>0.26400000000000001</c:v>
                </c:pt>
                <c:pt idx="3">
                  <c:v>0.26400000000000001</c:v>
                </c:pt>
                <c:pt idx="4">
                  <c:v>0.27</c:v>
                </c:pt>
                <c:pt idx="5">
                  <c:v>0.27100000000000002</c:v>
                </c:pt>
                <c:pt idx="6">
                  <c:v>0.26700000000000002</c:v>
                </c:pt>
                <c:pt idx="7">
                  <c:v>0.26759480596711277</c:v>
                </c:pt>
                <c:pt idx="8">
                  <c:v>0.2759398310488958</c:v>
                </c:pt>
                <c:pt idx="9">
                  <c:v>0.28344144023282697</c:v>
                </c:pt>
                <c:pt idx="10">
                  <c:v>0.28429019721862386</c:v>
                </c:pt>
              </c:numCache>
            </c:numRef>
          </c:val>
        </c:ser>
        <c:dLbls>
          <c:showLegendKey val="0"/>
          <c:showVal val="0"/>
          <c:showCatName val="0"/>
          <c:showSerName val="0"/>
          <c:showPercent val="0"/>
          <c:showBubbleSize val="0"/>
        </c:dLbls>
        <c:gapWidth val="150"/>
        <c:overlap val="100"/>
        <c:axId val="46089728"/>
        <c:axId val="46091264"/>
      </c:barChart>
      <c:catAx>
        <c:axId val="46089728"/>
        <c:scaling>
          <c:orientation val="minMax"/>
        </c:scaling>
        <c:delete val="0"/>
        <c:axPos val="b"/>
        <c:majorTickMark val="none"/>
        <c:minorTickMark val="none"/>
        <c:tickLblPos val="nextTo"/>
        <c:txPr>
          <a:bodyPr/>
          <a:lstStyle/>
          <a:p>
            <a:pPr>
              <a:defRPr sz="1200" b="1"/>
            </a:pPr>
            <a:endParaRPr lang="en-US"/>
          </a:p>
        </c:txPr>
        <c:crossAx val="46091264"/>
        <c:crosses val="autoZero"/>
        <c:auto val="1"/>
        <c:lblAlgn val="ctr"/>
        <c:lblOffset val="100"/>
        <c:noMultiLvlLbl val="0"/>
      </c:catAx>
      <c:valAx>
        <c:axId val="46091264"/>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46089728"/>
        <c:crosses val="autoZero"/>
        <c:crossBetween val="between"/>
      </c:valAx>
    </c:plotArea>
    <c:legend>
      <c:legendPos val="b"/>
      <c:layout>
        <c:manualLayout>
          <c:xMode val="edge"/>
          <c:yMode val="edge"/>
          <c:x val="9.9696959755030609E-2"/>
          <c:y val="0.95186961665003145"/>
          <c:w val="0.84088385826771661"/>
          <c:h val="4.8130383349968581E-2"/>
        </c:manualLayout>
      </c:layout>
      <c:overlay val="0"/>
      <c:txPr>
        <a:bodyPr/>
        <a:lstStyle/>
        <a:p>
          <a:pPr>
            <a:defRPr sz="1200" b="1"/>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5" tIns="45717" rIns="91435"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5" tIns="45717" rIns="91435" bIns="45717" rtlCol="0"/>
          <a:lstStyle>
            <a:lvl1pPr algn="r">
              <a:defRPr sz="1200"/>
            </a:lvl1pPr>
          </a:lstStyle>
          <a:p>
            <a:fld id="{C6CA8CDE-626C-4D67-BC52-C146275B2511}" type="datetimeFigureOut">
              <a:rPr lang="en-US" smtClean="0"/>
              <a:t>1/27/2016</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5" tIns="45717" rIns="91435"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5" tIns="45717" rIns="91435" bIns="45717" rtlCol="0" anchor="b"/>
          <a:lstStyle>
            <a:lvl1pPr algn="r">
              <a:defRPr sz="1200"/>
            </a:lvl1pPr>
          </a:lstStyle>
          <a:p>
            <a:fld id="{122583AA-0549-4D6C-BF98-040DFBB20B68}" type="slidenum">
              <a:rPr lang="en-US" smtClean="0"/>
              <a:t>‹#›</a:t>
            </a:fld>
            <a:endParaRPr lang="en-US"/>
          </a:p>
        </p:txBody>
      </p:sp>
    </p:spTree>
    <p:extLst>
      <p:ext uri="{BB962C8B-B14F-4D97-AF65-F5344CB8AC3E}">
        <p14:creationId xmlns:p14="http://schemas.microsoft.com/office/powerpoint/2010/main" val="382731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6F5C8F1C-7645-4AA7-89AB-AD4908341C9A}" type="datetimeFigureOut">
              <a:rPr lang="en-US" smtClean="0"/>
              <a:t>1/27/2016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908A9F40-DC54-48BD-8D2A-4FB620F6E1C8}" type="slidenum">
              <a:rPr lang="en-US" smtClean="0"/>
              <a:t>‹#›</a:t>
            </a:fld>
            <a:endParaRPr lang="en-US"/>
          </a:p>
        </p:txBody>
      </p:sp>
    </p:spTree>
    <p:extLst>
      <p:ext uri="{BB962C8B-B14F-4D97-AF65-F5344CB8AC3E}">
        <p14:creationId xmlns:p14="http://schemas.microsoft.com/office/powerpoint/2010/main" val="198244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 Chairman, Dr. Deaton, members of the Commission. Thank you for the</a:t>
            </a:r>
            <a:r>
              <a:rPr lang="en-US" baseline="0" dirty="0" smtClean="0"/>
              <a:t> opportunity to speak to you this afternoon about the 2015-16 Revised Operating Budgets. The information presented here as well as other salient analysis of the operating budgets can be found in tab I.C. of your notebook. I will also briefly review the 2016-17 appropriation, capital and tuition recommendations made to and approved by the Commission in November 2015.</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a:t>
            </a:fld>
            <a:endParaRPr lang="en-US"/>
          </a:p>
        </p:txBody>
      </p:sp>
    </p:spTree>
    <p:extLst>
      <p:ext uri="{BB962C8B-B14F-4D97-AF65-F5344CB8AC3E}">
        <p14:creationId xmlns:p14="http://schemas.microsoft.com/office/powerpoint/2010/main" val="143574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General Appropriations</a:t>
            </a:r>
            <a:r>
              <a:rPr lang="en-US" baseline="0" dirty="0" smtClean="0"/>
              <a:t> Act requires that the respective governing boards submit their operating budgets for all higher education units to THEC for review and action in both their proposed (July 1) and revised (October 31) formats.</a:t>
            </a:r>
          </a:p>
          <a:p>
            <a:endParaRPr lang="en-US" baseline="0" dirty="0" smtClean="0"/>
          </a:p>
          <a:p>
            <a:r>
              <a:rPr lang="en-US" baseline="0" dirty="0" smtClean="0"/>
              <a:t>Today we are discussing the 2015-16 revised operating budgets, with analysis of the most salient information found in tab I.C. of your notebook.</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10</a:t>
            </a:fld>
            <a:endParaRPr lang="en-US"/>
          </a:p>
        </p:txBody>
      </p:sp>
    </p:spTree>
    <p:extLst>
      <p:ext uri="{BB962C8B-B14F-4D97-AF65-F5344CB8AC3E}">
        <p14:creationId xmlns:p14="http://schemas.microsoft.com/office/powerpoint/2010/main" val="315896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1</a:t>
            </a:r>
          </a:p>
          <a:p>
            <a:r>
              <a:rPr lang="en-US" dirty="0" smtClean="0"/>
              <a:t>Total </a:t>
            </a:r>
            <a:r>
              <a:rPr lang="en-US" dirty="0" smtClean="0"/>
              <a:t>academic</a:t>
            </a:r>
            <a:r>
              <a:rPr lang="en-US" baseline="0" dirty="0" smtClean="0"/>
              <a:t> formula units appropriations increases by $43M from 2014-15 to 2015-16, an increase of </a:t>
            </a:r>
            <a:r>
              <a:rPr lang="en-US" baseline="0" dirty="0" smtClean="0"/>
              <a:t>5.2%. </a:t>
            </a:r>
            <a:r>
              <a:rPr lang="en-US" baseline="0" dirty="0" smtClean="0"/>
              <a:t>Once non-formula units are included, the overall increase is $67.7M, or </a:t>
            </a:r>
            <a:r>
              <a:rPr lang="en-US" baseline="0" dirty="0" smtClean="0"/>
              <a:t>5.6% </a:t>
            </a:r>
            <a:r>
              <a:rPr lang="en-US" baseline="0" dirty="0" smtClean="0"/>
              <a:t>since last fiscal year.</a:t>
            </a:r>
          </a:p>
          <a:p>
            <a:endParaRPr lang="en-US" baseline="0" dirty="0" smtClean="0"/>
          </a:p>
          <a:p>
            <a:r>
              <a:rPr lang="en-US" baseline="0" dirty="0" smtClean="0"/>
              <a:t>You may recall that the increase from 2013-14 to 2014-15 was less than 1 percent. Two years ago, total appropriations increased </a:t>
            </a:r>
            <a:r>
              <a:rPr lang="en-US" baseline="0" dirty="0" smtClean="0"/>
              <a:t>7.2%. </a:t>
            </a:r>
            <a:r>
              <a:rPr lang="en-US" baseline="0" dirty="0" smtClean="0"/>
              <a:t>Post-Recession funding has been either feast or famine.</a:t>
            </a:r>
          </a:p>
          <a:p>
            <a:endParaRPr lang="en-US" baseline="0" dirty="0" smtClean="0"/>
          </a:p>
          <a:p>
            <a:r>
              <a:rPr lang="en-US" baseline="0" dirty="0" smtClean="0"/>
              <a:t>We are very appreciative to the Governor and the Legislature for the funding received in the 2015-16 fiscal year.</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11</a:t>
            </a:fld>
            <a:endParaRPr lang="en-US"/>
          </a:p>
        </p:txBody>
      </p:sp>
    </p:spTree>
    <p:extLst>
      <p:ext uri="{BB962C8B-B14F-4D97-AF65-F5344CB8AC3E}">
        <p14:creationId xmlns:p14="http://schemas.microsoft.com/office/powerpoint/2010/main" val="2799012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3</a:t>
            </a:r>
          </a:p>
          <a:p>
            <a:r>
              <a:rPr lang="en-US" dirty="0" smtClean="0"/>
              <a:t>Looking </a:t>
            </a:r>
            <a:r>
              <a:rPr lang="en-US" dirty="0" smtClean="0"/>
              <a:t>at university revenue as reported in the revised operating budgets,</a:t>
            </a:r>
            <a:r>
              <a:rPr lang="en-US" baseline="0" dirty="0" smtClean="0"/>
              <a:t> you can see yet again the effects of the divestment of the state. More than half of total revenue has come from tuition and fees since 2008-09. Since that time, tuition revenue has grown from accounting for about 51% to near 63%.</a:t>
            </a:r>
          </a:p>
          <a:p>
            <a:endParaRPr lang="en-US" baseline="0" dirty="0" smtClean="0"/>
          </a:p>
          <a:p>
            <a:r>
              <a:rPr lang="en-US" baseline="0" dirty="0" smtClean="0"/>
              <a:t>This is in response to the reliability of state revenue evaporating. In the last five years, the proportion of total revenue attributable to state appropriations at universities has ping ponged from 29.2% in FY12 down to 28.8% in FY13 back up to 29.5% in FY14 only to see it decline again to 28.5% in FY15 and finally rebound slightly to 29.1% in FY16. With total revenue of nearly $3.3B, changes of 1% can have significant impacts on institutions.</a:t>
            </a:r>
          </a:p>
          <a:p>
            <a:endParaRPr lang="en-US" baseline="0" dirty="0" smtClean="0"/>
          </a:p>
          <a:p>
            <a:r>
              <a:rPr lang="en-US" dirty="0" smtClean="0"/>
              <a:t>If we were to apply the same distribution of</a:t>
            </a:r>
            <a:r>
              <a:rPr lang="en-US" baseline="0" dirty="0" smtClean="0"/>
              <a:t> revenues at universities that they received in </a:t>
            </a:r>
            <a:r>
              <a:rPr lang="en-US" baseline="0" dirty="0" smtClean="0"/>
              <a:t>FY06 </a:t>
            </a:r>
            <a:r>
              <a:rPr lang="en-US" baseline="0" dirty="0" smtClean="0"/>
              <a:t>to the most recent year’s </a:t>
            </a:r>
            <a:r>
              <a:rPr lang="en-US" baseline="0" dirty="0" smtClean="0"/>
              <a:t>revenue, </a:t>
            </a:r>
            <a:r>
              <a:rPr lang="en-US" baseline="0" dirty="0" smtClean="0"/>
              <a:t>$304M would shift from tuition and fee revenue to state appropriations. An additional $6M would also shift from other sources to state appropriations, resulting in an increase in state appropriations of $310M.</a:t>
            </a:r>
          </a:p>
          <a:p>
            <a:endParaRPr lang="en-US" baseline="0" dirty="0" smtClean="0"/>
          </a:p>
          <a:p>
            <a:r>
              <a:rPr lang="en-US" baseline="0" dirty="0" smtClean="0"/>
              <a:t>INFORMATIONAL: the narrowing of the green bar is due to definitional changes to how the sales and services category was calculated. The change in definition moved that funding to “Other” revenue, hence the increase in the purple bar. “Other” includes conference rentals, licensing agreements, interest and investment income.</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12</a:t>
            </a:fld>
            <a:endParaRPr lang="en-US"/>
          </a:p>
        </p:txBody>
      </p:sp>
    </p:spTree>
    <p:extLst>
      <p:ext uri="{BB962C8B-B14F-4D97-AF65-F5344CB8AC3E}">
        <p14:creationId xmlns:p14="http://schemas.microsoft.com/office/powerpoint/2010/main" val="430924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trends observed at universities</a:t>
            </a:r>
            <a:r>
              <a:rPr lang="en-US" baseline="0" dirty="0" smtClean="0"/>
              <a:t> also apply at the community colleges. You can see the declining portion of revenues attributable to state appropriations and the increasing proportion from tuition and fees.</a:t>
            </a:r>
          </a:p>
          <a:p>
            <a:endParaRPr lang="en-US" dirty="0" smtClean="0"/>
          </a:p>
          <a:p>
            <a:r>
              <a:rPr lang="en-US" dirty="0" smtClean="0"/>
              <a:t>If we were to apply the same</a:t>
            </a:r>
            <a:r>
              <a:rPr lang="en-US" baseline="0" dirty="0" smtClean="0"/>
              <a:t> distribution scenario described for the universities in the previous slide, community colleges would shift over $77M from tuition and fees to state appropriations ($74.4M) and other sources ($2.8M). For universities and community colleges, this shift is equal to about 14.5% of total revenue.</a:t>
            </a:r>
          </a:p>
          <a:p>
            <a:endParaRPr lang="en-US" baseline="0" dirty="0" smtClean="0"/>
          </a:p>
          <a:p>
            <a:r>
              <a:rPr lang="en-US" baseline="0" dirty="0" smtClean="0"/>
              <a:t>Total E&amp;G revenue across all of formula and non-formula units reached $3.27B in 2015-16. Higher Ed eclipsed $3B in 2013-14, and has added nearly 10% of new revenue since that time. We surpassed $2B only a decade ago. The enterprise is growing, quickly.</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13</a:t>
            </a:fld>
            <a:endParaRPr lang="en-US"/>
          </a:p>
        </p:txBody>
      </p:sp>
    </p:spTree>
    <p:extLst>
      <p:ext uri="{BB962C8B-B14F-4D97-AF65-F5344CB8AC3E}">
        <p14:creationId xmlns:p14="http://schemas.microsoft.com/office/powerpoint/2010/main" val="121972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4</a:t>
            </a:r>
            <a:endParaRPr lang="en-US" dirty="0" smtClean="0"/>
          </a:p>
          <a:p>
            <a:r>
              <a:rPr lang="en-US" dirty="0" smtClean="0"/>
              <a:t>Here </a:t>
            </a:r>
            <a:r>
              <a:rPr lang="en-US" dirty="0" smtClean="0"/>
              <a:t>you can see the overall expenditures by category at universities over the last ten years. As you can see, the overall</a:t>
            </a:r>
            <a:r>
              <a:rPr lang="en-US" baseline="0" dirty="0" smtClean="0"/>
              <a:t> trends for each category have held steady compared to the changes on the revenue side. The blue red and green bars all add up to equal the teaching function at the core of the campus. As you can see, universities continue to devote a majority of their expenditures to the academic functions (60% in 2015-16).</a:t>
            </a:r>
          </a:p>
          <a:p>
            <a:endParaRPr lang="en-US" baseline="0" dirty="0" smtClean="0"/>
          </a:p>
          <a:p>
            <a:r>
              <a:rPr lang="en-US" baseline="0" dirty="0" smtClean="0"/>
              <a:t>Academic formula and non-formula units expended $2.2B on academic functions in 2015-16. This includes $1.6B on instruction, $160M on research, $115M on public service and $327M on academic support. This marks the third year that universities expended more than $2B on these core teaching functions.</a:t>
            </a:r>
          </a:p>
          <a:p>
            <a:endParaRPr lang="en-US" baseline="0" dirty="0" smtClean="0"/>
          </a:p>
          <a:p>
            <a:r>
              <a:rPr lang="en-US" dirty="0" smtClean="0"/>
              <a:t>Other category</a:t>
            </a:r>
            <a:r>
              <a:rPr lang="en-US" baseline="0" dirty="0" smtClean="0"/>
              <a:t> includes institutional support, maintenance and operation of facilities, and scholarships/fellowships to students. Proportion of total expenditures attributable to scholarships has increased from 5.3% to 7.5% over the last decade.</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14</a:t>
            </a:fld>
            <a:endParaRPr lang="en-US"/>
          </a:p>
        </p:txBody>
      </p:sp>
    </p:spTree>
    <p:extLst>
      <p:ext uri="{BB962C8B-B14F-4D97-AF65-F5344CB8AC3E}">
        <p14:creationId xmlns:p14="http://schemas.microsoft.com/office/powerpoint/2010/main" val="408184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a:t>
            </a:r>
            <a:r>
              <a:rPr lang="en-US" baseline="0" dirty="0" smtClean="0"/>
              <a:t> the revenue slides, the story of expenditures at community colleges is very similar to that at universities. Community colleges continue to devote more than 60% of all expenditures to the teaching function (which at community colleges only includes instruction, public service and academic support as no research is conducted)</a:t>
            </a:r>
          </a:p>
          <a:p>
            <a:endParaRPr lang="en-US" baseline="0" dirty="0" smtClean="0"/>
          </a:p>
          <a:p>
            <a:r>
              <a:rPr lang="en-US" baseline="0" dirty="0" smtClean="0"/>
              <a:t>Increases in expenditures attributable to institutional support, facility maintenance and scholarships is up over the decade in all categories. Total expenditures at community colleges has nearly doubled over the decade, from $377M to $540M.</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15</a:t>
            </a:fld>
            <a:endParaRPr lang="en-US"/>
          </a:p>
        </p:txBody>
      </p:sp>
    </p:spTree>
    <p:extLst>
      <p:ext uri="{BB962C8B-B14F-4D97-AF65-F5344CB8AC3E}">
        <p14:creationId xmlns:p14="http://schemas.microsoft.com/office/powerpoint/2010/main" val="2476701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let’s take a brief look at tuition and fee levels and recommendations</a:t>
            </a:r>
            <a:r>
              <a:rPr lang="en-US" baseline="0" dirty="0" smtClean="0"/>
              <a:t> for 2016-17.</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16</a:t>
            </a:fld>
            <a:endParaRPr lang="en-US"/>
          </a:p>
        </p:txBody>
      </p:sp>
    </p:spTree>
    <p:extLst>
      <p:ext uri="{BB962C8B-B14F-4D97-AF65-F5344CB8AC3E}">
        <p14:creationId xmlns:p14="http://schemas.microsoft.com/office/powerpoint/2010/main" val="48442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Increases</a:t>
            </a:r>
            <a:r>
              <a:rPr lang="en-US" baseline="0" dirty="0" smtClean="0"/>
              <a:t> </a:t>
            </a:r>
            <a:r>
              <a:rPr lang="en-US" baseline="0" dirty="0" smtClean="0"/>
              <a:t>in tuition and fee levels in 2015-16 compared to 2014-15 were more restrained than last year. This information can be found on page 18 of your agenda item.</a:t>
            </a:r>
          </a:p>
          <a:p>
            <a:endParaRPr lang="en-US" baseline="0" dirty="0" smtClean="0"/>
          </a:p>
          <a:p>
            <a:r>
              <a:rPr lang="en-US" baseline="0" dirty="0" smtClean="0"/>
              <a:t>All UT institutions increased tuition by only 3% while TBR universities increased tuition between 2.5% and 11%. One note about this, the 11.5% increase occurred at Tennessee Tech and actually represents the re-categorization of  of several mandatory fee charges as maintenance fees. So the 11.5% increase in maintenance fees is accompanied by a 22.5% decline in mandatory fees, resulting in an overall increase of 4.6%.</a:t>
            </a:r>
          </a:p>
          <a:p>
            <a:endParaRPr lang="en-US" baseline="0" dirty="0" smtClean="0"/>
          </a:p>
          <a:p>
            <a:r>
              <a:rPr lang="en-US" baseline="0" dirty="0" smtClean="0"/>
              <a:t>You’ll also notice some fee differentiation occurring at a few of our campuses. And what I mean by that is students are paying different tuition levels depending on when they enrolled in the institution. This policy has been in place at UT Knoxville since it was approved in 2012 for implementation in 2013. This is the “Fifteen in Four” or “Finish in Four” program that charges undergraduate students for 15 credit hours each semester, regardless of the number of hours they actually take.</a:t>
            </a:r>
          </a:p>
          <a:p>
            <a:endParaRPr lang="en-US" baseline="0" dirty="0" smtClean="0"/>
          </a:p>
          <a:p>
            <a:r>
              <a:rPr lang="en-US" baseline="0" dirty="0" smtClean="0"/>
              <a:t>This year, East Tennessee has joined the club, charging different rates to its underclassmen than its upperclassmen and graduate students. The difference is in the mandatory fees, as additional fees for the DP Culp renovation ($240 in debt service and $50 in student activity fees) will be charged to these students and others as they enter.</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17</a:t>
            </a:fld>
            <a:endParaRPr lang="en-US"/>
          </a:p>
        </p:txBody>
      </p:sp>
    </p:spTree>
    <p:extLst>
      <p:ext uri="{BB962C8B-B14F-4D97-AF65-F5344CB8AC3E}">
        <p14:creationId xmlns:p14="http://schemas.microsoft.com/office/powerpoint/2010/main" val="873247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just as a reminder of what was presented to you last November, here are the recommended tuition increases for 2016-17. Keep in mind that these recommendations are for maintenance fee increases only. </a:t>
            </a:r>
          </a:p>
          <a:p>
            <a:endParaRPr lang="en-US" baseline="0" dirty="0" smtClean="0"/>
          </a:p>
          <a:p>
            <a:r>
              <a:rPr lang="en-US" baseline="0" dirty="0" smtClean="0"/>
              <a:t>At that time, we recommended and the Commission approved, tuition increases of 0 to 3% across the universities, community colleges and TN Colleges of Applied Technology. This recommendation was made in partnership with the additional operating dollars requested of $40.9M.</a:t>
            </a:r>
          </a:p>
          <a:p>
            <a:endParaRPr lang="en-US" baseline="0" dirty="0" smtClean="0"/>
          </a:p>
          <a:p>
            <a:r>
              <a:rPr lang="en-US" dirty="0" smtClean="0"/>
              <a:t>The process for setting</a:t>
            </a:r>
            <a:r>
              <a:rPr lang="en-US" baseline="0" dirty="0" smtClean="0"/>
              <a:t> next year’s tuition and fee levels will begin at the systems here in the next couple of months after a budget is approved by the legislature.</a:t>
            </a:r>
          </a:p>
          <a:p>
            <a:endParaRPr lang="en-US" baseline="0" dirty="0" smtClean="0"/>
          </a:p>
          <a:p>
            <a:r>
              <a:rPr lang="en-US" baseline="0" dirty="0" smtClean="0"/>
              <a:t>QUESTIONS???</a:t>
            </a:r>
          </a:p>
        </p:txBody>
      </p:sp>
      <p:sp>
        <p:nvSpPr>
          <p:cNvPr id="4" name="Slide Number Placeholder 3"/>
          <p:cNvSpPr>
            <a:spLocks noGrp="1"/>
          </p:cNvSpPr>
          <p:nvPr>
            <p:ph type="sldNum" sz="quarter" idx="10"/>
          </p:nvPr>
        </p:nvSpPr>
        <p:spPr/>
        <p:txBody>
          <a:bodyPr/>
          <a:lstStyle/>
          <a:p>
            <a:fld id="{908A9F40-DC54-48BD-8D2A-4FB620F6E1C8}" type="slidenum">
              <a:rPr lang="en-US" smtClean="0"/>
              <a:t>18</a:t>
            </a:fld>
            <a:endParaRPr lang="en-US"/>
          </a:p>
        </p:txBody>
      </p:sp>
    </p:spTree>
    <p:extLst>
      <p:ext uri="{BB962C8B-B14F-4D97-AF65-F5344CB8AC3E}">
        <p14:creationId xmlns:p14="http://schemas.microsoft.com/office/powerpoint/2010/main" val="3345089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THEC staff have thoroughly reviewed the revised operating budgets and we ask that you approve these operating budgets and authorize the executive director to make appropriate technical adjustments if necessary before transmitting them, along with any actions or comments from the Commission to the Department of Finance and Administration for their review and approval.</a:t>
            </a:r>
          </a:p>
          <a:p>
            <a:endParaRPr lang="en-US" baseline="0" dirty="0" smtClean="0"/>
          </a:p>
          <a:p>
            <a:r>
              <a:rPr lang="en-US" dirty="0" smtClean="0"/>
              <a:t>Mr. Chairman, that concludes</a:t>
            </a:r>
            <a:r>
              <a:rPr lang="en-US" baseline="0" dirty="0" smtClean="0"/>
              <a:t> my presentation of the 2015-16 revised operating budgets unless there are any additional questions from the commission. </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19</a:t>
            </a:fld>
            <a:endParaRPr lang="en-US"/>
          </a:p>
        </p:txBody>
      </p:sp>
    </p:spTree>
    <p:extLst>
      <p:ext uri="{BB962C8B-B14F-4D97-AF65-F5344CB8AC3E}">
        <p14:creationId xmlns:p14="http://schemas.microsoft.com/office/powerpoint/2010/main" val="143574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Beginning with the appropriations overview, again, these recommendations were approved by the Commission in November and transmitted to the Governor at that time. Recommendations for higher education included….</a:t>
            </a:r>
          </a:p>
          <a:p>
            <a:endParaRPr lang="en-US" baseline="0" dirty="0" smtClean="0"/>
          </a:p>
          <a:p>
            <a:r>
              <a:rPr lang="en-US" baseline="0" dirty="0" smtClean="0"/>
              <a:t>The $15.7M at non-formula units is comprised of $9.5M in new operating dollars and $6.2M in strategic program initiatives.</a:t>
            </a:r>
          </a:p>
        </p:txBody>
      </p:sp>
      <p:sp>
        <p:nvSpPr>
          <p:cNvPr id="4" name="Slide Number Placeholder 3"/>
          <p:cNvSpPr>
            <a:spLocks noGrp="1"/>
          </p:cNvSpPr>
          <p:nvPr>
            <p:ph type="sldNum" sz="quarter" idx="10"/>
          </p:nvPr>
        </p:nvSpPr>
        <p:spPr/>
        <p:txBody>
          <a:bodyPr/>
          <a:lstStyle/>
          <a:p>
            <a:fld id="{7E0D3990-FBA7-43A4-87C1-9A74D03C1683}" type="slidenum">
              <a:rPr lang="en-US" smtClean="0"/>
              <a:t>2</a:t>
            </a:fld>
            <a:endParaRPr lang="en-US"/>
          </a:p>
        </p:txBody>
      </p:sp>
    </p:spTree>
    <p:extLst>
      <p:ext uri="{BB962C8B-B14F-4D97-AF65-F5344CB8AC3E}">
        <p14:creationId xmlns:p14="http://schemas.microsoft.com/office/powerpoint/2010/main" val="25378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Reminder of what the Drive to 55 Program Capacity Fund 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idea developed out of the 2015 Governor’s Capital Task Force on Higher Education Infrastructure and Capacity.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Along with the ideas of increased and better communication about the capital process, identification of strategies to address deferred maintenance, and possible revisions to the capital match process, the task force also identified an opportunity to more strategically invest in program capacity at our community colleges and universities.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fund would identify projects that address the workforce development and education attainment needs of Tennessee through academic programs and training (including equipment purchases), research and development opportunities, and other arenas that meet the underlying goals of the Drive to 55/State Master Plan.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4 TBR Projects (TSU Health Sciences/Nursing; TTU Science and Lab Building; ETSU Lamb Hall/College of Public and Allied Health Reno; Memphis Biochemistry Facility)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4 UT Projects (UTC Academic Classroom Reno; UTHSC Dentistry Facility; UTK Engineering Building; UTIA Environmental Science Ed Center at Ellington).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expect the Governor to release his budget with recommendations for operating funds and capital for higher education sometime next week.</a:t>
            </a:r>
            <a:endParaRPr lang="en-US" dirty="0" smtClean="0"/>
          </a:p>
        </p:txBody>
      </p:sp>
      <p:sp>
        <p:nvSpPr>
          <p:cNvPr id="4" name="Slide Number Placeholder 3"/>
          <p:cNvSpPr>
            <a:spLocks noGrp="1"/>
          </p:cNvSpPr>
          <p:nvPr>
            <p:ph type="sldNum" sz="quarter" idx="10"/>
          </p:nvPr>
        </p:nvSpPr>
        <p:spPr/>
        <p:txBody>
          <a:bodyPr/>
          <a:lstStyle/>
          <a:p>
            <a:fld id="{908A9F40-DC54-48BD-8D2A-4FB620F6E1C8}" type="slidenum">
              <a:rPr lang="en-US" smtClean="0"/>
              <a:t>3</a:t>
            </a:fld>
            <a:endParaRPr lang="en-US"/>
          </a:p>
        </p:txBody>
      </p:sp>
    </p:spTree>
    <p:extLst>
      <p:ext uri="{BB962C8B-B14F-4D97-AF65-F5344CB8AC3E}">
        <p14:creationId xmlns:p14="http://schemas.microsoft.com/office/powerpoint/2010/main" val="367174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A9F40-DC54-48BD-8D2A-4FB620F6E1C8}" type="slidenum">
              <a:rPr lang="en-US" smtClean="0"/>
              <a:t>4</a:t>
            </a:fld>
            <a:endParaRPr lang="en-US"/>
          </a:p>
        </p:txBody>
      </p:sp>
    </p:spTree>
    <p:extLst>
      <p:ext uri="{BB962C8B-B14F-4D97-AF65-F5344CB8AC3E}">
        <p14:creationId xmlns:p14="http://schemas.microsoft.com/office/powerpoint/2010/main" val="31210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Familiar revenue</a:t>
            </a:r>
            <a:r>
              <a:rPr lang="en-US" baseline="0" dirty="0" smtClean="0"/>
              <a:t> per FTE slides. Inflation adjusted to 2014 Dollars. Shows the historical decline in the proportion of revenue per FTE attributable to State Appropriations at universities. However, in the last five years there’s been a plateauing and even some increases in appropriations per FTE in the last three years. This is due to a combination of increasing appropriations and decreasing FTE.</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5</a:t>
            </a:fld>
            <a:endParaRPr lang="en-US"/>
          </a:p>
        </p:txBody>
      </p:sp>
    </p:spTree>
    <p:extLst>
      <p:ext uri="{BB962C8B-B14F-4D97-AF65-F5344CB8AC3E}">
        <p14:creationId xmlns:p14="http://schemas.microsoft.com/office/powerpoint/2010/main" val="428304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revenue per FTE attributable to student fees</a:t>
            </a:r>
            <a:r>
              <a:rPr lang="en-US" baseline="0" dirty="0" smtClean="0"/>
              <a:t> less grant aid is now the highest it has ever been at universities. The green bars here most closely correlate to what we think of as out of pocket costs for our students (tuition and fees left over after all grant aid is applied).</a:t>
            </a:r>
          </a:p>
          <a:p>
            <a:endParaRPr lang="en-US" baseline="0" dirty="0" smtClean="0"/>
          </a:p>
          <a:p>
            <a:r>
              <a:rPr lang="en-US" baseline="0" dirty="0" smtClean="0"/>
              <a:t>While the divestment in state appropriations has required that universities look elsewhere to make up the revenue difference, the amount of grant aid distributed to students is beginning to decline as students’ financial prospects improve along with the overall economy. Additionally, as with the previous slide, plateauing/slightly declining enrollment is playing through the increases here.</a:t>
            </a:r>
          </a:p>
          <a:p>
            <a:endParaRPr lang="en-US" baseline="0" dirty="0" smtClean="0"/>
          </a:p>
          <a:p>
            <a:r>
              <a:rPr lang="en-US" baseline="0" dirty="0" smtClean="0"/>
              <a:t>Student fees less grant aid 1994-95 ($3,859), 2014-15 ($7,594); 2013-14 ($7,114).</a:t>
            </a:r>
          </a:p>
          <a:p>
            <a:endParaRPr lang="en-US" baseline="0" dirty="0" smtClean="0"/>
          </a:p>
          <a:p>
            <a:r>
              <a:rPr lang="en-US" baseline="0" dirty="0" smtClean="0"/>
              <a:t>2014-15 is also an interesting year as we received flat appropriations from the state and overall tuition and fees increased 6.4% at universities.</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6</a:t>
            </a:fld>
            <a:endParaRPr lang="en-US"/>
          </a:p>
        </p:txBody>
      </p:sp>
    </p:spTree>
    <p:extLst>
      <p:ext uri="{BB962C8B-B14F-4D97-AF65-F5344CB8AC3E}">
        <p14:creationId xmlns:p14="http://schemas.microsoft.com/office/powerpoint/2010/main" val="307848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purple bars show</a:t>
            </a:r>
            <a:r>
              <a:rPr lang="en-US" baseline="0" dirty="0" smtClean="0"/>
              <a:t> the arresting of the significant increases in grant aid available to university students over the last decade. Much of this growth can be attributed to the creation and maturity of the lottery scholarship, but during the recession years TN also saw large increases in Pell grants awarded to students. Grant awards in Tennessee are losing their buying power as tuition and fee levels continue to increase.</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7</a:t>
            </a:fld>
            <a:endParaRPr lang="en-US"/>
          </a:p>
        </p:txBody>
      </p:sp>
    </p:spTree>
    <p:extLst>
      <p:ext uri="{BB962C8B-B14F-4D97-AF65-F5344CB8AC3E}">
        <p14:creationId xmlns:p14="http://schemas.microsoft.com/office/powerpoint/2010/main" val="91088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1986-87</a:t>
            </a:r>
            <a:r>
              <a:rPr lang="en-US" baseline="0" dirty="0" smtClean="0"/>
              <a:t> Total $15,487…2014-15 Total is $16,522.</a:t>
            </a:r>
            <a:endParaRPr lang="en-US" dirty="0" smtClean="0"/>
          </a:p>
          <a:p>
            <a:endParaRPr lang="en-US" dirty="0" smtClean="0"/>
          </a:p>
          <a:p>
            <a:r>
              <a:rPr lang="en-US" dirty="0" smtClean="0"/>
              <a:t>2014-15 has the highest total per FTE. This is</a:t>
            </a:r>
            <a:r>
              <a:rPr lang="en-US" baseline="0" dirty="0" smtClean="0"/>
              <a:t> mostly attributable to declines in FTE and stabilizing overall funding (though more of it attributable to tuition revenue and even more of that to student fees after grant aid is taken into account).</a:t>
            </a:r>
          </a:p>
          <a:p>
            <a:endParaRPr lang="en-US" baseline="0" dirty="0" smtClean="0"/>
          </a:p>
          <a:p>
            <a:r>
              <a:rPr lang="en-US" baseline="0" dirty="0" smtClean="0"/>
              <a:t>Another key measure of how institutions are dealing with this change in revenue mixture is revenue per awards. </a:t>
            </a:r>
          </a:p>
        </p:txBody>
      </p:sp>
      <p:sp>
        <p:nvSpPr>
          <p:cNvPr id="4" name="Slide Number Placeholder 3"/>
          <p:cNvSpPr>
            <a:spLocks noGrp="1"/>
          </p:cNvSpPr>
          <p:nvPr>
            <p:ph type="sldNum" sz="quarter" idx="10"/>
          </p:nvPr>
        </p:nvSpPr>
        <p:spPr/>
        <p:txBody>
          <a:bodyPr/>
          <a:lstStyle/>
          <a:p>
            <a:fld id="{908A9F40-DC54-48BD-8D2A-4FB620F6E1C8}" type="slidenum">
              <a:rPr lang="en-US" smtClean="0"/>
              <a:t>8</a:t>
            </a:fld>
            <a:endParaRPr lang="en-US"/>
          </a:p>
        </p:txBody>
      </p:sp>
    </p:spTree>
    <p:extLst>
      <p:ext uri="{BB962C8B-B14F-4D97-AF65-F5344CB8AC3E}">
        <p14:creationId xmlns:p14="http://schemas.microsoft.com/office/powerpoint/2010/main" val="136713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looking at the same inflation-adjusted revenue categories – here state appropriations and overall tuition and fees (which includes any grant aid awarded to students and applied toward tuition costs) – compared to the number of degrees produced at universities.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Unlike the previous chart that showed a relatively stable total revenue per FTE (even though the composition of that total may have changed over the years), this chart shows a bending down of the trend line. So even as the revenue attributable to state appropriations is declining over the last 30 years, the overall revenue per award is also declining. Universities have become more efficient, awarding more degrees with mostly flat total revenue levels.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overall revenue per FTE amount has remained relatively stable over the last 25 years (hovering around $13,000 to $16,000 of revenue per FTE), total revenues per award has fallen from nearly $83,000 to just over $62,000.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2004, universities awarded nearly 23,000 degrees and in 2015, universities awarded nearly 28,000 degrees.</a:t>
            </a:r>
            <a:endParaRPr lang="en-US" dirty="0" smtClean="0"/>
          </a:p>
          <a:p>
            <a:endParaRPr lang="en-US" dirty="0" smtClean="0"/>
          </a:p>
          <a:p>
            <a:r>
              <a:rPr lang="en-US" dirty="0" smtClean="0"/>
              <a:t>Increases in recent years attributable to increases</a:t>
            </a:r>
            <a:r>
              <a:rPr lang="en-US" baseline="0" dirty="0" smtClean="0"/>
              <a:t> in overall tuition and fee revenue.</a:t>
            </a:r>
            <a:endParaRPr lang="en-US" dirty="0"/>
          </a:p>
        </p:txBody>
      </p:sp>
      <p:sp>
        <p:nvSpPr>
          <p:cNvPr id="4" name="Slide Number Placeholder 3"/>
          <p:cNvSpPr>
            <a:spLocks noGrp="1"/>
          </p:cNvSpPr>
          <p:nvPr>
            <p:ph type="sldNum" sz="quarter" idx="10"/>
          </p:nvPr>
        </p:nvSpPr>
        <p:spPr/>
        <p:txBody>
          <a:bodyPr/>
          <a:lstStyle/>
          <a:p>
            <a:fld id="{908A9F40-DC54-48BD-8D2A-4FB620F6E1C8}" type="slidenum">
              <a:rPr lang="en-US" smtClean="0"/>
              <a:t>9</a:t>
            </a:fld>
            <a:endParaRPr lang="en-US"/>
          </a:p>
        </p:txBody>
      </p:sp>
    </p:spTree>
    <p:extLst>
      <p:ext uri="{BB962C8B-B14F-4D97-AF65-F5344CB8AC3E}">
        <p14:creationId xmlns:p14="http://schemas.microsoft.com/office/powerpoint/2010/main" val="225984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562252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5" name="Footer Placeholder 4"/>
          <p:cNvSpPr>
            <a:spLocks noGrp="1"/>
          </p:cNvSpPr>
          <p:nvPr>
            <p:ph type="ftr" sz="quarter" idx="11"/>
          </p:nvPr>
        </p:nvSpPr>
        <p:spPr>
          <a:xfrm>
            <a:off x="76200" y="6416675"/>
            <a:ext cx="7073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220521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5" name="Footer Placeholder 4"/>
          <p:cNvSpPr>
            <a:spLocks noGrp="1"/>
          </p:cNvSpPr>
          <p:nvPr>
            <p:ph type="ftr" sz="quarter" idx="11"/>
          </p:nvPr>
        </p:nvSpPr>
        <p:spPr>
          <a:xfrm>
            <a:off x="76200" y="6416675"/>
            <a:ext cx="7073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413580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5" name="Footer Placeholder 4"/>
          <p:cNvSpPr>
            <a:spLocks noGrp="1"/>
          </p:cNvSpPr>
          <p:nvPr>
            <p:ph type="ftr" sz="quarter" idx="11"/>
          </p:nvPr>
        </p:nvSpPr>
        <p:spPr>
          <a:xfrm>
            <a:off x="76200" y="6416675"/>
            <a:ext cx="7073900" cy="365125"/>
          </a:xfrm>
          <a:prstGeom prst="rect">
            <a:avLst/>
          </a:prstGeom>
        </p:spPr>
        <p:txBody>
          <a:bodyPr/>
          <a:lstStyle/>
          <a:p>
            <a:r>
              <a:rPr lang="en-US" dirty="0" smtClean="0"/>
              <a:t>ACCESS | COMPLETION | WORKFORCE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2187705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5" name="Footer Placeholder 4"/>
          <p:cNvSpPr>
            <a:spLocks noGrp="1"/>
          </p:cNvSpPr>
          <p:nvPr>
            <p:ph type="ftr" sz="quarter" idx="11"/>
          </p:nvPr>
        </p:nvSpPr>
        <p:spPr>
          <a:xfrm>
            <a:off x="76200" y="6416675"/>
            <a:ext cx="7073900" cy="365125"/>
          </a:xfrm>
          <a:prstGeom prst="rect">
            <a:avLst/>
          </a:prstGeom>
        </p:spPr>
        <p:txBody>
          <a:bodyPr/>
          <a:lstStyle/>
          <a:p>
            <a:r>
              <a:rPr lang="en-US" dirty="0" smtClean="0"/>
              <a:t>ACCESS | COMPLETION | WORKFORCE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6697516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6" name="Footer Placeholder 5"/>
          <p:cNvSpPr>
            <a:spLocks noGrp="1"/>
          </p:cNvSpPr>
          <p:nvPr>
            <p:ph type="ftr" sz="quarter" idx="11"/>
          </p:nvPr>
        </p:nvSpPr>
        <p:spPr>
          <a:xfrm>
            <a:off x="76200" y="6416675"/>
            <a:ext cx="7073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1180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8" name="Footer Placeholder 7"/>
          <p:cNvSpPr>
            <a:spLocks noGrp="1"/>
          </p:cNvSpPr>
          <p:nvPr>
            <p:ph type="ftr" sz="quarter" idx="11"/>
          </p:nvPr>
        </p:nvSpPr>
        <p:spPr>
          <a:xfrm>
            <a:off x="76200" y="6416675"/>
            <a:ext cx="70739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36247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4" name="Footer Placeholder 3"/>
          <p:cNvSpPr>
            <a:spLocks noGrp="1"/>
          </p:cNvSpPr>
          <p:nvPr>
            <p:ph type="ftr" sz="quarter" idx="11"/>
          </p:nvPr>
        </p:nvSpPr>
        <p:spPr>
          <a:xfrm>
            <a:off x="76200" y="6416675"/>
            <a:ext cx="70739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2570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3" name="Footer Placeholder 2"/>
          <p:cNvSpPr>
            <a:spLocks noGrp="1"/>
          </p:cNvSpPr>
          <p:nvPr>
            <p:ph type="ftr" sz="quarter" idx="11"/>
          </p:nvPr>
        </p:nvSpPr>
        <p:spPr>
          <a:xfrm>
            <a:off x="76200" y="6416675"/>
            <a:ext cx="7073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22068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6" name="Footer Placeholder 5"/>
          <p:cNvSpPr>
            <a:spLocks noGrp="1"/>
          </p:cNvSpPr>
          <p:nvPr>
            <p:ph type="ftr" sz="quarter" idx="11"/>
          </p:nvPr>
        </p:nvSpPr>
        <p:spPr>
          <a:xfrm>
            <a:off x="76200" y="6416675"/>
            <a:ext cx="7073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76552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C1CD40-A84B-4867-A42F-360A42F1FC32}" type="datetimeFigureOut">
              <a:rPr lang="en-US" smtClean="0"/>
              <a:t>1/27/2016</a:t>
            </a:fld>
            <a:endParaRPr lang="en-US"/>
          </a:p>
        </p:txBody>
      </p:sp>
      <p:sp>
        <p:nvSpPr>
          <p:cNvPr id="6" name="Footer Placeholder 5"/>
          <p:cNvSpPr>
            <a:spLocks noGrp="1"/>
          </p:cNvSpPr>
          <p:nvPr>
            <p:ph type="ftr" sz="quarter" idx="11"/>
          </p:nvPr>
        </p:nvSpPr>
        <p:spPr>
          <a:xfrm>
            <a:off x="76200" y="6416675"/>
            <a:ext cx="70739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DD327F-40A2-49BC-A182-B70909365CE9}" type="slidenum">
              <a:rPr lang="en-US" smtClean="0"/>
              <a:t>‹#›</a:t>
            </a:fld>
            <a:endParaRPr lang="en-US"/>
          </a:p>
        </p:txBody>
      </p:sp>
    </p:spTree>
    <p:extLst>
      <p:ext uri="{BB962C8B-B14F-4D97-AF65-F5344CB8AC3E}">
        <p14:creationId xmlns:p14="http://schemas.microsoft.com/office/powerpoint/2010/main" val="311234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
            <a:lum/>
          </a:blip>
          <a:srcRect/>
          <a:stretch>
            <a:fillRect t="-17000" b="-17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6364180"/>
            <a:ext cx="9162564" cy="493820"/>
          </a:xfrm>
          <a:prstGeom prst="rect">
            <a:avLst/>
          </a:prstGeom>
          <a:gradFill flip="none" rotWithShape="1">
            <a:gsLst>
              <a:gs pos="0">
                <a:srgbClr val="002C73"/>
              </a:gs>
              <a:gs pos="77000">
                <a:srgbClr val="002C73">
                  <a:alpha val="72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49441" y="6446214"/>
            <a:ext cx="4618508" cy="369332"/>
          </a:xfrm>
          <a:prstGeom prst="rect">
            <a:avLst/>
          </a:prstGeom>
        </p:spPr>
        <p:txBody>
          <a:bodyPr wrap="none">
            <a:spAutoFit/>
          </a:bodyPr>
          <a:lstStyle/>
          <a:p>
            <a:r>
              <a:rPr lang="en-US" b="0" dirty="0" smtClean="0">
                <a:solidFill>
                  <a:schemeClr val="bg1"/>
                </a:solidFill>
              </a:rPr>
              <a:t>Tennessee Higher</a:t>
            </a:r>
            <a:r>
              <a:rPr lang="en-US" b="0" baseline="0" dirty="0" smtClean="0">
                <a:solidFill>
                  <a:schemeClr val="bg1"/>
                </a:solidFill>
              </a:rPr>
              <a:t> Education Commission</a:t>
            </a:r>
            <a:endParaRPr lang="en-US" b="0" dirty="0">
              <a:solidFill>
                <a:schemeClr val="bg1"/>
              </a:solidFill>
            </a:endParaRPr>
          </a:p>
        </p:txBody>
      </p:sp>
    </p:spTree>
    <p:extLst>
      <p:ext uri="{BB962C8B-B14F-4D97-AF65-F5344CB8AC3E}">
        <p14:creationId xmlns:p14="http://schemas.microsoft.com/office/powerpoint/2010/main" val="114161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67640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2015-16</a:t>
            </a:r>
            <a:r>
              <a:rPr lang="en-US" sz="4000" b="1" dirty="0"/>
              <a:t/>
            </a:r>
            <a:br>
              <a:rPr lang="en-US" sz="4000" b="1" dirty="0"/>
            </a:br>
            <a:r>
              <a:rPr lang="en-US" sz="4000" b="1" dirty="0" smtClean="0"/>
              <a:t>Revised Operating Budgets</a:t>
            </a:r>
            <a:endParaRPr lang="en-US" sz="4000" b="1" i="1" dirty="0">
              <a:solidFill>
                <a:srgbClr val="E30101"/>
              </a:solidFill>
              <a:latin typeface="Times New Roman" pitchFamily="18" charset="0"/>
            </a:endParaRPr>
          </a:p>
        </p:txBody>
      </p:sp>
      <p:sp>
        <p:nvSpPr>
          <p:cNvPr id="7" name="Subtitle 5"/>
          <p:cNvSpPr>
            <a:spLocks noGrp="1"/>
          </p:cNvSpPr>
          <p:nvPr>
            <p:ph type="subTitle" idx="1"/>
          </p:nvPr>
        </p:nvSpPr>
        <p:spPr>
          <a:xfrm>
            <a:off x="20782" y="3886200"/>
            <a:ext cx="9144000" cy="685800"/>
          </a:xfrm>
        </p:spPr>
        <p:txBody>
          <a:bodyPr>
            <a:normAutofit/>
          </a:bodyPr>
          <a:lstStyle/>
          <a:p>
            <a:r>
              <a:rPr lang="en-US" sz="2800" dirty="0" smtClean="0">
                <a:solidFill>
                  <a:schemeClr val="tx1"/>
                </a:solidFill>
              </a:rPr>
              <a:t>Tennessee Higher Education Commission</a:t>
            </a:r>
          </a:p>
          <a:p>
            <a:endParaRPr lang="en-US" sz="2800" dirty="0"/>
          </a:p>
        </p:txBody>
      </p:sp>
      <p:sp>
        <p:nvSpPr>
          <p:cNvPr id="8" name="Subtitle 5"/>
          <p:cNvSpPr txBox="1">
            <a:spLocks/>
          </p:cNvSpPr>
          <p:nvPr/>
        </p:nvSpPr>
        <p:spPr>
          <a:xfrm>
            <a:off x="0" y="5029200"/>
            <a:ext cx="91440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January 27, 2016</a:t>
            </a:r>
            <a:endParaRPr lang="en-US" sz="2800" b="1" dirty="0"/>
          </a:p>
        </p:txBody>
      </p:sp>
      <p:cxnSp>
        <p:nvCxnSpPr>
          <p:cNvPr id="9" name="Straight Connector 8"/>
          <p:cNvCxnSpPr/>
          <p:nvPr/>
        </p:nvCxnSpPr>
        <p:spPr>
          <a:xfrm>
            <a:off x="2209800" y="47244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37338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36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20782" y="2895600"/>
            <a:ext cx="9144000" cy="13716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smtClean="0"/>
              <a:t>Revised Operating Budgets</a:t>
            </a:r>
          </a:p>
        </p:txBody>
      </p:sp>
      <p:cxnSp>
        <p:nvCxnSpPr>
          <p:cNvPr id="3" name="Straight Connector 2"/>
          <p:cNvCxnSpPr/>
          <p:nvPr/>
        </p:nvCxnSpPr>
        <p:spPr>
          <a:xfrm>
            <a:off x="2209800" y="44196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71800" y="28194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7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669681" y="276225"/>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Review of 2015-16 </a:t>
            </a:r>
          </a:p>
          <a:p>
            <a:r>
              <a:rPr lang="en-US" sz="3600" b="1" dirty="0" smtClean="0">
                <a:cs typeface="Arial" pitchFamily="34" charset="0"/>
              </a:rPr>
              <a:t>Revised Operating Budgets</a:t>
            </a:r>
            <a:endParaRPr lang="en-US" sz="3600" b="1" dirty="0">
              <a:cs typeface="Arial" pitchFamily="34" charset="0"/>
            </a:endParaRPr>
          </a:p>
        </p:txBody>
      </p:sp>
      <p:sp>
        <p:nvSpPr>
          <p:cNvPr id="3" name="Content Placeholder 2"/>
          <p:cNvSpPr txBox="1">
            <a:spLocks/>
          </p:cNvSpPr>
          <p:nvPr/>
        </p:nvSpPr>
        <p:spPr>
          <a:xfrm>
            <a:off x="381000" y="1371600"/>
            <a:ext cx="84582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$43M increase in appropriations to academic formula units.</a:t>
            </a:r>
          </a:p>
          <a:p>
            <a:r>
              <a:rPr lang="en-US" dirty="0" smtClean="0"/>
              <a:t>This is a </a:t>
            </a:r>
            <a:r>
              <a:rPr lang="en-US" dirty="0" smtClean="0"/>
              <a:t>5.2</a:t>
            </a:r>
            <a:r>
              <a:rPr lang="en-US" dirty="0" smtClean="0"/>
              <a:t>% </a:t>
            </a:r>
            <a:r>
              <a:rPr lang="en-US" dirty="0" smtClean="0"/>
              <a:t>increase in funding from 2014-15 to 2015-16.</a:t>
            </a:r>
          </a:p>
          <a:p>
            <a:r>
              <a:rPr lang="en-US" dirty="0" smtClean="0"/>
              <a:t>$67.7M increase in total operating across all units (formula and non-formula).</a:t>
            </a:r>
          </a:p>
          <a:p>
            <a:r>
              <a:rPr lang="en-US" dirty="0" smtClean="0"/>
              <a:t>Total appropriations from 2014-15 to 2015-16 were up </a:t>
            </a:r>
            <a:r>
              <a:rPr lang="en-US" dirty="0" smtClean="0"/>
              <a:t>5.6%.</a:t>
            </a:r>
            <a:endParaRPr lang="en-US" dirty="0" smtClean="0"/>
          </a:p>
          <a:p>
            <a:r>
              <a:rPr lang="en-US" dirty="0" smtClean="0"/>
              <a:t>Last year’s increase was </a:t>
            </a:r>
            <a:r>
              <a:rPr lang="en-US" dirty="0" smtClean="0"/>
              <a:t>0.44%.</a:t>
            </a:r>
            <a:endParaRPr lang="en-US" dirty="0" smtClean="0"/>
          </a:p>
        </p:txBody>
      </p:sp>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11</a:t>
            </a:fld>
            <a:endParaRPr lang="en-US" dirty="0">
              <a:solidFill>
                <a:prstClr val="black">
                  <a:tint val="75000"/>
                </a:prstClr>
              </a:solidFill>
            </a:endParaRPr>
          </a:p>
        </p:txBody>
      </p:sp>
    </p:spTree>
    <p:extLst>
      <p:ext uri="{BB962C8B-B14F-4D97-AF65-F5344CB8AC3E}">
        <p14:creationId xmlns:p14="http://schemas.microsoft.com/office/powerpoint/2010/main" val="403180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12</a:t>
            </a:fld>
            <a:endParaRPr lang="en-US" dirty="0">
              <a:solidFill>
                <a:prstClr val="black">
                  <a:tint val="75000"/>
                </a:prstClr>
              </a:solidFill>
            </a:endParaRPr>
          </a:p>
        </p:txBody>
      </p:sp>
      <p:sp>
        <p:nvSpPr>
          <p:cNvPr id="5"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University Revenue</a:t>
            </a:r>
            <a:endParaRPr lang="en-US" sz="3600" b="1" dirty="0">
              <a:cs typeface="Arial" pitchFamily="34" charset="0"/>
            </a:endParaRPr>
          </a:p>
        </p:txBody>
      </p:sp>
      <p:graphicFrame>
        <p:nvGraphicFramePr>
          <p:cNvPr id="6" name="Chart 5"/>
          <p:cNvGraphicFramePr/>
          <p:nvPr>
            <p:extLst>
              <p:ext uri="{D42A27DB-BD31-4B8C-83A1-F6EECF244321}">
                <p14:modId xmlns:p14="http://schemas.microsoft.com/office/powerpoint/2010/main" val="1581341891"/>
              </p:ext>
            </p:extLst>
          </p:nvPr>
        </p:nvGraphicFramePr>
        <p:xfrm>
          <a:off x="0" y="838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01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Community College Revenue</a:t>
            </a:r>
            <a:endParaRPr lang="en-US" sz="3600" b="1" dirty="0">
              <a:cs typeface="Arial" pitchFamily="34" charset="0"/>
            </a:endParaRPr>
          </a:p>
        </p:txBody>
      </p:sp>
      <p:graphicFrame>
        <p:nvGraphicFramePr>
          <p:cNvPr id="3" name="Chart 2"/>
          <p:cNvGraphicFramePr/>
          <p:nvPr>
            <p:extLst>
              <p:ext uri="{D42A27DB-BD31-4B8C-83A1-F6EECF244321}">
                <p14:modId xmlns:p14="http://schemas.microsoft.com/office/powerpoint/2010/main" val="1750519375"/>
              </p:ext>
            </p:extLst>
          </p:nvPr>
        </p:nvGraphicFramePr>
        <p:xfrm>
          <a:off x="0" y="83820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13</a:t>
            </a:fld>
            <a:endParaRPr lang="en-US" dirty="0">
              <a:solidFill>
                <a:prstClr val="black">
                  <a:tint val="75000"/>
                </a:prstClr>
              </a:solidFill>
            </a:endParaRPr>
          </a:p>
        </p:txBody>
      </p:sp>
    </p:spTree>
    <p:extLst>
      <p:ext uri="{BB962C8B-B14F-4D97-AF65-F5344CB8AC3E}">
        <p14:creationId xmlns:p14="http://schemas.microsoft.com/office/powerpoint/2010/main" val="283737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14</a:t>
            </a:fld>
            <a:endParaRPr lang="en-US" dirty="0">
              <a:solidFill>
                <a:prstClr val="black">
                  <a:tint val="75000"/>
                </a:prstClr>
              </a:solidFill>
            </a:endParaRPr>
          </a:p>
        </p:txBody>
      </p:sp>
      <p:sp>
        <p:nvSpPr>
          <p:cNvPr id="3"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University Expenditures</a:t>
            </a:r>
            <a:endParaRPr lang="en-US" sz="3600" b="1" dirty="0">
              <a:cs typeface="Arial" pitchFamily="34" charset="0"/>
            </a:endParaRPr>
          </a:p>
        </p:txBody>
      </p:sp>
      <p:graphicFrame>
        <p:nvGraphicFramePr>
          <p:cNvPr id="6" name="Chart 5"/>
          <p:cNvGraphicFramePr/>
          <p:nvPr>
            <p:extLst>
              <p:ext uri="{D42A27DB-BD31-4B8C-83A1-F6EECF244321}">
                <p14:modId xmlns:p14="http://schemas.microsoft.com/office/powerpoint/2010/main" val="1675995300"/>
              </p:ext>
            </p:extLst>
          </p:nvPr>
        </p:nvGraphicFramePr>
        <p:xfrm>
          <a:off x="0" y="838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45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Community College Expenditures</a:t>
            </a:r>
            <a:endParaRPr lang="en-US" sz="3600" b="1" dirty="0">
              <a:cs typeface="Arial"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15</a:t>
            </a:fld>
            <a:endParaRPr lang="en-US" dirty="0">
              <a:solidFill>
                <a:prstClr val="black">
                  <a:tint val="75000"/>
                </a:prstClr>
              </a:solidFill>
            </a:endParaRPr>
          </a:p>
        </p:txBody>
      </p:sp>
      <p:graphicFrame>
        <p:nvGraphicFramePr>
          <p:cNvPr id="5" name="Chart 4"/>
          <p:cNvGraphicFramePr/>
          <p:nvPr>
            <p:extLst>
              <p:ext uri="{D42A27DB-BD31-4B8C-83A1-F6EECF244321}">
                <p14:modId xmlns:p14="http://schemas.microsoft.com/office/powerpoint/2010/main" val="3363662461"/>
              </p:ext>
            </p:extLst>
          </p:nvPr>
        </p:nvGraphicFramePr>
        <p:xfrm>
          <a:off x="9525" y="838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30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20782" y="2895600"/>
            <a:ext cx="9144000" cy="13716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smtClean="0"/>
              <a:t>Tuition &amp; Fees</a:t>
            </a:r>
          </a:p>
        </p:txBody>
      </p:sp>
      <p:cxnSp>
        <p:nvCxnSpPr>
          <p:cNvPr id="3" name="Straight Connector 2"/>
          <p:cNvCxnSpPr/>
          <p:nvPr/>
        </p:nvCxnSpPr>
        <p:spPr>
          <a:xfrm>
            <a:off x="2209800" y="44196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71800" y="28194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9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17</a:t>
            </a:fld>
            <a:endParaRPr lang="en-US" dirty="0">
              <a:solidFill>
                <a:prstClr val="black">
                  <a:tint val="75000"/>
                </a:prstClr>
              </a:solidFill>
            </a:endParaRPr>
          </a:p>
        </p:txBody>
      </p:sp>
      <p:sp>
        <p:nvSpPr>
          <p:cNvPr id="4"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Tuition and Fees History</a:t>
            </a:r>
            <a:endParaRPr lang="en-US" sz="3600" b="1" dirty="0">
              <a:cs typeface="Arial" pitchFamily="34" charset="0"/>
            </a:endParaRPr>
          </a:p>
        </p:txBody>
      </p:sp>
      <p:graphicFrame>
        <p:nvGraphicFramePr>
          <p:cNvPr id="5" name="Content Placeholder 7"/>
          <p:cNvGraphicFramePr>
            <a:graphicFrameLocks/>
          </p:cNvGraphicFramePr>
          <p:nvPr>
            <p:extLst>
              <p:ext uri="{D42A27DB-BD31-4B8C-83A1-F6EECF244321}">
                <p14:modId xmlns:p14="http://schemas.microsoft.com/office/powerpoint/2010/main" val="851235800"/>
              </p:ext>
            </p:extLst>
          </p:nvPr>
        </p:nvGraphicFramePr>
        <p:xfrm>
          <a:off x="304799" y="914399"/>
          <a:ext cx="8534401" cy="5334001"/>
        </p:xfrm>
        <a:graphic>
          <a:graphicData uri="http://schemas.openxmlformats.org/drawingml/2006/table">
            <a:tbl>
              <a:tblPr firstRow="1" bandRow="1"/>
              <a:tblGrid>
                <a:gridCol w="3733801"/>
                <a:gridCol w="990600"/>
                <a:gridCol w="990600"/>
                <a:gridCol w="990600"/>
                <a:gridCol w="1828800"/>
              </a:tblGrid>
              <a:tr h="37563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2005-06</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2014-15</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2015-16</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latin typeface="+mj-lt"/>
                        </a:rPr>
                        <a:t>One-Year Change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4809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Austin</a:t>
                      </a:r>
                      <a:r>
                        <a:rPr lang="en-US" sz="1400" b="1" baseline="0" dirty="0" smtClean="0">
                          <a:latin typeface="+mj-lt"/>
                        </a:rPr>
                        <a:t> Peay</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$4,635</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$7,462</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$7,801</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4.5%</a:t>
                      </a:r>
                      <a:endParaRPr lang="en-US" sz="1400" dirty="0">
                        <a:latin typeface="+mj-lt"/>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East</a:t>
                      </a:r>
                      <a:r>
                        <a:rPr lang="en-US" sz="1400" b="1" baseline="0" dirty="0" smtClean="0">
                          <a:latin typeface="+mj-lt"/>
                        </a:rPr>
                        <a:t> Tennessee (JR, SR, Grad Students)</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$4,487</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$7,985</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$8,187</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2.5%</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East</a:t>
                      </a:r>
                      <a:r>
                        <a:rPr lang="en-US" sz="1400" b="1" baseline="0" dirty="0" smtClean="0">
                          <a:latin typeface="+mj-lt"/>
                        </a:rPr>
                        <a:t> Tennessee (FR and SOPH)</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$4,487</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$7,985</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$8,477</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6.2%</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Middle Tennessee</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$4,576</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$8,188</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$8,404</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2.6%</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079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Tennessee State</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$4,384</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$7,224</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$7,417</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2.7%</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6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Tennessee Tech</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$4,396</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$7,985</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$8,353</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4.6%</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6924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University</a:t>
                      </a:r>
                      <a:r>
                        <a:rPr lang="en-US" sz="1400" b="1" baseline="0" dirty="0" smtClean="0">
                          <a:latin typeface="+mj-lt"/>
                        </a:rPr>
                        <a:t> of Memphis</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$5,084</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$8,973</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$9,269</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3.3%</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UT Chattanooga</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$4,500</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$8,138</a:t>
                      </a:r>
                      <a:endParaRPr lang="en-US" sz="1400" kern="1200" dirty="0">
                        <a:solidFill>
                          <a:schemeClr val="dk1"/>
                        </a:solidFill>
                        <a:latin typeface="+mj-lt"/>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400" kern="1200" dirty="0" smtClean="0">
                          <a:solidFill>
                            <a:schemeClr val="dk1"/>
                          </a:solidFill>
                          <a:latin typeface="+mj-lt"/>
                          <a:ea typeface="+mn-ea"/>
                          <a:cs typeface="+mn-cs"/>
                        </a:rPr>
                        <a:t>$8,356</a:t>
                      </a:r>
                      <a:endParaRPr lang="en-US" sz="1400" kern="1200" dirty="0">
                        <a:solidFill>
                          <a:schemeClr val="dk1"/>
                        </a:solidFill>
                        <a:latin typeface="+mj-lt"/>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2.7%</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UT Knoxville (admitted</a:t>
                      </a:r>
                      <a:r>
                        <a:rPr lang="en-US" sz="1400" b="1" baseline="0" dirty="0" smtClean="0">
                          <a:latin typeface="+mj-lt"/>
                        </a:rPr>
                        <a:t> before Fall 2013)</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$5,290</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$10,276</a:t>
                      </a:r>
                      <a:endParaRPr lang="en-US" sz="1400"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$10,786</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5.0%</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UT</a:t>
                      </a:r>
                      <a:r>
                        <a:rPr lang="en-US" sz="1400" b="1" baseline="0" dirty="0" smtClean="0">
                          <a:latin typeface="+mj-lt"/>
                        </a:rPr>
                        <a:t> Knoxville (admitted Fall 2013)</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NA</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$11,584</a:t>
                      </a:r>
                      <a:endParaRPr lang="en-US" sz="1400"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$12,134</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4.7%</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11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UT Knoxville (admitted</a:t>
                      </a:r>
                      <a:r>
                        <a:rPr lang="en-US" sz="1400" b="1" baseline="0" dirty="0" smtClean="0">
                          <a:latin typeface="+mj-lt"/>
                        </a:rPr>
                        <a:t> after Fall 2013) </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NA</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$11,876</a:t>
                      </a:r>
                      <a:endParaRPr lang="en-US" sz="1400"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$12,436</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4.7%</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UT Martin</a:t>
                      </a:r>
                      <a:endParaRPr lang="en-U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$4,493</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$8,024</a:t>
                      </a:r>
                      <a:endParaRPr lang="en-US" sz="1400"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$8,356</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3.8%</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Community Colleges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$2,393</a:t>
                      </a:r>
                      <a:endParaRPr lang="en-US" sz="1400"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$3,992</a:t>
                      </a:r>
                      <a:endParaRPr lang="en-US" sz="1400"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$4,121</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3.2%</a:t>
                      </a:r>
                      <a:endParaRPr lang="en-U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305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b="1" dirty="0" smtClean="0">
                          <a:latin typeface="+mj-lt"/>
                        </a:rPr>
                        <a:t>TN Colleges of Applied</a:t>
                      </a:r>
                      <a:r>
                        <a:rPr lang="en-US" sz="1400" b="1" baseline="0" dirty="0" smtClean="0">
                          <a:latin typeface="+mj-lt"/>
                        </a:rPr>
                        <a:t> Tech</a:t>
                      </a:r>
                      <a:endParaRPr lang="en-US" sz="14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$1,984</a:t>
                      </a:r>
                      <a:endParaRPr lang="en-US" sz="1400" dirty="0">
                        <a:latin typeface="+mj-lt"/>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$3,425</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US" sz="1400" kern="1200" dirty="0" smtClean="0">
                          <a:solidFill>
                            <a:schemeClr val="dk1"/>
                          </a:solidFill>
                          <a:latin typeface="+mj-lt"/>
                          <a:ea typeface="+mn-ea"/>
                          <a:cs typeface="+mn-cs"/>
                        </a:rPr>
                        <a:t>$3,554</a:t>
                      </a:r>
                      <a:endParaRPr lang="en-US" sz="1400" kern="1200" dirty="0">
                        <a:solidFill>
                          <a:schemeClr val="dk1"/>
                        </a:solidFill>
                        <a:latin typeface="+mj-lt"/>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400" dirty="0" smtClean="0">
                          <a:latin typeface="+mj-lt"/>
                        </a:rPr>
                        <a:t>3.8%</a:t>
                      </a:r>
                      <a:endParaRPr lang="en-US" sz="1400" dirty="0">
                        <a:latin typeface="+mj-lt"/>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r>
            </a:tbl>
          </a:graphicData>
        </a:graphic>
      </p:graphicFrame>
    </p:spTree>
    <p:extLst>
      <p:ext uri="{BB962C8B-B14F-4D97-AF65-F5344CB8AC3E}">
        <p14:creationId xmlns:p14="http://schemas.microsoft.com/office/powerpoint/2010/main" val="15730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669681" y="76200"/>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2016-17 Tuition Recommendation</a:t>
            </a:r>
            <a:endParaRPr lang="en-US" sz="3600" b="1" dirty="0">
              <a:cs typeface="Arial" pitchFamily="34" charset="0"/>
            </a:endParaRPr>
          </a:p>
        </p:txBody>
      </p:sp>
      <p:sp>
        <p:nvSpPr>
          <p:cNvPr id="3" name="Content Placeholder 2"/>
          <p:cNvSpPr txBox="1">
            <a:spLocks/>
          </p:cNvSpPr>
          <p:nvPr/>
        </p:nvSpPr>
        <p:spPr>
          <a:xfrm>
            <a:off x="381000" y="1066800"/>
            <a:ext cx="84582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pPr>
            <a:r>
              <a:rPr lang="en-US" dirty="0" smtClean="0"/>
              <a:t>Undergraduate maintenance fee only.</a:t>
            </a:r>
          </a:p>
          <a:p>
            <a:pPr>
              <a:spcBef>
                <a:spcPts val="600"/>
              </a:spcBef>
              <a:spcAft>
                <a:spcPts val="1200"/>
              </a:spcAft>
            </a:pPr>
            <a:r>
              <a:rPr lang="en-US" dirty="0" smtClean="0"/>
              <a:t>0% - 3% (across all sectors)</a:t>
            </a:r>
          </a:p>
          <a:p>
            <a:pPr>
              <a:spcBef>
                <a:spcPts val="600"/>
              </a:spcBef>
              <a:spcAft>
                <a:spcPts val="1200"/>
              </a:spcAft>
            </a:pPr>
            <a:r>
              <a:rPr lang="en-US" dirty="0" smtClean="0"/>
              <a:t>Accompanies the $40.9M increase in operating funds recommended by THEC.</a:t>
            </a:r>
          </a:p>
          <a:p>
            <a:pPr>
              <a:spcBef>
                <a:spcPts val="600"/>
              </a:spcBef>
              <a:spcAft>
                <a:spcPts val="1200"/>
              </a:spcAft>
            </a:pPr>
            <a:r>
              <a:rPr lang="en-US" dirty="0" smtClean="0"/>
              <a:t>Systems will begin discussions concerning 2016-17 tuition and fee levels this Spring.</a:t>
            </a:r>
          </a:p>
          <a:p>
            <a:pPr>
              <a:spcBef>
                <a:spcPts val="600"/>
              </a:spcBef>
              <a:spcAft>
                <a:spcPts val="1200"/>
              </a:spcAft>
            </a:pPr>
            <a:endParaRPr lang="en-US" dirty="0" smtClean="0"/>
          </a:p>
        </p:txBody>
      </p:sp>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18</a:t>
            </a:fld>
            <a:endParaRPr lang="en-US" dirty="0">
              <a:solidFill>
                <a:prstClr val="black">
                  <a:tint val="75000"/>
                </a:prstClr>
              </a:solidFill>
            </a:endParaRPr>
          </a:p>
        </p:txBody>
      </p:sp>
    </p:spTree>
    <p:extLst>
      <p:ext uri="{BB962C8B-B14F-4D97-AF65-F5344CB8AC3E}">
        <p14:creationId xmlns:p14="http://schemas.microsoft.com/office/powerpoint/2010/main" val="171481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167640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2015-16</a:t>
            </a:r>
            <a:r>
              <a:rPr lang="en-US" sz="4000" b="1" dirty="0"/>
              <a:t/>
            </a:r>
            <a:br>
              <a:rPr lang="en-US" sz="4000" b="1" dirty="0"/>
            </a:br>
            <a:r>
              <a:rPr lang="en-US" sz="4000" b="1" dirty="0" smtClean="0"/>
              <a:t>Revised Operating Budgets</a:t>
            </a:r>
            <a:endParaRPr lang="en-US" sz="4000" b="1" i="1" dirty="0">
              <a:solidFill>
                <a:srgbClr val="E30101"/>
              </a:solidFill>
              <a:latin typeface="Times New Roman" pitchFamily="18" charset="0"/>
            </a:endParaRPr>
          </a:p>
        </p:txBody>
      </p:sp>
      <p:sp>
        <p:nvSpPr>
          <p:cNvPr id="7" name="Subtitle 5"/>
          <p:cNvSpPr>
            <a:spLocks noGrp="1"/>
          </p:cNvSpPr>
          <p:nvPr>
            <p:ph type="subTitle" idx="1"/>
          </p:nvPr>
        </p:nvSpPr>
        <p:spPr>
          <a:xfrm>
            <a:off x="20782" y="3886200"/>
            <a:ext cx="9144000" cy="685800"/>
          </a:xfrm>
        </p:spPr>
        <p:txBody>
          <a:bodyPr>
            <a:normAutofit/>
          </a:bodyPr>
          <a:lstStyle/>
          <a:p>
            <a:r>
              <a:rPr lang="en-US" sz="2800" dirty="0" smtClean="0">
                <a:solidFill>
                  <a:schemeClr val="tx1"/>
                </a:solidFill>
              </a:rPr>
              <a:t>Tennessee Higher Education Commission</a:t>
            </a:r>
          </a:p>
          <a:p>
            <a:endParaRPr lang="en-US" sz="2800" dirty="0"/>
          </a:p>
        </p:txBody>
      </p:sp>
      <p:sp>
        <p:nvSpPr>
          <p:cNvPr id="8" name="Subtitle 5"/>
          <p:cNvSpPr txBox="1">
            <a:spLocks/>
          </p:cNvSpPr>
          <p:nvPr/>
        </p:nvSpPr>
        <p:spPr>
          <a:xfrm>
            <a:off x="0" y="5029200"/>
            <a:ext cx="91440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January 27, 2016</a:t>
            </a:r>
            <a:endParaRPr lang="en-US" sz="2800" b="1" dirty="0"/>
          </a:p>
        </p:txBody>
      </p:sp>
      <p:cxnSp>
        <p:nvCxnSpPr>
          <p:cNvPr id="9" name="Straight Connector 8"/>
          <p:cNvCxnSpPr/>
          <p:nvPr/>
        </p:nvCxnSpPr>
        <p:spPr>
          <a:xfrm>
            <a:off x="2209800" y="47244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71800" y="37338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08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2</a:t>
            </a:fld>
            <a:endParaRPr lang="en-US" dirty="0">
              <a:solidFill>
                <a:prstClr val="black">
                  <a:tint val="75000"/>
                </a:prstClr>
              </a:solidFill>
            </a:endParaRPr>
          </a:p>
        </p:txBody>
      </p:sp>
      <p:sp>
        <p:nvSpPr>
          <p:cNvPr id="6" name="Rectangle 20"/>
          <p:cNvSpPr>
            <a:spLocks noGrp="1" noChangeArrowheads="1"/>
          </p:cNvSpPr>
          <p:nvPr>
            <p:ph type="title" idx="4294967295"/>
          </p:nvPr>
        </p:nvSpPr>
        <p:spPr>
          <a:xfrm>
            <a:off x="669681" y="276225"/>
            <a:ext cx="7804638" cy="914400"/>
          </a:xfrm>
        </p:spPr>
        <p:txBody>
          <a:bodyPr>
            <a:noAutofit/>
          </a:bodyPr>
          <a:lstStyle/>
          <a:p>
            <a:r>
              <a:rPr lang="en-US" sz="3600" b="1" dirty="0" smtClean="0">
                <a:cs typeface="Arial" pitchFamily="34" charset="0"/>
              </a:rPr>
              <a:t>FY17 Appropriation Overview THEC Recommendation</a:t>
            </a:r>
            <a:endParaRPr lang="en-US" sz="3600" b="1" dirty="0">
              <a:cs typeface="Arial" pitchFamily="34" charset="0"/>
            </a:endParaRPr>
          </a:p>
        </p:txBody>
      </p:sp>
      <p:sp>
        <p:nvSpPr>
          <p:cNvPr id="2" name="Content Placeholder 1"/>
          <p:cNvSpPr>
            <a:spLocks noGrp="1"/>
          </p:cNvSpPr>
          <p:nvPr>
            <p:ph idx="1"/>
          </p:nvPr>
        </p:nvSpPr>
        <p:spPr/>
        <p:txBody>
          <a:bodyPr>
            <a:normAutofit lnSpcReduction="10000"/>
          </a:bodyPr>
          <a:lstStyle/>
          <a:p>
            <a:r>
              <a:rPr lang="en-US" sz="3600" dirty="0">
                <a:solidFill>
                  <a:srgbClr val="002C73"/>
                </a:solidFill>
              </a:rPr>
              <a:t>$40.9M to fund outcomes formula units and TCATs:</a:t>
            </a:r>
            <a:endParaRPr lang="en-US" dirty="0">
              <a:solidFill>
                <a:srgbClr val="002C73"/>
              </a:solidFill>
            </a:endParaRPr>
          </a:p>
          <a:p>
            <a:pPr lvl="1"/>
            <a:r>
              <a:rPr lang="en-US" sz="3200" dirty="0">
                <a:solidFill>
                  <a:srgbClr val="002C73"/>
                </a:solidFill>
              </a:rPr>
              <a:t> coupled with 0% - 3% tuition rec</a:t>
            </a:r>
          </a:p>
          <a:p>
            <a:pPr lvl="1"/>
            <a:r>
              <a:rPr lang="en-US" sz="3200" dirty="0">
                <a:solidFill>
                  <a:srgbClr val="002C73"/>
                </a:solidFill>
              </a:rPr>
              <a:t> 4.7% increase over 2015-16</a:t>
            </a:r>
          </a:p>
          <a:p>
            <a:pPr lvl="1"/>
            <a:r>
              <a:rPr lang="en-US" sz="3200" dirty="0">
                <a:solidFill>
                  <a:srgbClr val="002C73"/>
                </a:solidFill>
              </a:rPr>
              <a:t> improve affordability for students</a:t>
            </a:r>
          </a:p>
          <a:p>
            <a:r>
              <a:rPr lang="en-US" sz="3600" dirty="0">
                <a:solidFill>
                  <a:srgbClr val="002C73"/>
                </a:solidFill>
              </a:rPr>
              <a:t>$28.6M for TSAA financial aid.</a:t>
            </a:r>
          </a:p>
          <a:p>
            <a:r>
              <a:rPr lang="en-US" sz="3600" dirty="0">
                <a:solidFill>
                  <a:srgbClr val="002C73"/>
                </a:solidFill>
              </a:rPr>
              <a:t>$800K outcome improvement fund.</a:t>
            </a:r>
          </a:p>
          <a:p>
            <a:r>
              <a:rPr lang="en-US" sz="3600" dirty="0">
                <a:solidFill>
                  <a:srgbClr val="002C73"/>
                </a:solidFill>
              </a:rPr>
              <a:t>$15.7M for non-formula units</a:t>
            </a:r>
            <a:r>
              <a:rPr lang="en-US" sz="3600" dirty="0" smtClean="0">
                <a:solidFill>
                  <a:srgbClr val="002C73"/>
                </a:solidFill>
              </a:rPr>
              <a:t>.</a:t>
            </a:r>
            <a:endParaRPr lang="en-US" sz="3600" dirty="0">
              <a:solidFill>
                <a:srgbClr val="002C73"/>
              </a:solidFill>
            </a:endParaRPr>
          </a:p>
        </p:txBody>
      </p:sp>
    </p:spTree>
    <p:extLst>
      <p:ext uri="{BB962C8B-B14F-4D97-AF65-F5344CB8AC3E}">
        <p14:creationId xmlns:p14="http://schemas.microsoft.com/office/powerpoint/2010/main" val="1899910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3</a:t>
            </a:fld>
            <a:endParaRPr lang="en-US" dirty="0">
              <a:solidFill>
                <a:prstClr val="black">
                  <a:tint val="75000"/>
                </a:prstClr>
              </a:solidFill>
            </a:endParaRPr>
          </a:p>
        </p:txBody>
      </p:sp>
      <p:sp>
        <p:nvSpPr>
          <p:cNvPr id="6" name="Rectangle 20"/>
          <p:cNvSpPr txBox="1">
            <a:spLocks noChangeArrowheads="1"/>
          </p:cNvSpPr>
          <p:nvPr/>
        </p:nvSpPr>
        <p:spPr>
          <a:xfrm>
            <a:off x="669681" y="276225"/>
            <a:ext cx="7804638"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FY17 Capital Overview </a:t>
            </a:r>
          </a:p>
          <a:p>
            <a:r>
              <a:rPr lang="en-US" sz="3600" b="1" dirty="0" smtClean="0">
                <a:cs typeface="Arial" pitchFamily="34" charset="0"/>
              </a:rPr>
              <a:t>THEC Recommendation</a:t>
            </a:r>
            <a:endParaRPr lang="en-US" sz="3600" b="1" dirty="0">
              <a:cs typeface="Arial" pitchFamily="34" charset="0"/>
            </a:endParaRPr>
          </a:p>
        </p:txBody>
      </p:sp>
      <p:sp>
        <p:nvSpPr>
          <p:cNvPr id="7" name="Content Placeholder 2"/>
          <p:cNvSpPr txBox="1">
            <a:spLocks/>
          </p:cNvSpPr>
          <p:nvPr/>
        </p:nvSpPr>
        <p:spPr>
          <a:xfrm>
            <a:off x="381000" y="1371600"/>
            <a:ext cx="84582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$10M Drive to 55 Program Capacity Fund</a:t>
            </a:r>
          </a:p>
          <a:p>
            <a:r>
              <a:rPr lang="en-US" dirty="0" smtClean="0"/>
              <a:t>$369.4M for 8 projects</a:t>
            </a:r>
          </a:p>
          <a:p>
            <a:pPr lvl="1"/>
            <a:r>
              <a:rPr lang="en-US" dirty="0"/>
              <a:t> </a:t>
            </a:r>
            <a:r>
              <a:rPr lang="en-US" dirty="0" smtClean="0"/>
              <a:t>4 TBR Projects ($144.0M)</a:t>
            </a:r>
          </a:p>
          <a:p>
            <a:pPr lvl="1"/>
            <a:r>
              <a:rPr lang="en-US" dirty="0"/>
              <a:t> </a:t>
            </a:r>
            <a:r>
              <a:rPr lang="en-US" dirty="0" smtClean="0"/>
              <a:t>4 UT Projects   ($225.4M)</a:t>
            </a:r>
          </a:p>
          <a:p>
            <a:r>
              <a:rPr lang="en-US" dirty="0" smtClean="0"/>
              <a:t>Each system project has a matching component:</a:t>
            </a:r>
          </a:p>
          <a:p>
            <a:pPr lvl="1"/>
            <a:r>
              <a:rPr lang="en-US" dirty="0" smtClean="0"/>
              <a:t> Match began in 2012-13;</a:t>
            </a:r>
          </a:p>
          <a:p>
            <a:pPr lvl="1"/>
            <a:r>
              <a:rPr lang="en-US" dirty="0"/>
              <a:t> </a:t>
            </a:r>
            <a:r>
              <a:rPr lang="en-US" dirty="0" smtClean="0"/>
              <a:t>5-25% match depending on sector;</a:t>
            </a:r>
          </a:p>
          <a:p>
            <a:pPr lvl="1"/>
            <a:r>
              <a:rPr lang="en-US" dirty="0" smtClean="0"/>
              <a:t> Private gifts, grants and other resources.</a:t>
            </a:r>
          </a:p>
        </p:txBody>
      </p:sp>
    </p:spTree>
    <p:extLst>
      <p:ext uri="{BB962C8B-B14F-4D97-AF65-F5344CB8AC3E}">
        <p14:creationId xmlns:p14="http://schemas.microsoft.com/office/powerpoint/2010/main" val="32770218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20782" y="2895600"/>
            <a:ext cx="9144000" cy="137160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800" b="1" dirty="0" smtClean="0"/>
              <a:t>Longitudinal Finance Trends</a:t>
            </a:r>
          </a:p>
        </p:txBody>
      </p:sp>
      <p:cxnSp>
        <p:nvCxnSpPr>
          <p:cNvPr id="3" name="Straight Connector 2"/>
          <p:cNvCxnSpPr/>
          <p:nvPr/>
        </p:nvCxnSpPr>
        <p:spPr>
          <a:xfrm>
            <a:off x="2209800" y="44196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71800" y="28194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7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3"/>
          <p:cNvGraphicFramePr>
            <a:graphicFrameLocks/>
          </p:cNvGraphicFramePr>
          <p:nvPr>
            <p:extLst>
              <p:ext uri="{D42A27DB-BD31-4B8C-83A1-F6EECF244321}">
                <p14:modId xmlns:p14="http://schemas.microsoft.com/office/powerpoint/2010/main" val="273476789"/>
              </p:ext>
            </p:extLst>
          </p:nvPr>
        </p:nvGraphicFramePr>
        <p:xfrm>
          <a:off x="0" y="1190625"/>
          <a:ext cx="8991600" cy="52101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0"/>
          <p:cNvSpPr txBox="1">
            <a:spLocks noChangeArrowheads="1"/>
          </p:cNvSpPr>
          <p:nvPr/>
        </p:nvSpPr>
        <p:spPr>
          <a:xfrm>
            <a:off x="152400" y="276225"/>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Total Revenue per FTE – Universities</a:t>
            </a:r>
          </a:p>
          <a:p>
            <a:r>
              <a:rPr lang="en-US" sz="3600" b="1" dirty="0" smtClean="0">
                <a:cs typeface="Arial" pitchFamily="34" charset="0"/>
              </a:rPr>
              <a:t>Inflation Adjusted – 2014 Dollars</a:t>
            </a:r>
            <a:endParaRPr lang="en-US" sz="3600" b="1" dirty="0">
              <a:cs typeface="Arial"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5</a:t>
            </a:fld>
            <a:endParaRPr lang="en-US" dirty="0">
              <a:solidFill>
                <a:prstClr val="black">
                  <a:tint val="75000"/>
                </a:prstClr>
              </a:solidFill>
            </a:endParaRPr>
          </a:p>
        </p:txBody>
      </p:sp>
    </p:spTree>
    <p:extLst>
      <p:ext uri="{BB962C8B-B14F-4D97-AF65-F5344CB8AC3E}">
        <p14:creationId xmlns:p14="http://schemas.microsoft.com/office/powerpoint/2010/main" val="189470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txBox="1">
            <a:spLocks noChangeArrowheads="1"/>
          </p:cNvSpPr>
          <p:nvPr/>
        </p:nvSpPr>
        <p:spPr>
          <a:xfrm>
            <a:off x="152400" y="276225"/>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Total Revenue per FTE – Universities</a:t>
            </a:r>
          </a:p>
          <a:p>
            <a:r>
              <a:rPr lang="en-US" sz="3600" b="1" dirty="0" smtClean="0">
                <a:cs typeface="Arial" pitchFamily="34" charset="0"/>
              </a:rPr>
              <a:t>Inflation Adjusted – 2014 Dollars</a:t>
            </a:r>
            <a:endParaRPr lang="en-US" sz="3600" b="1" dirty="0">
              <a:cs typeface="Arial" pitchFamily="34" charset="0"/>
            </a:endParaRPr>
          </a:p>
        </p:txBody>
      </p:sp>
      <p:graphicFrame>
        <p:nvGraphicFramePr>
          <p:cNvPr id="4" name="Chart 23"/>
          <p:cNvGraphicFramePr>
            <a:graphicFrameLocks/>
          </p:cNvGraphicFramePr>
          <p:nvPr>
            <p:extLst>
              <p:ext uri="{D42A27DB-BD31-4B8C-83A1-F6EECF244321}">
                <p14:modId xmlns:p14="http://schemas.microsoft.com/office/powerpoint/2010/main" val="1503529371"/>
              </p:ext>
            </p:extLst>
          </p:nvPr>
        </p:nvGraphicFramePr>
        <p:xfrm>
          <a:off x="76200" y="1190625"/>
          <a:ext cx="8915400" cy="52101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6</a:t>
            </a:fld>
            <a:endParaRPr lang="en-US" dirty="0">
              <a:solidFill>
                <a:prstClr val="black">
                  <a:tint val="75000"/>
                </a:prstClr>
              </a:solidFill>
            </a:endParaRPr>
          </a:p>
        </p:txBody>
      </p:sp>
    </p:spTree>
    <p:extLst>
      <p:ext uri="{BB962C8B-B14F-4D97-AF65-F5344CB8AC3E}">
        <p14:creationId xmlns:p14="http://schemas.microsoft.com/office/powerpoint/2010/main" val="246486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txBox="1">
            <a:spLocks noChangeArrowheads="1"/>
          </p:cNvSpPr>
          <p:nvPr/>
        </p:nvSpPr>
        <p:spPr>
          <a:xfrm>
            <a:off x="152400" y="276225"/>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Total Revenue per FTE – Universities</a:t>
            </a:r>
          </a:p>
          <a:p>
            <a:r>
              <a:rPr lang="en-US" sz="3600" b="1" dirty="0" smtClean="0">
                <a:cs typeface="Arial" pitchFamily="34" charset="0"/>
              </a:rPr>
              <a:t>Inflation Adjusted – 2014 Dollars</a:t>
            </a:r>
            <a:endParaRPr lang="en-US" sz="3600" b="1" dirty="0">
              <a:cs typeface="Arial" pitchFamily="34" charset="0"/>
            </a:endParaRPr>
          </a:p>
        </p:txBody>
      </p:sp>
      <p:graphicFrame>
        <p:nvGraphicFramePr>
          <p:cNvPr id="4" name="Chart 23"/>
          <p:cNvGraphicFramePr>
            <a:graphicFrameLocks/>
          </p:cNvGraphicFramePr>
          <p:nvPr>
            <p:extLst>
              <p:ext uri="{D42A27DB-BD31-4B8C-83A1-F6EECF244321}">
                <p14:modId xmlns:p14="http://schemas.microsoft.com/office/powerpoint/2010/main" val="2822361424"/>
              </p:ext>
            </p:extLst>
          </p:nvPr>
        </p:nvGraphicFramePr>
        <p:xfrm>
          <a:off x="76200" y="1190625"/>
          <a:ext cx="8991600" cy="52101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7</a:t>
            </a:fld>
            <a:endParaRPr lang="en-US" dirty="0">
              <a:solidFill>
                <a:prstClr val="black">
                  <a:tint val="75000"/>
                </a:prstClr>
              </a:solidFill>
            </a:endParaRPr>
          </a:p>
        </p:txBody>
      </p:sp>
    </p:spTree>
    <p:extLst>
      <p:ext uri="{BB962C8B-B14F-4D97-AF65-F5344CB8AC3E}">
        <p14:creationId xmlns:p14="http://schemas.microsoft.com/office/powerpoint/2010/main" val="24648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
          <p:cNvSpPr txBox="1">
            <a:spLocks noChangeArrowheads="1"/>
          </p:cNvSpPr>
          <p:nvPr/>
        </p:nvSpPr>
        <p:spPr>
          <a:xfrm>
            <a:off x="152400" y="276225"/>
            <a:ext cx="88392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Total Revenue per FTE – Universities</a:t>
            </a:r>
          </a:p>
          <a:p>
            <a:r>
              <a:rPr lang="en-US" sz="3600" b="1" dirty="0" smtClean="0">
                <a:cs typeface="Arial" pitchFamily="34" charset="0"/>
              </a:rPr>
              <a:t>Inflation Adjusted – 2014 Dollars</a:t>
            </a:r>
            <a:endParaRPr lang="en-US" sz="3600" b="1" dirty="0">
              <a:cs typeface="Arial" pitchFamily="34" charset="0"/>
            </a:endParaRPr>
          </a:p>
        </p:txBody>
      </p:sp>
      <p:graphicFrame>
        <p:nvGraphicFramePr>
          <p:cNvPr id="4" name="Chart 23"/>
          <p:cNvGraphicFramePr>
            <a:graphicFrameLocks/>
          </p:cNvGraphicFramePr>
          <p:nvPr>
            <p:extLst>
              <p:ext uri="{D42A27DB-BD31-4B8C-83A1-F6EECF244321}">
                <p14:modId xmlns:p14="http://schemas.microsoft.com/office/powerpoint/2010/main" val="1556257174"/>
              </p:ext>
            </p:extLst>
          </p:nvPr>
        </p:nvGraphicFramePr>
        <p:xfrm>
          <a:off x="152400" y="1190625"/>
          <a:ext cx="8839200" cy="521017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8</a:t>
            </a:fld>
            <a:endParaRPr lang="en-US" dirty="0">
              <a:solidFill>
                <a:prstClr val="black">
                  <a:tint val="75000"/>
                </a:prstClr>
              </a:solidFill>
            </a:endParaRPr>
          </a:p>
        </p:txBody>
      </p:sp>
    </p:spTree>
    <p:extLst>
      <p:ext uri="{BB962C8B-B14F-4D97-AF65-F5344CB8AC3E}">
        <p14:creationId xmlns:p14="http://schemas.microsoft.com/office/powerpoint/2010/main" val="2464861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p:cNvSpPr txBox="1">
            <a:spLocks noChangeArrowheads="1"/>
          </p:cNvSpPr>
          <p:nvPr/>
        </p:nvSpPr>
        <p:spPr>
          <a:xfrm>
            <a:off x="0" y="276225"/>
            <a:ext cx="91440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cs typeface="Arial" pitchFamily="34" charset="0"/>
              </a:rPr>
              <a:t>Total Revenue per Award – Universities</a:t>
            </a:r>
          </a:p>
          <a:p>
            <a:r>
              <a:rPr lang="en-US" sz="3600" b="1" dirty="0" smtClean="0">
                <a:cs typeface="Arial" pitchFamily="34" charset="0"/>
              </a:rPr>
              <a:t>Inflation Adjusted – 2014 Dollars</a:t>
            </a:r>
            <a:endParaRPr lang="en-US" sz="3600" b="1" dirty="0">
              <a:cs typeface="Arial"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24871237"/>
              </p:ext>
            </p:extLst>
          </p:nvPr>
        </p:nvGraphicFramePr>
        <p:xfrm>
          <a:off x="152400" y="1066800"/>
          <a:ext cx="8856464"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7010400" y="6492875"/>
            <a:ext cx="2133600" cy="365125"/>
          </a:xfrm>
        </p:spPr>
        <p:txBody>
          <a:bodyPr/>
          <a:lstStyle/>
          <a:p>
            <a:pPr algn="r"/>
            <a:fld id="{3789BC2C-4713-47A4-8757-AFE23EB9B85D}" type="slidenum">
              <a:rPr lang="en-US">
                <a:solidFill>
                  <a:prstClr val="black">
                    <a:tint val="75000"/>
                  </a:prstClr>
                </a:solidFill>
              </a:rPr>
              <a:pPr algn="r"/>
              <a:t>9</a:t>
            </a:fld>
            <a:endParaRPr lang="en-US" dirty="0">
              <a:solidFill>
                <a:prstClr val="black">
                  <a:tint val="75000"/>
                </a:prstClr>
              </a:solidFill>
            </a:endParaRPr>
          </a:p>
        </p:txBody>
      </p:sp>
    </p:spTree>
    <p:extLst>
      <p:ext uri="{BB962C8B-B14F-4D97-AF65-F5344CB8AC3E}">
        <p14:creationId xmlns:p14="http://schemas.microsoft.com/office/powerpoint/2010/main" val="1150933116"/>
      </p:ext>
    </p:extLst>
  </p:cSld>
  <p:clrMapOvr>
    <a:masterClrMapping/>
  </p:clrMapOvr>
</p:sld>
</file>

<file path=ppt/theme/theme1.xml><?xml version="1.0" encoding="utf-8"?>
<a:theme xmlns:a="http://schemas.openxmlformats.org/drawingml/2006/main" name="Office Theme">
  <a:themeElements>
    <a:clrScheme name="Tennessee State Colors">
      <a:dk1>
        <a:srgbClr val="002C73"/>
      </a:dk1>
      <a:lt1>
        <a:srgbClr val="FFFFFF"/>
      </a:lt1>
      <a:dk2>
        <a:srgbClr val="D22630"/>
      </a:dk2>
      <a:lt2>
        <a:srgbClr val="75787B"/>
      </a:lt2>
      <a:accent1>
        <a:srgbClr val="131E29"/>
      </a:accent1>
      <a:accent2>
        <a:srgbClr val="7C2529"/>
      </a:accent2>
      <a:accent3>
        <a:srgbClr val="F1E6B2"/>
      </a:accent3>
      <a:accent4>
        <a:srgbClr val="CBC4BC"/>
      </a:accent4>
      <a:accent5>
        <a:srgbClr val="2DCCD3"/>
      </a:accent5>
      <a:accent6>
        <a:srgbClr val="E87722"/>
      </a:accent6>
      <a:hlink>
        <a:srgbClr val="5D7975"/>
      </a:hlink>
      <a:folHlink>
        <a:srgbClr val="D2D755"/>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3737</TotalTime>
  <Words>2776</Words>
  <Application>Microsoft Office PowerPoint</Application>
  <PresentationFormat>On-screen Show (4:3)</PresentationFormat>
  <Paragraphs>246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FY17 Appropriation Overview THEC Recommendation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Derrick</dc:creator>
  <cp:lastModifiedBy>Crystal Collins</cp:lastModifiedBy>
  <cp:revision>216</cp:revision>
  <cp:lastPrinted>2016-01-27T17:41:27Z</cp:lastPrinted>
  <dcterms:created xsi:type="dcterms:W3CDTF">2015-09-11T02:11:17Z</dcterms:created>
  <dcterms:modified xsi:type="dcterms:W3CDTF">2016-01-27T17:42:18Z</dcterms:modified>
</cp:coreProperties>
</file>