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84" r:id="rId3"/>
    <p:sldId id="285" r:id="rId4"/>
    <p:sldId id="286" r:id="rId5"/>
    <p:sldId id="287" r:id="rId6"/>
    <p:sldId id="28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70C20B4-36EC-4D20-A1F0-6577FBB6216D}">
          <p14:sldIdLst>
            <p14:sldId id="260"/>
            <p14:sldId id="284"/>
            <p14:sldId id="285"/>
            <p14:sldId id="286"/>
            <p14:sldId id="287"/>
            <p14:sldId id="28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C73"/>
    <a:srgbClr val="75787B"/>
    <a:srgbClr val="D22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738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4604C3-052B-8745-8A5E-B2F5448D9592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715EFB-EF5E-C848-B534-D658A30CDD01}">
      <dgm:prSet phldrT="[Text]"/>
      <dgm:spPr/>
      <dgm:t>
        <a:bodyPr/>
        <a:lstStyle/>
        <a:p>
          <a:r>
            <a:rPr lang="en-US" b="1" dirty="0" smtClean="0">
              <a:solidFill>
                <a:schemeClr val="accent6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56,355 grads</a:t>
          </a:r>
        </a:p>
        <a:p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31% - AA</a:t>
          </a:r>
        </a:p>
        <a:p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69% - BA</a:t>
          </a:r>
          <a:endParaRPr lang="en-US" dirty="0"/>
        </a:p>
      </dgm:t>
    </dgm:pt>
    <dgm:pt modelId="{70B18ACF-4117-CF4B-860F-88FC12080668}" type="parTrans" cxnId="{C35A78AA-3D43-D446-A4F5-D429954A8D32}">
      <dgm:prSet/>
      <dgm:spPr/>
      <dgm:t>
        <a:bodyPr/>
        <a:lstStyle/>
        <a:p>
          <a:endParaRPr lang="en-US"/>
        </a:p>
      </dgm:t>
    </dgm:pt>
    <dgm:pt modelId="{84799E69-5468-EC4B-877E-BCC5E7BDB767}" type="sibTrans" cxnId="{C35A78AA-3D43-D446-A4F5-D429954A8D32}">
      <dgm:prSet/>
      <dgm:spPr/>
      <dgm:t>
        <a:bodyPr/>
        <a:lstStyle/>
        <a:p>
          <a:endParaRPr lang="en-US"/>
        </a:p>
      </dgm:t>
    </dgm:pt>
    <dgm:pt modelId="{8301E355-4632-3F49-B71B-36D19CDF4287}">
      <dgm:prSet phldrT="[Text]"/>
      <dgm:spPr/>
      <dgm:t>
        <a:bodyPr/>
        <a:lstStyle/>
        <a:p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10,841 (</a:t>
          </a:r>
          <a:r>
            <a:rPr lang="en-US" b="1" dirty="0" smtClean="0">
              <a:solidFill>
                <a:srgbClr val="A5002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19.2%</a:t>
          </a:r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) left TN</a:t>
          </a:r>
        </a:p>
        <a:p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11% of AA grads</a:t>
          </a:r>
        </a:p>
        <a:p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23% of BA grads</a:t>
          </a:r>
          <a:endParaRPr lang="en-US" dirty="0"/>
        </a:p>
      </dgm:t>
    </dgm:pt>
    <dgm:pt modelId="{E58F7C6D-144E-124C-BEB6-5C7408D895CB}" type="parTrans" cxnId="{ABD58E28-1008-D045-833C-21337B0AE8B9}">
      <dgm:prSet/>
      <dgm:spPr/>
      <dgm:t>
        <a:bodyPr/>
        <a:lstStyle/>
        <a:p>
          <a:endParaRPr lang="en-US"/>
        </a:p>
      </dgm:t>
    </dgm:pt>
    <dgm:pt modelId="{11D833CF-5893-0842-801D-F62CC4AF5C32}" type="sibTrans" cxnId="{ABD58E28-1008-D045-833C-21337B0AE8B9}">
      <dgm:prSet/>
      <dgm:spPr/>
      <dgm:t>
        <a:bodyPr/>
        <a:lstStyle/>
        <a:p>
          <a:endParaRPr lang="en-US"/>
        </a:p>
      </dgm:t>
    </dgm:pt>
    <dgm:pt modelId="{A76FF831-2070-4048-AEDD-733E85A961EA}">
      <dgm:prSet phldrT="[Text]"/>
      <dgm:spPr/>
      <dgm:t>
        <a:bodyPr/>
        <a:lstStyle/>
        <a:p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45,382 (</a:t>
          </a:r>
          <a:r>
            <a:rPr lang="en-US" b="1" dirty="0" smtClean="0">
              <a:solidFill>
                <a:schemeClr val="accent3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80.6%</a:t>
          </a:r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) stayed in TN</a:t>
          </a:r>
        </a:p>
        <a:p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89% of AA grads</a:t>
          </a:r>
        </a:p>
        <a:p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77% of BA grads</a:t>
          </a:r>
          <a:endParaRPr lang="en-US" dirty="0"/>
        </a:p>
      </dgm:t>
    </dgm:pt>
    <dgm:pt modelId="{8014EA65-F474-1349-84B0-3CBCCE8B2812}" type="parTrans" cxnId="{88C2E14F-BACB-124E-97A7-C9D6F9BC67C8}">
      <dgm:prSet/>
      <dgm:spPr/>
      <dgm:t>
        <a:bodyPr/>
        <a:lstStyle/>
        <a:p>
          <a:endParaRPr lang="en-US"/>
        </a:p>
      </dgm:t>
    </dgm:pt>
    <dgm:pt modelId="{57BEBDD0-6CC4-3A43-8EBF-C8FCD2E5CF08}" type="sibTrans" cxnId="{88C2E14F-BACB-124E-97A7-C9D6F9BC67C8}">
      <dgm:prSet/>
      <dgm:spPr/>
      <dgm:t>
        <a:bodyPr/>
        <a:lstStyle/>
        <a:p>
          <a:endParaRPr lang="en-US"/>
        </a:p>
      </dgm:t>
    </dgm:pt>
    <dgm:pt modelId="{79BB5F81-0E60-2E4E-AF13-D6AE1AB40229}">
      <dgm:prSet/>
      <dgm:spPr/>
      <dgm:t>
        <a:bodyPr/>
        <a:lstStyle/>
        <a:p>
          <a:endParaRPr lang="en-US" dirty="0"/>
        </a:p>
      </dgm:t>
    </dgm:pt>
    <dgm:pt modelId="{0EBE222F-8A66-6344-BBD6-96E8E68CE735}" type="sibTrans" cxnId="{8499503C-5841-8843-827B-7B54AD145C82}">
      <dgm:prSet/>
      <dgm:spPr/>
      <dgm:t>
        <a:bodyPr/>
        <a:lstStyle/>
        <a:p>
          <a:endParaRPr lang="en-US"/>
        </a:p>
      </dgm:t>
    </dgm:pt>
    <dgm:pt modelId="{2844F4C2-7063-C040-8603-948180BCE9EA}" type="parTrans" cxnId="{8499503C-5841-8843-827B-7B54AD145C82}">
      <dgm:prSet custAng="10778932" custScaleX="51157" custLinFactY="30547" custLinFactNeighborX="203" custLinFactNeighborY="100000"/>
      <dgm:spPr/>
      <dgm:t>
        <a:bodyPr/>
        <a:lstStyle/>
        <a:p>
          <a:endParaRPr lang="en-US"/>
        </a:p>
      </dgm:t>
    </dgm:pt>
    <dgm:pt modelId="{86505CF9-9C59-B44D-B442-5E1C87AD67D2}" type="pres">
      <dgm:prSet presAssocID="{9E4604C3-052B-8745-8A5E-B2F5448D959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200D50-3D60-5149-8FFB-EAFF57BB14C1}" type="pres">
      <dgm:prSet presAssocID="{2D715EFB-EF5E-C848-B534-D658A30CDD01}" presName="centerShape" presStyleLbl="node0" presStyleIdx="0" presStyleCnt="1"/>
      <dgm:spPr/>
      <dgm:t>
        <a:bodyPr/>
        <a:lstStyle/>
        <a:p>
          <a:endParaRPr lang="en-US"/>
        </a:p>
      </dgm:t>
    </dgm:pt>
    <dgm:pt modelId="{4C5F1A53-144D-964B-818C-2D352B1A52E7}" type="pres">
      <dgm:prSet presAssocID="{E58F7C6D-144E-124C-BEB6-5C7408D895CB}" presName="parTrans" presStyleLbl="bgSibTrans2D1" presStyleIdx="0" presStyleCnt="2" custAng="10778932" custScaleX="51157" custLinFactY="30547" custLinFactNeighborX="203" custLinFactNeighborY="100000"/>
      <dgm:spPr/>
      <dgm:t>
        <a:bodyPr/>
        <a:lstStyle/>
        <a:p>
          <a:endParaRPr lang="en-US"/>
        </a:p>
      </dgm:t>
    </dgm:pt>
    <dgm:pt modelId="{94B905D3-6D72-7E4E-94B0-439E4978BC94}" type="pres">
      <dgm:prSet presAssocID="{8301E355-4632-3F49-B71B-36D19CDF4287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6529FB-668E-6A4C-84B1-F7FFD736DE34}" type="pres">
      <dgm:prSet presAssocID="{8014EA65-F474-1349-84B0-3CBCCE8B2812}" presName="parTrans" presStyleLbl="bgSibTrans2D1" presStyleIdx="1" presStyleCnt="2" custAng="10366251" custScaleX="55005" custLinFactY="30135" custLinFactNeighborX="4125" custLinFactNeighborY="100000"/>
      <dgm:spPr/>
      <dgm:t>
        <a:bodyPr/>
        <a:lstStyle/>
        <a:p>
          <a:endParaRPr lang="en-US"/>
        </a:p>
      </dgm:t>
    </dgm:pt>
    <dgm:pt modelId="{C97E5932-7A92-E446-A8AD-CF65590DDFEC}" type="pres">
      <dgm:prSet presAssocID="{A76FF831-2070-4048-AEDD-733E85A961EA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6FBFBB-B3CE-644B-B03B-44C62107AB1D}" type="presOf" srcId="{8301E355-4632-3F49-B71B-36D19CDF4287}" destId="{94B905D3-6D72-7E4E-94B0-439E4978BC94}" srcOrd="0" destOrd="0" presId="urn:microsoft.com/office/officeart/2005/8/layout/radial4"/>
    <dgm:cxn modelId="{8499503C-5841-8843-827B-7B54AD145C82}" srcId="{9E4604C3-052B-8745-8A5E-B2F5448D9592}" destId="{79BB5F81-0E60-2E4E-AF13-D6AE1AB40229}" srcOrd="1" destOrd="0" parTransId="{2844F4C2-7063-C040-8603-948180BCE9EA}" sibTransId="{0EBE222F-8A66-6344-BBD6-96E8E68CE735}"/>
    <dgm:cxn modelId="{C35A78AA-3D43-D446-A4F5-D429954A8D32}" srcId="{9E4604C3-052B-8745-8A5E-B2F5448D9592}" destId="{2D715EFB-EF5E-C848-B534-D658A30CDD01}" srcOrd="0" destOrd="0" parTransId="{70B18ACF-4117-CF4B-860F-88FC12080668}" sibTransId="{84799E69-5468-EC4B-877E-BCC5E7BDB767}"/>
    <dgm:cxn modelId="{6ABC78E2-8E60-AE43-A745-811B81BAD189}" type="presOf" srcId="{9E4604C3-052B-8745-8A5E-B2F5448D9592}" destId="{86505CF9-9C59-B44D-B442-5E1C87AD67D2}" srcOrd="0" destOrd="0" presId="urn:microsoft.com/office/officeart/2005/8/layout/radial4"/>
    <dgm:cxn modelId="{ABD58E28-1008-D045-833C-21337B0AE8B9}" srcId="{2D715EFB-EF5E-C848-B534-D658A30CDD01}" destId="{8301E355-4632-3F49-B71B-36D19CDF4287}" srcOrd="0" destOrd="0" parTransId="{E58F7C6D-144E-124C-BEB6-5C7408D895CB}" sibTransId="{11D833CF-5893-0842-801D-F62CC4AF5C32}"/>
    <dgm:cxn modelId="{749AFC23-9C19-9742-9638-37F6E672379A}" type="presOf" srcId="{E58F7C6D-144E-124C-BEB6-5C7408D895CB}" destId="{4C5F1A53-144D-964B-818C-2D352B1A52E7}" srcOrd="0" destOrd="0" presId="urn:microsoft.com/office/officeart/2005/8/layout/radial4"/>
    <dgm:cxn modelId="{4FC60580-595B-0C45-8585-459A50AD79EF}" type="presOf" srcId="{A76FF831-2070-4048-AEDD-733E85A961EA}" destId="{C97E5932-7A92-E446-A8AD-CF65590DDFEC}" srcOrd="0" destOrd="0" presId="urn:microsoft.com/office/officeart/2005/8/layout/radial4"/>
    <dgm:cxn modelId="{3D9AEE1B-3949-EB4F-94C4-D8F40FDC221C}" type="presOf" srcId="{8014EA65-F474-1349-84B0-3CBCCE8B2812}" destId="{006529FB-668E-6A4C-84B1-F7FFD736DE34}" srcOrd="0" destOrd="0" presId="urn:microsoft.com/office/officeart/2005/8/layout/radial4"/>
    <dgm:cxn modelId="{404598DB-66CE-6448-ABDB-A571C932E7B3}" type="presOf" srcId="{2D715EFB-EF5E-C848-B534-D658A30CDD01}" destId="{86200D50-3D60-5149-8FFB-EAFF57BB14C1}" srcOrd="0" destOrd="0" presId="urn:microsoft.com/office/officeart/2005/8/layout/radial4"/>
    <dgm:cxn modelId="{88C2E14F-BACB-124E-97A7-C9D6F9BC67C8}" srcId="{2D715EFB-EF5E-C848-B534-D658A30CDD01}" destId="{A76FF831-2070-4048-AEDD-733E85A961EA}" srcOrd="1" destOrd="0" parTransId="{8014EA65-F474-1349-84B0-3CBCCE8B2812}" sibTransId="{57BEBDD0-6CC4-3A43-8EBF-C8FCD2E5CF08}"/>
    <dgm:cxn modelId="{5B3FA707-611F-714E-BE87-BF3979D238BB}" type="presParOf" srcId="{86505CF9-9C59-B44D-B442-5E1C87AD67D2}" destId="{86200D50-3D60-5149-8FFB-EAFF57BB14C1}" srcOrd="0" destOrd="0" presId="urn:microsoft.com/office/officeart/2005/8/layout/radial4"/>
    <dgm:cxn modelId="{EB4F93A9-78C5-2842-8423-55E61AD849C2}" type="presParOf" srcId="{86505CF9-9C59-B44D-B442-5E1C87AD67D2}" destId="{4C5F1A53-144D-964B-818C-2D352B1A52E7}" srcOrd="1" destOrd="0" presId="urn:microsoft.com/office/officeart/2005/8/layout/radial4"/>
    <dgm:cxn modelId="{8B77E367-B644-9B49-B7AC-9B7CB34B253C}" type="presParOf" srcId="{86505CF9-9C59-B44D-B442-5E1C87AD67D2}" destId="{94B905D3-6D72-7E4E-94B0-439E4978BC94}" srcOrd="2" destOrd="0" presId="urn:microsoft.com/office/officeart/2005/8/layout/radial4"/>
    <dgm:cxn modelId="{70E06C0A-CFBA-7245-86C9-B596BB5AFA1E}" type="presParOf" srcId="{86505CF9-9C59-B44D-B442-5E1C87AD67D2}" destId="{006529FB-668E-6A4C-84B1-F7FFD736DE34}" srcOrd="3" destOrd="0" presId="urn:microsoft.com/office/officeart/2005/8/layout/radial4"/>
    <dgm:cxn modelId="{B2D7EEC8-F367-5849-8C49-CF787581FDC3}" type="presParOf" srcId="{86505CF9-9C59-B44D-B442-5E1C87AD67D2}" destId="{C97E5932-7A92-E446-A8AD-CF65590DDFEC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F80AC8-F3C3-3548-A210-6EEACFC175C4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2D5416-2F4F-B44F-B2EB-87760BD7F9D0}">
      <dgm:prSet phldrT="[Text]"/>
      <dgm:spPr/>
      <dgm:t>
        <a:bodyPr/>
        <a:lstStyle/>
        <a:p>
          <a:r>
            <a:rPr lang="en-US" b="1" dirty="0" smtClean="0">
              <a:solidFill>
                <a:schemeClr val="accent6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5,172 </a:t>
          </a:r>
        </a:p>
        <a:p>
          <a:r>
            <a:rPr lang="en-US" b="1" dirty="0" smtClean="0">
              <a:solidFill>
                <a:schemeClr val="accent6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out-of-state</a:t>
          </a:r>
        </a:p>
        <a:p>
          <a:r>
            <a:rPr lang="en-US" b="1" dirty="0" smtClean="0">
              <a:solidFill>
                <a:schemeClr val="accent6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grads</a:t>
          </a:r>
        </a:p>
        <a:p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12% - AA</a:t>
          </a:r>
        </a:p>
        <a:p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88% - BA</a:t>
          </a:r>
          <a:endParaRPr lang="en-US" dirty="0"/>
        </a:p>
      </dgm:t>
    </dgm:pt>
    <dgm:pt modelId="{6062AE5C-AAAC-7148-9002-700271FDC982}" type="parTrans" cxnId="{C4AA2522-E05B-FE4E-B4C6-1F0AE85B585B}">
      <dgm:prSet/>
      <dgm:spPr/>
      <dgm:t>
        <a:bodyPr/>
        <a:lstStyle/>
        <a:p>
          <a:endParaRPr lang="en-US"/>
        </a:p>
      </dgm:t>
    </dgm:pt>
    <dgm:pt modelId="{E48E531C-2B30-3945-B8E7-E280E90B5AD7}" type="sibTrans" cxnId="{C4AA2522-E05B-FE4E-B4C6-1F0AE85B585B}">
      <dgm:prSet/>
      <dgm:spPr/>
      <dgm:t>
        <a:bodyPr/>
        <a:lstStyle/>
        <a:p>
          <a:endParaRPr lang="en-US"/>
        </a:p>
      </dgm:t>
    </dgm:pt>
    <dgm:pt modelId="{97EC6B4B-EE6C-0548-839B-0A54AEF2F058}">
      <dgm:prSet phldrT="[Text]"/>
      <dgm:spPr/>
      <dgm:t>
        <a:bodyPr/>
        <a:lstStyle/>
        <a:p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2,734 </a:t>
          </a:r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(</a:t>
          </a:r>
          <a:r>
            <a:rPr lang="en-US" b="1" dirty="0" smtClean="0">
              <a:solidFill>
                <a:srgbClr val="A5002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52.9</a:t>
          </a:r>
          <a:r>
            <a:rPr lang="en-US" b="1" dirty="0" smtClean="0">
              <a:solidFill>
                <a:srgbClr val="A5002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%</a:t>
          </a:r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) left TN</a:t>
          </a:r>
        </a:p>
        <a:p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38% of AA grads</a:t>
          </a:r>
        </a:p>
        <a:p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55% of BA grads</a:t>
          </a:r>
          <a:endParaRPr lang="en-US" dirty="0"/>
        </a:p>
      </dgm:t>
    </dgm:pt>
    <dgm:pt modelId="{A2555CA1-AE45-D64E-907F-9CF6694837D0}" type="parTrans" cxnId="{E7F33775-6BC7-9044-A07F-2DF6F822F56D}">
      <dgm:prSet/>
      <dgm:spPr/>
      <dgm:t>
        <a:bodyPr/>
        <a:lstStyle/>
        <a:p>
          <a:endParaRPr lang="en-US"/>
        </a:p>
      </dgm:t>
    </dgm:pt>
    <dgm:pt modelId="{6BAA1928-E105-6A4E-8346-046574E70C81}" type="sibTrans" cxnId="{E7F33775-6BC7-9044-A07F-2DF6F822F56D}">
      <dgm:prSet/>
      <dgm:spPr/>
      <dgm:t>
        <a:bodyPr/>
        <a:lstStyle/>
        <a:p>
          <a:endParaRPr lang="en-US"/>
        </a:p>
      </dgm:t>
    </dgm:pt>
    <dgm:pt modelId="{0719BEBE-7D2D-4E45-95FD-E8E4EBAF0D43}">
      <dgm:prSet phldrT="[Text]"/>
      <dgm:spPr/>
      <dgm:t>
        <a:bodyPr/>
        <a:lstStyle/>
        <a:p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2,437 (</a:t>
          </a:r>
          <a:r>
            <a:rPr lang="en-US" b="1" dirty="0" smtClean="0">
              <a:solidFill>
                <a:schemeClr val="accent3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47.1%</a:t>
          </a:r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) stayed in TN</a:t>
          </a:r>
        </a:p>
        <a:p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62% of AA grads</a:t>
          </a:r>
        </a:p>
        <a:p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45% of BA grads</a:t>
          </a:r>
          <a:endParaRPr lang="en-US" dirty="0"/>
        </a:p>
      </dgm:t>
    </dgm:pt>
    <dgm:pt modelId="{7F9055C1-8403-7746-99D1-6864998D35F0}" type="parTrans" cxnId="{60043605-DBA8-2A4D-8DC4-03D4F4F44090}">
      <dgm:prSet/>
      <dgm:spPr/>
      <dgm:t>
        <a:bodyPr/>
        <a:lstStyle/>
        <a:p>
          <a:endParaRPr lang="en-US"/>
        </a:p>
      </dgm:t>
    </dgm:pt>
    <dgm:pt modelId="{01997426-CD5F-CC4D-AB4F-4D48BDCF47C9}" type="sibTrans" cxnId="{60043605-DBA8-2A4D-8DC4-03D4F4F44090}">
      <dgm:prSet/>
      <dgm:spPr/>
      <dgm:t>
        <a:bodyPr/>
        <a:lstStyle/>
        <a:p>
          <a:endParaRPr lang="en-US"/>
        </a:p>
      </dgm:t>
    </dgm:pt>
    <dgm:pt modelId="{8C5E15CB-EEBB-1D47-A4DF-8E903BBDC1ED}" type="pres">
      <dgm:prSet presAssocID="{D7F80AC8-F3C3-3548-A210-6EEACFC175C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99DB03-5867-9446-9B2C-A2056BDF31F5}" type="pres">
      <dgm:prSet presAssocID="{CE2D5416-2F4F-B44F-B2EB-87760BD7F9D0}" presName="centerShape" presStyleLbl="node0" presStyleIdx="0" presStyleCnt="1"/>
      <dgm:spPr/>
      <dgm:t>
        <a:bodyPr/>
        <a:lstStyle/>
        <a:p>
          <a:endParaRPr lang="en-US"/>
        </a:p>
      </dgm:t>
    </dgm:pt>
    <dgm:pt modelId="{8A3676C3-B59D-0E49-ABA2-87C9BE1FEFE4}" type="pres">
      <dgm:prSet presAssocID="{A2555CA1-AE45-D64E-907F-9CF6694837D0}" presName="parTrans" presStyleLbl="bgSibTrans2D1" presStyleIdx="0" presStyleCnt="2" custAng="11194121" custScaleX="57397" custLinFactY="70420" custLinFactNeighborX="-19540" custLinFactNeighborY="100000"/>
      <dgm:spPr/>
      <dgm:t>
        <a:bodyPr/>
        <a:lstStyle/>
        <a:p>
          <a:endParaRPr lang="en-US"/>
        </a:p>
      </dgm:t>
    </dgm:pt>
    <dgm:pt modelId="{FA6F0DD5-E3FA-C043-91C5-3FC92F46F3E0}" type="pres">
      <dgm:prSet presAssocID="{97EC6B4B-EE6C-0548-839B-0A54AEF2F058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4A0B6C-F191-4A47-B3FE-2A2B439107D6}" type="pres">
      <dgm:prSet presAssocID="{7F9055C1-8403-7746-99D1-6864998D35F0}" presName="parTrans" presStyleLbl="bgSibTrans2D1" presStyleIdx="1" presStyleCnt="2" custAng="10576734" custScaleX="61147" custLinFactY="67906" custLinFactNeighborX="11554" custLinFactNeighborY="100000"/>
      <dgm:spPr/>
      <dgm:t>
        <a:bodyPr/>
        <a:lstStyle/>
        <a:p>
          <a:endParaRPr lang="en-US"/>
        </a:p>
      </dgm:t>
    </dgm:pt>
    <dgm:pt modelId="{848264C3-FEB6-A04F-9A0E-ECC8C3E7B037}" type="pres">
      <dgm:prSet presAssocID="{0719BEBE-7D2D-4E45-95FD-E8E4EBAF0D4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DDB3B9-5426-474A-8FA8-491531DC4E6A}" type="presOf" srcId="{97EC6B4B-EE6C-0548-839B-0A54AEF2F058}" destId="{FA6F0DD5-E3FA-C043-91C5-3FC92F46F3E0}" srcOrd="0" destOrd="0" presId="urn:microsoft.com/office/officeart/2005/8/layout/radial4"/>
    <dgm:cxn modelId="{C6F5B2EA-B9C0-584F-A86B-49B4D7C54F2E}" type="presOf" srcId="{D7F80AC8-F3C3-3548-A210-6EEACFC175C4}" destId="{8C5E15CB-EEBB-1D47-A4DF-8E903BBDC1ED}" srcOrd="0" destOrd="0" presId="urn:microsoft.com/office/officeart/2005/8/layout/radial4"/>
    <dgm:cxn modelId="{E992DB29-8A04-F441-AC0E-4B8795407B4B}" type="presOf" srcId="{7F9055C1-8403-7746-99D1-6864998D35F0}" destId="{2D4A0B6C-F191-4A47-B3FE-2A2B439107D6}" srcOrd="0" destOrd="0" presId="urn:microsoft.com/office/officeart/2005/8/layout/radial4"/>
    <dgm:cxn modelId="{E7F33775-6BC7-9044-A07F-2DF6F822F56D}" srcId="{CE2D5416-2F4F-B44F-B2EB-87760BD7F9D0}" destId="{97EC6B4B-EE6C-0548-839B-0A54AEF2F058}" srcOrd="0" destOrd="0" parTransId="{A2555CA1-AE45-D64E-907F-9CF6694837D0}" sibTransId="{6BAA1928-E105-6A4E-8346-046574E70C81}"/>
    <dgm:cxn modelId="{60043605-DBA8-2A4D-8DC4-03D4F4F44090}" srcId="{CE2D5416-2F4F-B44F-B2EB-87760BD7F9D0}" destId="{0719BEBE-7D2D-4E45-95FD-E8E4EBAF0D43}" srcOrd="1" destOrd="0" parTransId="{7F9055C1-8403-7746-99D1-6864998D35F0}" sibTransId="{01997426-CD5F-CC4D-AB4F-4D48BDCF47C9}"/>
    <dgm:cxn modelId="{C4AA2522-E05B-FE4E-B4C6-1F0AE85B585B}" srcId="{D7F80AC8-F3C3-3548-A210-6EEACFC175C4}" destId="{CE2D5416-2F4F-B44F-B2EB-87760BD7F9D0}" srcOrd="0" destOrd="0" parTransId="{6062AE5C-AAAC-7148-9002-700271FDC982}" sibTransId="{E48E531C-2B30-3945-B8E7-E280E90B5AD7}"/>
    <dgm:cxn modelId="{76538AF6-122A-CC42-B8FF-96DAEE006D56}" type="presOf" srcId="{A2555CA1-AE45-D64E-907F-9CF6694837D0}" destId="{8A3676C3-B59D-0E49-ABA2-87C9BE1FEFE4}" srcOrd="0" destOrd="0" presId="urn:microsoft.com/office/officeart/2005/8/layout/radial4"/>
    <dgm:cxn modelId="{06B55AED-0CB0-BE44-B623-1E719A737FB3}" type="presOf" srcId="{CE2D5416-2F4F-B44F-B2EB-87760BD7F9D0}" destId="{7B99DB03-5867-9446-9B2C-A2056BDF31F5}" srcOrd="0" destOrd="0" presId="urn:microsoft.com/office/officeart/2005/8/layout/radial4"/>
    <dgm:cxn modelId="{F03AAB8C-688C-6F4B-93BD-D1175A249D89}" type="presOf" srcId="{0719BEBE-7D2D-4E45-95FD-E8E4EBAF0D43}" destId="{848264C3-FEB6-A04F-9A0E-ECC8C3E7B037}" srcOrd="0" destOrd="0" presId="urn:microsoft.com/office/officeart/2005/8/layout/radial4"/>
    <dgm:cxn modelId="{9A372574-21F4-1741-AEEF-C7032E8023DB}" type="presParOf" srcId="{8C5E15CB-EEBB-1D47-A4DF-8E903BBDC1ED}" destId="{7B99DB03-5867-9446-9B2C-A2056BDF31F5}" srcOrd="0" destOrd="0" presId="urn:microsoft.com/office/officeart/2005/8/layout/radial4"/>
    <dgm:cxn modelId="{E061A673-6E59-A14A-9DAD-31C5321BC09C}" type="presParOf" srcId="{8C5E15CB-EEBB-1D47-A4DF-8E903BBDC1ED}" destId="{8A3676C3-B59D-0E49-ABA2-87C9BE1FEFE4}" srcOrd="1" destOrd="0" presId="urn:microsoft.com/office/officeart/2005/8/layout/radial4"/>
    <dgm:cxn modelId="{F1774DE8-A22B-0B45-856F-045866A5525D}" type="presParOf" srcId="{8C5E15CB-EEBB-1D47-A4DF-8E903BBDC1ED}" destId="{FA6F0DD5-E3FA-C043-91C5-3FC92F46F3E0}" srcOrd="2" destOrd="0" presId="urn:microsoft.com/office/officeart/2005/8/layout/radial4"/>
    <dgm:cxn modelId="{02B52F25-C528-1F4B-A97D-4BAC8CDC807C}" type="presParOf" srcId="{8C5E15CB-EEBB-1D47-A4DF-8E903BBDC1ED}" destId="{2D4A0B6C-F191-4A47-B3FE-2A2B439107D6}" srcOrd="3" destOrd="0" presId="urn:microsoft.com/office/officeart/2005/8/layout/radial4"/>
    <dgm:cxn modelId="{1A314F7C-2C27-054C-87F5-0361522AC0CC}" type="presParOf" srcId="{8C5E15CB-EEBB-1D47-A4DF-8E903BBDC1ED}" destId="{848264C3-FEB6-A04F-9A0E-ECC8C3E7B037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200D50-3D60-5149-8FFB-EAFF57BB14C1}">
      <dsp:nvSpPr>
        <dsp:cNvPr id="0" name=""/>
        <dsp:cNvSpPr/>
      </dsp:nvSpPr>
      <dsp:spPr>
        <a:xfrm>
          <a:off x="2816066" y="1815818"/>
          <a:ext cx="2597467" cy="259746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accent6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56,355 grads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31% - AA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69% - BA</a:t>
          </a:r>
          <a:endParaRPr lang="en-US" sz="2400" kern="1200" dirty="0"/>
        </a:p>
      </dsp:txBody>
      <dsp:txXfrm>
        <a:off x="3196456" y="2196208"/>
        <a:ext cx="1836687" cy="1836687"/>
      </dsp:txXfrm>
    </dsp:sp>
    <dsp:sp modelId="{4C5F1A53-144D-964B-818C-2D352B1A52E7}">
      <dsp:nvSpPr>
        <dsp:cNvPr id="0" name=""/>
        <dsp:cNvSpPr/>
      </dsp:nvSpPr>
      <dsp:spPr>
        <a:xfrm rot="2078932">
          <a:off x="1563331" y="2296021"/>
          <a:ext cx="1070335" cy="74027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B905D3-6D72-7E4E-94B0-439E4978BC94}">
      <dsp:nvSpPr>
        <dsp:cNvPr id="0" name=""/>
        <dsp:cNvSpPr/>
      </dsp:nvSpPr>
      <dsp:spPr>
        <a:xfrm>
          <a:off x="3516" y="112676"/>
          <a:ext cx="2467594" cy="19740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10,841 (</a:t>
          </a:r>
          <a:r>
            <a:rPr lang="en-US" sz="2200" b="1" kern="1200" dirty="0" smtClean="0">
              <a:solidFill>
                <a:srgbClr val="A5002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19.2%</a:t>
          </a:r>
          <a:r>
            <a:rPr lang="en-US" sz="22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) left TN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11% of AA grads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23% of BA grads</a:t>
          </a:r>
          <a:endParaRPr lang="en-US" sz="2200" kern="1200" dirty="0"/>
        </a:p>
      </dsp:txBody>
      <dsp:txXfrm>
        <a:off x="61335" y="170495"/>
        <a:ext cx="2351956" cy="1858437"/>
      </dsp:txXfrm>
    </dsp:sp>
    <dsp:sp modelId="{006529FB-668E-6A4C-84B1-F7FFD736DE34}">
      <dsp:nvSpPr>
        <dsp:cNvPr id="0" name=""/>
        <dsp:cNvSpPr/>
      </dsp:nvSpPr>
      <dsp:spPr>
        <a:xfrm rot="8266251">
          <a:off x="5646230" y="2292971"/>
          <a:ext cx="1150846" cy="74027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7E5932-7A92-E446-A8AD-CF65590DDFEC}">
      <dsp:nvSpPr>
        <dsp:cNvPr id="0" name=""/>
        <dsp:cNvSpPr/>
      </dsp:nvSpPr>
      <dsp:spPr>
        <a:xfrm>
          <a:off x="5758489" y="112676"/>
          <a:ext cx="2467594" cy="19740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45,382 (</a:t>
          </a:r>
          <a:r>
            <a:rPr lang="en-US" sz="2200" b="1" kern="1200" dirty="0" smtClean="0">
              <a:solidFill>
                <a:schemeClr val="accent3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80.6%</a:t>
          </a:r>
          <a:r>
            <a:rPr lang="en-US" sz="22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) stayed in TN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89% of AA grads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77% of BA grads</a:t>
          </a:r>
          <a:endParaRPr lang="en-US" sz="2200" kern="1200" dirty="0"/>
        </a:p>
      </dsp:txBody>
      <dsp:txXfrm>
        <a:off x="5816308" y="170495"/>
        <a:ext cx="2351956" cy="18584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99DB03-5867-9446-9B2C-A2056BDF31F5}">
      <dsp:nvSpPr>
        <dsp:cNvPr id="0" name=""/>
        <dsp:cNvSpPr/>
      </dsp:nvSpPr>
      <dsp:spPr>
        <a:xfrm>
          <a:off x="2816066" y="1815818"/>
          <a:ext cx="2597467" cy="259746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chemeClr val="accent6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5,172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chemeClr val="accent6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out-of-state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chemeClr val="accent6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grads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12% - AA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88% - BA</a:t>
          </a:r>
          <a:endParaRPr lang="en-US" sz="1700" kern="1200" dirty="0"/>
        </a:p>
      </dsp:txBody>
      <dsp:txXfrm>
        <a:off x="3196456" y="2196208"/>
        <a:ext cx="1836687" cy="1836687"/>
      </dsp:txXfrm>
    </dsp:sp>
    <dsp:sp modelId="{8A3676C3-B59D-0E49-ABA2-87C9BE1FEFE4}">
      <dsp:nvSpPr>
        <dsp:cNvPr id="0" name=""/>
        <dsp:cNvSpPr/>
      </dsp:nvSpPr>
      <dsp:spPr>
        <a:xfrm rot="2494121">
          <a:off x="1084978" y="2591192"/>
          <a:ext cx="1200892" cy="74027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6F0DD5-E3FA-C043-91C5-3FC92F46F3E0}">
      <dsp:nvSpPr>
        <dsp:cNvPr id="0" name=""/>
        <dsp:cNvSpPr/>
      </dsp:nvSpPr>
      <dsp:spPr>
        <a:xfrm>
          <a:off x="3516" y="112676"/>
          <a:ext cx="2467594" cy="19740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2,734 </a:t>
          </a:r>
          <a:r>
            <a:rPr lang="en-US" sz="22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(</a:t>
          </a:r>
          <a:r>
            <a:rPr lang="en-US" sz="2200" b="1" kern="1200" dirty="0" smtClean="0">
              <a:solidFill>
                <a:srgbClr val="A5002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52.9</a:t>
          </a:r>
          <a:r>
            <a:rPr lang="en-US" sz="2200" b="1" kern="1200" dirty="0" smtClean="0">
              <a:solidFill>
                <a:srgbClr val="A5002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%</a:t>
          </a:r>
          <a:r>
            <a:rPr lang="en-US" sz="22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) left TN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38% of AA grads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55% of BA grads</a:t>
          </a:r>
          <a:endParaRPr lang="en-US" sz="2200" kern="1200" dirty="0"/>
        </a:p>
      </dsp:txBody>
      <dsp:txXfrm>
        <a:off x="61335" y="170495"/>
        <a:ext cx="2351956" cy="1858437"/>
      </dsp:txXfrm>
    </dsp:sp>
    <dsp:sp modelId="{2D4A0B6C-F191-4A47-B3FE-2A2B439107D6}">
      <dsp:nvSpPr>
        <dsp:cNvPr id="0" name=""/>
        <dsp:cNvSpPr/>
      </dsp:nvSpPr>
      <dsp:spPr>
        <a:xfrm rot="8476734">
          <a:off x="5737411" y="2572581"/>
          <a:ext cx="1279352" cy="74027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8264C3-FEB6-A04F-9A0E-ECC8C3E7B037}">
      <dsp:nvSpPr>
        <dsp:cNvPr id="0" name=""/>
        <dsp:cNvSpPr/>
      </dsp:nvSpPr>
      <dsp:spPr>
        <a:xfrm>
          <a:off x="5758489" y="112676"/>
          <a:ext cx="2467594" cy="19740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2,437 (</a:t>
          </a:r>
          <a:r>
            <a:rPr lang="en-US" sz="2200" b="1" kern="1200" dirty="0" smtClean="0">
              <a:solidFill>
                <a:schemeClr val="accent3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47.1%</a:t>
          </a:r>
          <a:r>
            <a:rPr lang="en-US" sz="22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) stayed in TN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62% of AA grads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45% of BA grads</a:t>
          </a:r>
          <a:endParaRPr lang="en-US" sz="2200" kern="1200" dirty="0"/>
        </a:p>
      </dsp:txBody>
      <dsp:txXfrm>
        <a:off x="5816308" y="170495"/>
        <a:ext cx="2351956" cy="18584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BCFBD-AECD-4B4F-83EA-71E27D6C32D0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F16BB-A437-4957-A6C9-E68FDEDD8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5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36E9E-E984-481A-BE9B-F5F5F6C99A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59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alphaModFix amt="3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252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1CD40-A84B-4867-A42F-360A42F1FC32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" y="6416675"/>
            <a:ext cx="70739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D327F-40A2-49BC-A182-B70909365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1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1CD40-A84B-4867-A42F-360A42F1FC32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" y="6416675"/>
            <a:ext cx="70739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D327F-40A2-49BC-A182-B70909365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01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1CD40-A84B-4867-A42F-360A42F1FC32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" y="6416675"/>
            <a:ext cx="70739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ACCESS | COMPLETION | WORKFORCE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D327F-40A2-49BC-A182-B70909365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05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1CD40-A84B-4867-A42F-360A42F1FC32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" y="6416675"/>
            <a:ext cx="70739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ACCESS | COMPLETION | WORKFORCE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D327F-40A2-49BC-A182-B70909365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51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1CD40-A84B-4867-A42F-360A42F1FC32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" y="6416675"/>
            <a:ext cx="70739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D327F-40A2-49BC-A182-B70909365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1CD40-A84B-4867-A42F-360A42F1FC32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6200" y="6416675"/>
            <a:ext cx="70739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D327F-40A2-49BC-A182-B70909365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470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1CD40-A84B-4867-A42F-360A42F1FC32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416675"/>
            <a:ext cx="70739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D327F-40A2-49BC-A182-B70909365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3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1CD40-A84B-4867-A42F-360A42F1FC32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200" y="6416675"/>
            <a:ext cx="70739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D327F-40A2-49BC-A182-B70909365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83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1CD40-A84B-4867-A42F-360A42F1FC32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" y="6416675"/>
            <a:ext cx="70739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D327F-40A2-49BC-A182-B70909365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23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1CD40-A84B-4867-A42F-360A42F1FC32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" y="6416675"/>
            <a:ext cx="70739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D327F-40A2-49BC-A182-B70909365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40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364180"/>
            <a:ext cx="9162564" cy="493820"/>
          </a:xfrm>
          <a:prstGeom prst="rect">
            <a:avLst/>
          </a:prstGeom>
          <a:gradFill flip="none" rotWithShape="1">
            <a:gsLst>
              <a:gs pos="0">
                <a:srgbClr val="002C73"/>
              </a:gs>
              <a:gs pos="77000">
                <a:srgbClr val="002C73">
                  <a:alpha val="72000"/>
                </a:srgb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149441" y="6446214"/>
            <a:ext cx="4618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bg1"/>
                </a:solidFill>
              </a:rPr>
              <a:t>Tennessee Higher</a:t>
            </a:r>
            <a:r>
              <a:rPr lang="en-US" b="0" baseline="0" dirty="0" smtClean="0">
                <a:solidFill>
                  <a:schemeClr val="bg1"/>
                </a:solidFill>
              </a:rPr>
              <a:t> Education Commission</a:t>
            </a:r>
            <a:endParaRPr lang="en-US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617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emily.house@tn.gov" TargetMode="External"/><Relationship Id="rId2" Type="http://schemas.openxmlformats.org/officeDocument/2006/relationships/hyperlink" Target="mailto:alexander.gorbunov@tn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914400"/>
            <a:ext cx="8229600" cy="16764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Migration Patterns of Public Higher Education Graduates in Tennessee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4267200"/>
            <a:ext cx="77724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>
                <a:solidFill>
                  <a:srgbClr val="000090"/>
                </a:solidFill>
              </a:rPr>
              <a:t>Emily House</a:t>
            </a:r>
          </a:p>
          <a:p>
            <a:r>
              <a:rPr lang="en-US" sz="2800" dirty="0">
                <a:solidFill>
                  <a:srgbClr val="000090"/>
                </a:solidFill>
              </a:rPr>
              <a:t>Tennessee Higher Education </a:t>
            </a:r>
            <a:r>
              <a:rPr lang="en-US" sz="2800" dirty="0" smtClean="0">
                <a:solidFill>
                  <a:srgbClr val="000090"/>
                </a:solidFill>
              </a:rPr>
              <a:t>Commission</a:t>
            </a:r>
          </a:p>
          <a:p>
            <a:r>
              <a:rPr lang="en-US" sz="2800" dirty="0" smtClean="0">
                <a:solidFill>
                  <a:srgbClr val="000090"/>
                </a:solidFill>
              </a:rPr>
              <a:t>Fall Quarterly Meeting</a:t>
            </a:r>
          </a:p>
          <a:p>
            <a:r>
              <a:rPr lang="en-US" sz="2800" dirty="0" smtClean="0">
                <a:solidFill>
                  <a:srgbClr val="000090"/>
                </a:solidFill>
              </a:rPr>
              <a:t>November 19, 2015</a:t>
            </a:r>
            <a:endParaRPr lang="en-US" sz="28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08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Research Questions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in-state and out-of-state students </a:t>
            </a:r>
            <a:r>
              <a:rPr lang="en-US" b="1" dirty="0" smtClean="0"/>
              <a:t>stay in Tennessee </a:t>
            </a:r>
            <a:r>
              <a:rPr lang="en-US" dirty="0" smtClean="0"/>
              <a:t>after graduation?</a:t>
            </a:r>
          </a:p>
          <a:p>
            <a:pPr lvl="1"/>
            <a:r>
              <a:rPr lang="en-US" dirty="0" smtClean="0"/>
              <a:t>For employment?</a:t>
            </a:r>
          </a:p>
          <a:p>
            <a:pPr lvl="1"/>
            <a:r>
              <a:rPr lang="en-US" dirty="0" smtClean="0"/>
              <a:t>For further education?</a:t>
            </a:r>
          </a:p>
          <a:p>
            <a:pPr lvl="1"/>
            <a:r>
              <a:rPr lang="en-US" dirty="0" smtClean="0"/>
              <a:t>For some combination of both?</a:t>
            </a:r>
          </a:p>
          <a:p>
            <a:r>
              <a:rPr lang="en-US" dirty="0" smtClean="0"/>
              <a:t>How many graduates </a:t>
            </a:r>
            <a:r>
              <a:rPr lang="en-US" b="1" dirty="0" smtClean="0"/>
              <a:t>leave Tennessee</a:t>
            </a:r>
            <a:r>
              <a:rPr lang="en-US" dirty="0" smtClean="0"/>
              <a:t>, and what do they do elsewhere?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51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Sample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Graduates in 2011 and 2012</a:t>
            </a:r>
          </a:p>
          <a:p>
            <a:pPr lvl="1"/>
            <a:r>
              <a:rPr lang="en-US" dirty="0" smtClean="0"/>
              <a:t>Community colleges</a:t>
            </a:r>
          </a:p>
          <a:p>
            <a:pPr lvl="1"/>
            <a:r>
              <a:rPr lang="en-US" dirty="0" smtClean="0"/>
              <a:t>Public universities </a:t>
            </a:r>
          </a:p>
          <a:p>
            <a:r>
              <a:rPr lang="en-US" dirty="0" smtClean="0"/>
              <a:t>Three years after graduation (through </a:t>
            </a:r>
            <a:r>
              <a:rPr lang="en-US" dirty="0" smtClean="0"/>
              <a:t>2014; will soon include 2015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79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All graduates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11114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950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Out-of-state residents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63860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130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More to come!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>
              <a:hlinkClick r:id="rId2"/>
            </a:endParaRP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alexander.gorbunov@tn.gov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emily.house@tn.gov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706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nnessee State Colors">
      <a:dk1>
        <a:srgbClr val="002C73"/>
      </a:dk1>
      <a:lt1>
        <a:srgbClr val="FFFFFF"/>
      </a:lt1>
      <a:dk2>
        <a:srgbClr val="D22630"/>
      </a:dk2>
      <a:lt2>
        <a:srgbClr val="75787B"/>
      </a:lt2>
      <a:accent1>
        <a:srgbClr val="131E29"/>
      </a:accent1>
      <a:accent2>
        <a:srgbClr val="7C2529"/>
      </a:accent2>
      <a:accent3>
        <a:srgbClr val="F1E6B2"/>
      </a:accent3>
      <a:accent4>
        <a:srgbClr val="CBC4BC"/>
      </a:accent4>
      <a:accent5>
        <a:srgbClr val="2DCCD3"/>
      </a:accent5>
      <a:accent6>
        <a:srgbClr val="E87722"/>
      </a:accent6>
      <a:hlink>
        <a:srgbClr val="5D7975"/>
      </a:hlink>
      <a:folHlink>
        <a:srgbClr val="D2D755"/>
      </a:folHlink>
    </a:clrScheme>
    <a:fontScheme name="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183</Words>
  <Application>Microsoft Office PowerPoint</Application>
  <PresentationFormat>On-screen Show (4:3)</PresentationFormat>
  <Paragraphs>44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Migration Patterns of Public Higher Education Graduates in Tennessee</vt:lpstr>
      <vt:lpstr>Research Questions</vt:lpstr>
      <vt:lpstr>Sample</vt:lpstr>
      <vt:lpstr>All graduates</vt:lpstr>
      <vt:lpstr>Out-of-state residents</vt:lpstr>
      <vt:lpstr>More to come!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Derrick</dc:creator>
  <cp:lastModifiedBy>Emily House</cp:lastModifiedBy>
  <cp:revision>24</cp:revision>
  <dcterms:created xsi:type="dcterms:W3CDTF">2015-09-11T02:11:17Z</dcterms:created>
  <dcterms:modified xsi:type="dcterms:W3CDTF">2015-11-18T14:17:14Z</dcterms:modified>
</cp:coreProperties>
</file>