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handoutMasterIdLst>
    <p:handoutMasterId r:id="rId74"/>
  </p:handoutMasterIdLst>
  <p:sldIdLst>
    <p:sldId id="289" r:id="rId2"/>
    <p:sldId id="450" r:id="rId3"/>
    <p:sldId id="416" r:id="rId4"/>
    <p:sldId id="451" r:id="rId5"/>
    <p:sldId id="452" r:id="rId6"/>
    <p:sldId id="458" r:id="rId7"/>
    <p:sldId id="459" r:id="rId8"/>
    <p:sldId id="460" r:id="rId9"/>
    <p:sldId id="549" r:id="rId10"/>
    <p:sldId id="461" r:id="rId11"/>
    <p:sldId id="550" r:id="rId12"/>
    <p:sldId id="552" r:id="rId13"/>
    <p:sldId id="553" r:id="rId14"/>
    <p:sldId id="477" r:id="rId15"/>
    <p:sldId id="478" r:id="rId16"/>
    <p:sldId id="479" r:id="rId17"/>
    <p:sldId id="480" r:id="rId18"/>
    <p:sldId id="541" r:id="rId19"/>
    <p:sldId id="542" r:id="rId20"/>
    <p:sldId id="481" r:id="rId21"/>
    <p:sldId id="482" r:id="rId22"/>
    <p:sldId id="543" r:id="rId23"/>
    <p:sldId id="545" r:id="rId24"/>
    <p:sldId id="547" r:id="rId25"/>
    <p:sldId id="462" r:id="rId26"/>
    <p:sldId id="455" r:id="rId27"/>
    <p:sldId id="456" r:id="rId28"/>
    <p:sldId id="546" r:id="rId29"/>
    <p:sldId id="457" r:id="rId30"/>
    <p:sldId id="463" r:id="rId31"/>
    <p:sldId id="465" r:id="rId32"/>
    <p:sldId id="537" r:id="rId33"/>
    <p:sldId id="536" r:id="rId34"/>
    <p:sldId id="544" r:id="rId35"/>
    <p:sldId id="466" r:id="rId36"/>
    <p:sldId id="467" r:id="rId37"/>
    <p:sldId id="474" r:id="rId38"/>
    <p:sldId id="554" r:id="rId39"/>
    <p:sldId id="514" r:id="rId40"/>
    <p:sldId id="515" r:id="rId41"/>
    <p:sldId id="516" r:id="rId42"/>
    <p:sldId id="551" r:id="rId43"/>
    <p:sldId id="517" r:id="rId44"/>
    <p:sldId id="518" r:id="rId45"/>
    <p:sldId id="519" r:id="rId46"/>
    <p:sldId id="520" r:id="rId47"/>
    <p:sldId id="521" r:id="rId48"/>
    <p:sldId id="522" r:id="rId49"/>
    <p:sldId id="523" r:id="rId50"/>
    <p:sldId id="524" r:id="rId51"/>
    <p:sldId id="525" r:id="rId52"/>
    <p:sldId id="527" r:id="rId53"/>
    <p:sldId id="534" r:id="rId54"/>
    <p:sldId id="528" r:id="rId55"/>
    <p:sldId id="530" r:id="rId56"/>
    <p:sldId id="539" r:id="rId57"/>
    <p:sldId id="535" r:id="rId58"/>
    <p:sldId id="531" r:id="rId59"/>
    <p:sldId id="532" r:id="rId60"/>
    <p:sldId id="540" r:id="rId61"/>
    <p:sldId id="533" r:id="rId62"/>
    <p:sldId id="505" r:id="rId63"/>
    <p:sldId id="506" r:id="rId64"/>
    <p:sldId id="507" r:id="rId65"/>
    <p:sldId id="508" r:id="rId66"/>
    <p:sldId id="509" r:id="rId67"/>
    <p:sldId id="510" r:id="rId68"/>
    <p:sldId id="512" r:id="rId69"/>
    <p:sldId id="538" r:id="rId70"/>
    <p:sldId id="513" r:id="rId71"/>
    <p:sldId id="511" r:id="rId7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E60000"/>
    <a:srgbClr val="FFE5E7"/>
    <a:srgbClr val="FFE6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26" autoAdjust="0"/>
    <p:restoredTop sz="94602" autoAdjust="0"/>
  </p:normalViewPr>
  <p:slideViewPr>
    <p:cSldViewPr>
      <p:cViewPr varScale="1">
        <p:scale>
          <a:sx n="95" d="100"/>
          <a:sy n="95" d="100"/>
        </p:scale>
        <p:origin x="102" y="210"/>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2040" y="-72"/>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926C03-A112-436F-937A-58BD19848260}" type="doc">
      <dgm:prSet loTypeId="urn:microsoft.com/office/officeart/2005/8/layout/list1" loCatId="list" qsTypeId="urn:microsoft.com/office/officeart/2005/8/quickstyle/simple3" qsCatId="simple" csTypeId="urn:microsoft.com/office/officeart/2005/8/colors/accent0_3" csCatId="mainScheme" phldr="1"/>
      <dgm:spPr/>
      <dgm:t>
        <a:bodyPr/>
        <a:lstStyle/>
        <a:p>
          <a:endParaRPr lang="en-US"/>
        </a:p>
      </dgm:t>
    </dgm:pt>
    <dgm:pt modelId="{737B1BD8-83D5-4B13-9E80-87B3D770F7E5}">
      <dgm:prSet phldrT="[Text]"/>
      <dgm:spPr/>
      <dgm:t>
        <a:bodyPr/>
        <a:lstStyle/>
        <a:p>
          <a:r>
            <a:rPr lang="en-US" dirty="0"/>
            <a:t>Gross Tuition Revenues Less Than $1,000,000 But Greater Than $100,000</a:t>
          </a:r>
        </a:p>
      </dgm:t>
    </dgm:pt>
    <dgm:pt modelId="{84887F93-9498-486D-87BC-74A380E10472}" type="parTrans" cxnId="{C741C0B8-1607-408E-8DFC-A2C42F6BD757}">
      <dgm:prSet/>
      <dgm:spPr/>
      <dgm:t>
        <a:bodyPr/>
        <a:lstStyle/>
        <a:p>
          <a:endParaRPr lang="en-US"/>
        </a:p>
      </dgm:t>
    </dgm:pt>
    <dgm:pt modelId="{D36D5C67-B05F-4642-8FBE-F80FED846FC0}" type="sibTrans" cxnId="{C741C0B8-1607-408E-8DFC-A2C42F6BD757}">
      <dgm:prSet/>
      <dgm:spPr/>
      <dgm:t>
        <a:bodyPr/>
        <a:lstStyle/>
        <a:p>
          <a:endParaRPr lang="en-US"/>
        </a:p>
      </dgm:t>
    </dgm:pt>
    <dgm:pt modelId="{CB17A3B6-E76A-4052-BC3C-3EDD54BF0B93}">
      <dgm:prSet phldrT="[Text]"/>
      <dgm:spPr/>
      <dgm:t>
        <a:bodyPr/>
        <a:lstStyle/>
        <a:p>
          <a:r>
            <a:rPr lang="en-US" dirty="0"/>
            <a:t>Gross Tuition Revenues Equal to or Less Than $100,000</a:t>
          </a:r>
        </a:p>
      </dgm:t>
    </dgm:pt>
    <dgm:pt modelId="{47C3148D-8774-4F10-B977-DAFF533EE1AF}" type="parTrans" cxnId="{CA15ED8E-17B3-4D10-BD84-996E02515ABE}">
      <dgm:prSet/>
      <dgm:spPr/>
      <dgm:t>
        <a:bodyPr/>
        <a:lstStyle/>
        <a:p>
          <a:endParaRPr lang="en-US"/>
        </a:p>
      </dgm:t>
    </dgm:pt>
    <dgm:pt modelId="{C1B96B91-A631-48EB-AD33-D22255CC08CD}" type="sibTrans" cxnId="{CA15ED8E-17B3-4D10-BD84-996E02515ABE}">
      <dgm:prSet/>
      <dgm:spPr/>
      <dgm:t>
        <a:bodyPr/>
        <a:lstStyle/>
        <a:p>
          <a:endParaRPr lang="en-US"/>
        </a:p>
      </dgm:t>
    </dgm:pt>
    <dgm:pt modelId="{969595F5-4D8A-4943-B294-F366FB3EE29E}">
      <dgm:prSet/>
      <dgm:spPr/>
      <dgm:t>
        <a:bodyPr/>
        <a:lstStyle/>
        <a:p>
          <a:r>
            <a:rPr lang="en-US" dirty="0"/>
            <a:t>Audited Financials Statements Prepared by a CPA in Accordance with GAAP</a:t>
          </a:r>
        </a:p>
      </dgm:t>
    </dgm:pt>
    <dgm:pt modelId="{41B592EA-69BA-4D3A-8594-EBBC62D8EF0D}" type="parTrans" cxnId="{B1C1BA24-FC0B-40BF-A46D-828E6A0B6CE4}">
      <dgm:prSet/>
      <dgm:spPr/>
      <dgm:t>
        <a:bodyPr/>
        <a:lstStyle/>
        <a:p>
          <a:endParaRPr lang="en-US"/>
        </a:p>
      </dgm:t>
    </dgm:pt>
    <dgm:pt modelId="{0C86FA18-3577-4ECC-AB35-B1E5CF4A14C9}" type="sibTrans" cxnId="{B1C1BA24-FC0B-40BF-A46D-828E6A0B6CE4}">
      <dgm:prSet/>
      <dgm:spPr/>
      <dgm:t>
        <a:bodyPr/>
        <a:lstStyle/>
        <a:p>
          <a:endParaRPr lang="en-US"/>
        </a:p>
      </dgm:t>
    </dgm:pt>
    <dgm:pt modelId="{272222A1-39D7-46D2-8BE6-98FEC66CEEC7}">
      <dgm:prSet phldrT="[Text]"/>
      <dgm:spPr/>
      <dgm:t>
        <a:bodyPr/>
        <a:lstStyle/>
        <a:p>
          <a:r>
            <a:rPr lang="en-US" dirty="0"/>
            <a:t>Gross Tuition Revenues of $1,000,000 or Greater</a:t>
          </a:r>
        </a:p>
      </dgm:t>
    </dgm:pt>
    <dgm:pt modelId="{CA66A1F7-A755-438A-84FC-3F33E9A40998}" type="sibTrans" cxnId="{C85EDE64-FF54-4092-A92D-44465B437172}">
      <dgm:prSet/>
      <dgm:spPr/>
      <dgm:t>
        <a:bodyPr/>
        <a:lstStyle/>
        <a:p>
          <a:endParaRPr lang="en-US"/>
        </a:p>
      </dgm:t>
    </dgm:pt>
    <dgm:pt modelId="{E7D89106-79BE-45FE-987A-9D6599827208}" type="parTrans" cxnId="{C85EDE64-FF54-4092-A92D-44465B437172}">
      <dgm:prSet/>
      <dgm:spPr/>
      <dgm:t>
        <a:bodyPr/>
        <a:lstStyle/>
        <a:p>
          <a:endParaRPr lang="en-US"/>
        </a:p>
      </dgm:t>
    </dgm:pt>
    <dgm:pt modelId="{6890BBAD-E35A-4300-BB89-44D36680C240}">
      <dgm:prSet/>
      <dgm:spPr/>
      <dgm:t>
        <a:bodyPr/>
        <a:lstStyle/>
        <a:p>
          <a:r>
            <a:rPr lang="en-US" dirty="0"/>
            <a:t>Reviewed Financials Statements Prepared by a CPA in Accordance with GAAP</a:t>
          </a:r>
        </a:p>
      </dgm:t>
    </dgm:pt>
    <dgm:pt modelId="{58C36B77-4722-4387-9C94-EBB0AA31927A}" type="parTrans" cxnId="{10AEF6C7-DE25-4187-8958-5C714C0AAE8F}">
      <dgm:prSet/>
      <dgm:spPr/>
      <dgm:t>
        <a:bodyPr/>
        <a:lstStyle/>
        <a:p>
          <a:endParaRPr lang="en-US"/>
        </a:p>
      </dgm:t>
    </dgm:pt>
    <dgm:pt modelId="{80A35A1D-7BD5-4851-860D-E5E7E3EAAF05}" type="sibTrans" cxnId="{10AEF6C7-DE25-4187-8958-5C714C0AAE8F}">
      <dgm:prSet/>
      <dgm:spPr/>
      <dgm:t>
        <a:bodyPr/>
        <a:lstStyle/>
        <a:p>
          <a:endParaRPr lang="en-US"/>
        </a:p>
      </dgm:t>
    </dgm:pt>
    <dgm:pt modelId="{900DBA32-51FF-4ED2-8A9C-098D5269A3AE}">
      <dgm:prSet/>
      <dgm:spPr/>
      <dgm:t>
        <a:bodyPr/>
        <a:lstStyle/>
        <a:p>
          <a:r>
            <a:rPr lang="en-US" dirty="0"/>
            <a:t>Financials Statements on DPSA forms prepared by a CPA or Certified Bookkeeper</a:t>
          </a:r>
        </a:p>
      </dgm:t>
    </dgm:pt>
    <dgm:pt modelId="{E5F1A432-DDE0-494C-8F0F-CDFBC6C860CC}" type="parTrans" cxnId="{62E05484-C39B-4E6E-A1C2-79915DE873E3}">
      <dgm:prSet/>
      <dgm:spPr/>
      <dgm:t>
        <a:bodyPr/>
        <a:lstStyle/>
        <a:p>
          <a:endParaRPr lang="en-US"/>
        </a:p>
      </dgm:t>
    </dgm:pt>
    <dgm:pt modelId="{BBD9AF36-B853-4FA0-B5FD-E186D4360E83}" type="sibTrans" cxnId="{62E05484-C39B-4E6E-A1C2-79915DE873E3}">
      <dgm:prSet/>
      <dgm:spPr/>
      <dgm:t>
        <a:bodyPr/>
        <a:lstStyle/>
        <a:p>
          <a:endParaRPr lang="en-US"/>
        </a:p>
      </dgm:t>
    </dgm:pt>
    <dgm:pt modelId="{1006EA39-1C7F-43CF-8F9C-31089F9E22F2}" type="pres">
      <dgm:prSet presAssocID="{80926C03-A112-436F-937A-58BD19848260}" presName="linear" presStyleCnt="0">
        <dgm:presLayoutVars>
          <dgm:dir/>
          <dgm:animLvl val="lvl"/>
          <dgm:resizeHandles val="exact"/>
        </dgm:presLayoutVars>
      </dgm:prSet>
      <dgm:spPr/>
    </dgm:pt>
    <dgm:pt modelId="{8BF06FFD-081C-4625-813B-D18C7DB10755}" type="pres">
      <dgm:prSet presAssocID="{272222A1-39D7-46D2-8BE6-98FEC66CEEC7}" presName="parentLin" presStyleCnt="0"/>
      <dgm:spPr/>
    </dgm:pt>
    <dgm:pt modelId="{74568233-F0CA-4F60-9B9E-5CCA462DF1F9}" type="pres">
      <dgm:prSet presAssocID="{272222A1-39D7-46D2-8BE6-98FEC66CEEC7}" presName="parentLeftMargin" presStyleLbl="node1" presStyleIdx="0" presStyleCnt="3"/>
      <dgm:spPr/>
    </dgm:pt>
    <dgm:pt modelId="{6382CE8B-66F3-42B4-8941-74A82F685A79}" type="pres">
      <dgm:prSet presAssocID="{272222A1-39D7-46D2-8BE6-98FEC66CEEC7}" presName="parentText" presStyleLbl="node1" presStyleIdx="0" presStyleCnt="3" custScaleX="137037">
        <dgm:presLayoutVars>
          <dgm:chMax val="0"/>
          <dgm:bulletEnabled val="1"/>
        </dgm:presLayoutVars>
      </dgm:prSet>
      <dgm:spPr/>
    </dgm:pt>
    <dgm:pt modelId="{94E340EE-7175-4291-837D-5CBB45534A8E}" type="pres">
      <dgm:prSet presAssocID="{272222A1-39D7-46D2-8BE6-98FEC66CEEC7}" presName="negativeSpace" presStyleCnt="0"/>
      <dgm:spPr/>
    </dgm:pt>
    <dgm:pt modelId="{053C46A9-E265-4C83-BD6E-906FBB0F1BCB}" type="pres">
      <dgm:prSet presAssocID="{272222A1-39D7-46D2-8BE6-98FEC66CEEC7}" presName="childText" presStyleLbl="conFgAcc1" presStyleIdx="0" presStyleCnt="3">
        <dgm:presLayoutVars>
          <dgm:bulletEnabled val="1"/>
        </dgm:presLayoutVars>
      </dgm:prSet>
      <dgm:spPr/>
    </dgm:pt>
    <dgm:pt modelId="{DA270DDA-C255-4F70-9EAA-BADE1E80170E}" type="pres">
      <dgm:prSet presAssocID="{CA66A1F7-A755-438A-84FC-3F33E9A40998}" presName="spaceBetweenRectangles" presStyleCnt="0"/>
      <dgm:spPr/>
    </dgm:pt>
    <dgm:pt modelId="{54F1FF3D-4296-4439-8386-226A16CE1A97}" type="pres">
      <dgm:prSet presAssocID="{737B1BD8-83D5-4B13-9E80-87B3D770F7E5}" presName="parentLin" presStyleCnt="0"/>
      <dgm:spPr/>
    </dgm:pt>
    <dgm:pt modelId="{4B6376C9-1A3F-495E-A1F0-4AA6AEF0CD28}" type="pres">
      <dgm:prSet presAssocID="{737B1BD8-83D5-4B13-9E80-87B3D770F7E5}" presName="parentLeftMargin" presStyleLbl="node1" presStyleIdx="0" presStyleCnt="3"/>
      <dgm:spPr/>
    </dgm:pt>
    <dgm:pt modelId="{7C270BC1-518B-4CEF-8AD3-92C57B4B31A3}" type="pres">
      <dgm:prSet presAssocID="{737B1BD8-83D5-4B13-9E80-87B3D770F7E5}" presName="parentText" presStyleLbl="node1" presStyleIdx="1" presStyleCnt="3" custScaleX="137037">
        <dgm:presLayoutVars>
          <dgm:chMax val="0"/>
          <dgm:bulletEnabled val="1"/>
        </dgm:presLayoutVars>
      </dgm:prSet>
      <dgm:spPr/>
    </dgm:pt>
    <dgm:pt modelId="{284F3161-3F08-48A6-863B-2A82CF671962}" type="pres">
      <dgm:prSet presAssocID="{737B1BD8-83D5-4B13-9E80-87B3D770F7E5}" presName="negativeSpace" presStyleCnt="0"/>
      <dgm:spPr/>
    </dgm:pt>
    <dgm:pt modelId="{329E0639-6E67-43E2-BA33-6E0319D0AF28}" type="pres">
      <dgm:prSet presAssocID="{737B1BD8-83D5-4B13-9E80-87B3D770F7E5}" presName="childText" presStyleLbl="conFgAcc1" presStyleIdx="1" presStyleCnt="3">
        <dgm:presLayoutVars>
          <dgm:bulletEnabled val="1"/>
        </dgm:presLayoutVars>
      </dgm:prSet>
      <dgm:spPr/>
    </dgm:pt>
    <dgm:pt modelId="{57476A74-6C4C-463C-ACE3-9675D0607396}" type="pres">
      <dgm:prSet presAssocID="{D36D5C67-B05F-4642-8FBE-F80FED846FC0}" presName="spaceBetweenRectangles" presStyleCnt="0"/>
      <dgm:spPr/>
    </dgm:pt>
    <dgm:pt modelId="{DA1AE1BF-293B-44C9-846D-71F1A1B18F2E}" type="pres">
      <dgm:prSet presAssocID="{CB17A3B6-E76A-4052-BC3C-3EDD54BF0B93}" presName="parentLin" presStyleCnt="0"/>
      <dgm:spPr/>
    </dgm:pt>
    <dgm:pt modelId="{A0D30337-8708-4267-801B-DD17074DE45D}" type="pres">
      <dgm:prSet presAssocID="{CB17A3B6-E76A-4052-BC3C-3EDD54BF0B93}" presName="parentLeftMargin" presStyleLbl="node1" presStyleIdx="1" presStyleCnt="3"/>
      <dgm:spPr/>
    </dgm:pt>
    <dgm:pt modelId="{6A77F2C9-02F4-411F-A3B8-37481494C9D9}" type="pres">
      <dgm:prSet presAssocID="{CB17A3B6-E76A-4052-BC3C-3EDD54BF0B93}" presName="parentText" presStyleLbl="node1" presStyleIdx="2" presStyleCnt="3" custScaleX="137037">
        <dgm:presLayoutVars>
          <dgm:chMax val="0"/>
          <dgm:bulletEnabled val="1"/>
        </dgm:presLayoutVars>
      </dgm:prSet>
      <dgm:spPr/>
    </dgm:pt>
    <dgm:pt modelId="{F0525B19-AAC1-459F-95AE-51FBD25C56FE}" type="pres">
      <dgm:prSet presAssocID="{CB17A3B6-E76A-4052-BC3C-3EDD54BF0B93}" presName="negativeSpace" presStyleCnt="0"/>
      <dgm:spPr/>
    </dgm:pt>
    <dgm:pt modelId="{5B8BA6BC-E90C-49B9-8222-CD6AF7597A20}" type="pres">
      <dgm:prSet presAssocID="{CB17A3B6-E76A-4052-BC3C-3EDD54BF0B93}" presName="childText" presStyleLbl="conFgAcc1" presStyleIdx="2" presStyleCnt="3">
        <dgm:presLayoutVars>
          <dgm:bulletEnabled val="1"/>
        </dgm:presLayoutVars>
      </dgm:prSet>
      <dgm:spPr/>
    </dgm:pt>
  </dgm:ptLst>
  <dgm:cxnLst>
    <dgm:cxn modelId="{CF99DD04-2316-4A90-B1E2-7FEB368FEACC}" type="presOf" srcId="{CB17A3B6-E76A-4052-BC3C-3EDD54BF0B93}" destId="{6A77F2C9-02F4-411F-A3B8-37481494C9D9}" srcOrd="1" destOrd="0" presId="urn:microsoft.com/office/officeart/2005/8/layout/list1"/>
    <dgm:cxn modelId="{B1C1BA24-FC0B-40BF-A46D-828E6A0B6CE4}" srcId="{272222A1-39D7-46D2-8BE6-98FEC66CEEC7}" destId="{969595F5-4D8A-4943-B294-F366FB3EE29E}" srcOrd="0" destOrd="0" parTransId="{41B592EA-69BA-4D3A-8594-EBBC62D8EF0D}" sibTransId="{0C86FA18-3577-4ECC-AB35-B1E5CF4A14C9}"/>
    <dgm:cxn modelId="{C72B0925-A90F-4517-8361-C22AC1B6AA76}" type="presOf" srcId="{6890BBAD-E35A-4300-BB89-44D36680C240}" destId="{329E0639-6E67-43E2-BA33-6E0319D0AF28}" srcOrd="0" destOrd="0" presId="urn:microsoft.com/office/officeart/2005/8/layout/list1"/>
    <dgm:cxn modelId="{C85EDE64-FF54-4092-A92D-44465B437172}" srcId="{80926C03-A112-436F-937A-58BD19848260}" destId="{272222A1-39D7-46D2-8BE6-98FEC66CEEC7}" srcOrd="0" destOrd="0" parTransId="{E7D89106-79BE-45FE-987A-9D6599827208}" sibTransId="{CA66A1F7-A755-438A-84FC-3F33E9A40998}"/>
    <dgm:cxn modelId="{62E05484-C39B-4E6E-A1C2-79915DE873E3}" srcId="{CB17A3B6-E76A-4052-BC3C-3EDD54BF0B93}" destId="{900DBA32-51FF-4ED2-8A9C-098D5269A3AE}" srcOrd="0" destOrd="0" parTransId="{E5F1A432-DDE0-494C-8F0F-CDFBC6C860CC}" sibTransId="{BBD9AF36-B853-4FA0-B5FD-E186D4360E83}"/>
    <dgm:cxn modelId="{3D530485-31F2-4999-A68A-B2200AAF8852}" type="presOf" srcId="{272222A1-39D7-46D2-8BE6-98FEC66CEEC7}" destId="{6382CE8B-66F3-42B4-8941-74A82F685A79}" srcOrd="1" destOrd="0" presId="urn:microsoft.com/office/officeart/2005/8/layout/list1"/>
    <dgm:cxn modelId="{B19BDE87-DA4D-49A6-AD85-41C7CEE9C8F0}" type="presOf" srcId="{969595F5-4D8A-4943-B294-F366FB3EE29E}" destId="{053C46A9-E265-4C83-BD6E-906FBB0F1BCB}" srcOrd="0" destOrd="0" presId="urn:microsoft.com/office/officeart/2005/8/layout/list1"/>
    <dgm:cxn modelId="{5BA35088-061B-46A6-A2FC-6FA4B1448ECD}" type="presOf" srcId="{272222A1-39D7-46D2-8BE6-98FEC66CEEC7}" destId="{74568233-F0CA-4F60-9B9E-5CCA462DF1F9}" srcOrd="0" destOrd="0" presId="urn:microsoft.com/office/officeart/2005/8/layout/list1"/>
    <dgm:cxn modelId="{CA15ED8E-17B3-4D10-BD84-996E02515ABE}" srcId="{80926C03-A112-436F-937A-58BD19848260}" destId="{CB17A3B6-E76A-4052-BC3C-3EDD54BF0B93}" srcOrd="2" destOrd="0" parTransId="{47C3148D-8774-4F10-B977-DAFF533EE1AF}" sibTransId="{C1B96B91-A631-48EB-AD33-D22255CC08CD}"/>
    <dgm:cxn modelId="{2F4E17AD-AE9C-4E2F-8569-2657134E0FEC}" type="presOf" srcId="{CB17A3B6-E76A-4052-BC3C-3EDD54BF0B93}" destId="{A0D30337-8708-4267-801B-DD17074DE45D}" srcOrd="0" destOrd="0" presId="urn:microsoft.com/office/officeart/2005/8/layout/list1"/>
    <dgm:cxn modelId="{C741C0B8-1607-408E-8DFC-A2C42F6BD757}" srcId="{80926C03-A112-436F-937A-58BD19848260}" destId="{737B1BD8-83D5-4B13-9E80-87B3D770F7E5}" srcOrd="1" destOrd="0" parTransId="{84887F93-9498-486D-87BC-74A380E10472}" sibTransId="{D36D5C67-B05F-4642-8FBE-F80FED846FC0}"/>
    <dgm:cxn modelId="{10AEF6C7-DE25-4187-8958-5C714C0AAE8F}" srcId="{737B1BD8-83D5-4B13-9E80-87B3D770F7E5}" destId="{6890BBAD-E35A-4300-BB89-44D36680C240}" srcOrd="0" destOrd="0" parTransId="{58C36B77-4722-4387-9C94-EBB0AA31927A}" sibTransId="{80A35A1D-7BD5-4851-860D-E5E7E3EAAF05}"/>
    <dgm:cxn modelId="{8D3437CC-33DB-4D2D-B453-D6CF60B64051}" type="presOf" srcId="{80926C03-A112-436F-937A-58BD19848260}" destId="{1006EA39-1C7F-43CF-8F9C-31089F9E22F2}" srcOrd="0" destOrd="0" presId="urn:microsoft.com/office/officeart/2005/8/layout/list1"/>
    <dgm:cxn modelId="{BE00CBCE-EB30-4131-92F1-28BA8EAE1E4D}" type="presOf" srcId="{900DBA32-51FF-4ED2-8A9C-098D5269A3AE}" destId="{5B8BA6BC-E90C-49B9-8222-CD6AF7597A20}" srcOrd="0" destOrd="0" presId="urn:microsoft.com/office/officeart/2005/8/layout/list1"/>
    <dgm:cxn modelId="{FED3D4EA-1B34-47A1-B119-518CF59B1403}" type="presOf" srcId="{737B1BD8-83D5-4B13-9E80-87B3D770F7E5}" destId="{4B6376C9-1A3F-495E-A1F0-4AA6AEF0CD28}" srcOrd="0" destOrd="0" presId="urn:microsoft.com/office/officeart/2005/8/layout/list1"/>
    <dgm:cxn modelId="{AA36E7EE-7E22-40A2-8EBE-C23708FF9EF4}" type="presOf" srcId="{737B1BD8-83D5-4B13-9E80-87B3D770F7E5}" destId="{7C270BC1-518B-4CEF-8AD3-92C57B4B31A3}" srcOrd="1" destOrd="0" presId="urn:microsoft.com/office/officeart/2005/8/layout/list1"/>
    <dgm:cxn modelId="{53D56CB4-7698-45A5-A507-B87E60D338FE}" type="presParOf" srcId="{1006EA39-1C7F-43CF-8F9C-31089F9E22F2}" destId="{8BF06FFD-081C-4625-813B-D18C7DB10755}" srcOrd="0" destOrd="0" presId="urn:microsoft.com/office/officeart/2005/8/layout/list1"/>
    <dgm:cxn modelId="{C7EFDD07-0E44-48F9-B52A-597D5E2E842C}" type="presParOf" srcId="{8BF06FFD-081C-4625-813B-D18C7DB10755}" destId="{74568233-F0CA-4F60-9B9E-5CCA462DF1F9}" srcOrd="0" destOrd="0" presId="urn:microsoft.com/office/officeart/2005/8/layout/list1"/>
    <dgm:cxn modelId="{FC4C39CE-BA19-4426-9055-A6D973B2A970}" type="presParOf" srcId="{8BF06FFD-081C-4625-813B-D18C7DB10755}" destId="{6382CE8B-66F3-42B4-8941-74A82F685A79}" srcOrd="1" destOrd="0" presId="urn:microsoft.com/office/officeart/2005/8/layout/list1"/>
    <dgm:cxn modelId="{8D6E4E4B-744D-46C8-B849-08ADCD4184EF}" type="presParOf" srcId="{1006EA39-1C7F-43CF-8F9C-31089F9E22F2}" destId="{94E340EE-7175-4291-837D-5CBB45534A8E}" srcOrd="1" destOrd="0" presId="urn:microsoft.com/office/officeart/2005/8/layout/list1"/>
    <dgm:cxn modelId="{43ED5EB5-6D76-4279-847A-3D3204A6B9A5}" type="presParOf" srcId="{1006EA39-1C7F-43CF-8F9C-31089F9E22F2}" destId="{053C46A9-E265-4C83-BD6E-906FBB0F1BCB}" srcOrd="2" destOrd="0" presId="urn:microsoft.com/office/officeart/2005/8/layout/list1"/>
    <dgm:cxn modelId="{25991E6A-A894-4B46-B1DD-92BC13DFF5AA}" type="presParOf" srcId="{1006EA39-1C7F-43CF-8F9C-31089F9E22F2}" destId="{DA270DDA-C255-4F70-9EAA-BADE1E80170E}" srcOrd="3" destOrd="0" presId="urn:microsoft.com/office/officeart/2005/8/layout/list1"/>
    <dgm:cxn modelId="{7539496A-1892-4515-9D05-6DD1024C2DCD}" type="presParOf" srcId="{1006EA39-1C7F-43CF-8F9C-31089F9E22F2}" destId="{54F1FF3D-4296-4439-8386-226A16CE1A97}" srcOrd="4" destOrd="0" presId="urn:microsoft.com/office/officeart/2005/8/layout/list1"/>
    <dgm:cxn modelId="{053029FA-1D0E-4AEE-9889-46436F6A5FB5}" type="presParOf" srcId="{54F1FF3D-4296-4439-8386-226A16CE1A97}" destId="{4B6376C9-1A3F-495E-A1F0-4AA6AEF0CD28}" srcOrd="0" destOrd="0" presId="urn:microsoft.com/office/officeart/2005/8/layout/list1"/>
    <dgm:cxn modelId="{0872660C-5B9E-4051-8177-79F94217C86D}" type="presParOf" srcId="{54F1FF3D-4296-4439-8386-226A16CE1A97}" destId="{7C270BC1-518B-4CEF-8AD3-92C57B4B31A3}" srcOrd="1" destOrd="0" presId="urn:microsoft.com/office/officeart/2005/8/layout/list1"/>
    <dgm:cxn modelId="{A3A7DDEA-F5B4-497B-828E-E77E487C14A7}" type="presParOf" srcId="{1006EA39-1C7F-43CF-8F9C-31089F9E22F2}" destId="{284F3161-3F08-48A6-863B-2A82CF671962}" srcOrd="5" destOrd="0" presId="urn:microsoft.com/office/officeart/2005/8/layout/list1"/>
    <dgm:cxn modelId="{8D6945BD-A1BB-4466-93FC-878967FF313E}" type="presParOf" srcId="{1006EA39-1C7F-43CF-8F9C-31089F9E22F2}" destId="{329E0639-6E67-43E2-BA33-6E0319D0AF28}" srcOrd="6" destOrd="0" presId="urn:microsoft.com/office/officeart/2005/8/layout/list1"/>
    <dgm:cxn modelId="{3328B9A2-EA13-4E75-8B71-3E455ED5CF5D}" type="presParOf" srcId="{1006EA39-1C7F-43CF-8F9C-31089F9E22F2}" destId="{57476A74-6C4C-463C-ACE3-9675D0607396}" srcOrd="7" destOrd="0" presId="urn:microsoft.com/office/officeart/2005/8/layout/list1"/>
    <dgm:cxn modelId="{8DB32E00-8B43-48D9-A296-F4470AD28280}" type="presParOf" srcId="{1006EA39-1C7F-43CF-8F9C-31089F9E22F2}" destId="{DA1AE1BF-293B-44C9-846D-71F1A1B18F2E}" srcOrd="8" destOrd="0" presId="urn:microsoft.com/office/officeart/2005/8/layout/list1"/>
    <dgm:cxn modelId="{D824DE18-81BF-468E-B33E-599B425474ED}" type="presParOf" srcId="{DA1AE1BF-293B-44C9-846D-71F1A1B18F2E}" destId="{A0D30337-8708-4267-801B-DD17074DE45D}" srcOrd="0" destOrd="0" presId="urn:microsoft.com/office/officeart/2005/8/layout/list1"/>
    <dgm:cxn modelId="{62E40AEE-C084-4A03-915A-FD2FC3A4DC75}" type="presParOf" srcId="{DA1AE1BF-293B-44C9-846D-71F1A1B18F2E}" destId="{6A77F2C9-02F4-411F-A3B8-37481494C9D9}" srcOrd="1" destOrd="0" presId="urn:microsoft.com/office/officeart/2005/8/layout/list1"/>
    <dgm:cxn modelId="{F3151A83-E515-4807-8EA4-97D02AA6F0E2}" type="presParOf" srcId="{1006EA39-1C7F-43CF-8F9C-31089F9E22F2}" destId="{F0525B19-AAC1-459F-95AE-51FBD25C56FE}" srcOrd="9" destOrd="0" presId="urn:microsoft.com/office/officeart/2005/8/layout/list1"/>
    <dgm:cxn modelId="{FBE1216A-DC68-4C1D-B672-7DF54B5CE628}" type="presParOf" srcId="{1006EA39-1C7F-43CF-8F9C-31089F9E22F2}" destId="{5B8BA6BC-E90C-49B9-8222-CD6AF7597A2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AC77A99D-5FC3-4B98-B21E-51C518C4DDA7}" type="doc">
      <dgm:prSet loTypeId="urn:microsoft.com/office/officeart/2005/8/layout/hProcess9" loCatId="process" qsTypeId="urn:microsoft.com/office/officeart/2005/8/quickstyle/simple1" qsCatId="simple" csTypeId="urn:microsoft.com/office/officeart/2005/8/colors/accent6_3" csCatId="accent6" phldr="1"/>
      <dgm:spPr/>
    </dgm:pt>
    <dgm:pt modelId="{F33F9BED-6518-489C-AF15-9E1948BE9450}">
      <dgm:prSet custT="1"/>
      <dgm:spPr>
        <a:xfrm>
          <a:off x="2594" y="1371598"/>
          <a:ext cx="3823109" cy="2253955"/>
        </a:xfrm>
        <a:prstGeom prst="roundRect">
          <a:avLst/>
        </a:prstGeo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2000" baseline="0" dirty="0">
              <a:solidFill>
                <a:srgbClr val="FFFFFF"/>
              </a:solidFill>
              <a:latin typeface="+mn-lt"/>
              <a:ea typeface="+mn-ea"/>
              <a:cs typeface="+mn-cs"/>
            </a:rPr>
            <a:t>DPSA will evaluate the institution’s response and take appropriate action, including recommending that the Executive Director assess a fine, changing authorization status, or requiring the institution to issue a refund or take some other action.</a:t>
          </a:r>
        </a:p>
      </dgm:t>
    </dgm:pt>
    <dgm:pt modelId="{7D1C72C1-AEE0-45C9-A8F5-BF32A2E737C3}" type="parTrans" cxnId="{E8165444-E880-415F-A91D-502BA5990EF3}">
      <dgm:prSet/>
      <dgm:spPr/>
      <dgm:t>
        <a:bodyPr/>
        <a:lstStyle/>
        <a:p>
          <a:endParaRPr lang="en-US">
            <a:latin typeface="+mn-lt"/>
          </a:endParaRPr>
        </a:p>
      </dgm:t>
    </dgm:pt>
    <dgm:pt modelId="{662344E5-1D6B-44F8-A72B-E68BA50ED3AA}" type="sibTrans" cxnId="{E8165444-E880-415F-A91D-502BA5990EF3}">
      <dgm:prSet/>
      <dgm:spPr/>
      <dgm:t>
        <a:bodyPr/>
        <a:lstStyle/>
        <a:p>
          <a:endParaRPr lang="en-US">
            <a:latin typeface="+mn-lt"/>
          </a:endParaRPr>
        </a:p>
      </dgm:t>
    </dgm:pt>
    <dgm:pt modelId="{BADAE8D3-559E-4F9F-B707-7BC188862377}">
      <dgm:prSet custT="1"/>
      <dgm:spPr>
        <a:xfrm>
          <a:off x="4194196" y="1371598"/>
          <a:ext cx="3823109" cy="2253955"/>
        </a:xfrm>
        <a:prstGeom prst="roundRect">
          <a:avLst/>
        </a:prstGeo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gm:spPr>
      <dgm:t>
        <a:bodyPr/>
        <a:lstStyle/>
        <a:p>
          <a:r>
            <a:rPr lang="en-US" sz="2000" baseline="0" dirty="0">
              <a:solidFill>
                <a:srgbClr val="000000"/>
              </a:solidFill>
              <a:latin typeface="+mn-lt"/>
              <a:ea typeface="+mn-ea"/>
              <a:cs typeface="+mn-cs"/>
            </a:rPr>
            <a:t>In the event that either party is not satisfied with the determination made by DPSA, the party may seek further review by the Executive Director or through the Uniform Administrative Procedures Act.</a:t>
          </a:r>
          <a:endParaRPr lang="en-US" sz="2000" dirty="0">
            <a:solidFill>
              <a:srgbClr val="000000"/>
            </a:solidFill>
            <a:latin typeface="+mn-lt"/>
            <a:ea typeface="+mn-ea"/>
            <a:cs typeface="+mn-cs"/>
          </a:endParaRPr>
        </a:p>
      </dgm:t>
    </dgm:pt>
    <dgm:pt modelId="{AAE77643-4218-4DDA-BD66-82F7C30D3717}" type="parTrans" cxnId="{9F6B11E5-C767-4650-8223-C6462015E01B}">
      <dgm:prSet/>
      <dgm:spPr/>
      <dgm:t>
        <a:bodyPr/>
        <a:lstStyle/>
        <a:p>
          <a:endParaRPr lang="en-US">
            <a:latin typeface="+mn-lt"/>
          </a:endParaRPr>
        </a:p>
      </dgm:t>
    </dgm:pt>
    <dgm:pt modelId="{ADB450E8-027F-49B4-B064-43FCD189D2F8}" type="sibTrans" cxnId="{9F6B11E5-C767-4650-8223-C6462015E01B}">
      <dgm:prSet/>
      <dgm:spPr/>
      <dgm:t>
        <a:bodyPr/>
        <a:lstStyle/>
        <a:p>
          <a:endParaRPr lang="en-US">
            <a:latin typeface="+mn-lt"/>
          </a:endParaRPr>
        </a:p>
      </dgm:t>
    </dgm:pt>
    <dgm:pt modelId="{4E7ABDFA-51D3-4CA3-BA55-C3815E6BFAF5}" type="pres">
      <dgm:prSet presAssocID="{AC77A99D-5FC3-4B98-B21E-51C518C4DDA7}" presName="CompostProcess" presStyleCnt="0">
        <dgm:presLayoutVars>
          <dgm:dir/>
          <dgm:resizeHandles val="exact"/>
        </dgm:presLayoutVars>
      </dgm:prSet>
      <dgm:spPr/>
    </dgm:pt>
    <dgm:pt modelId="{45112EE5-286F-44DB-9F7A-1A06C3DE44F5}" type="pres">
      <dgm:prSet presAssocID="{AC77A99D-5FC3-4B98-B21E-51C518C4DDA7}" presName="arrow" presStyleLbl="bgShp" presStyleIdx="0" presStyleCnt="1"/>
      <dgm:spPr>
        <a:xfrm>
          <a:off x="601492" y="0"/>
          <a:ext cx="6816915" cy="4997153"/>
        </a:xfrm>
        <a:prstGeom prst="rightArrow">
          <a:avLst/>
        </a:prstGeom>
        <a:solidFill>
          <a:srgbClr val="2D2D8A">
            <a:tint val="40000"/>
            <a:hueOff val="0"/>
            <a:satOff val="0"/>
            <a:lumOff val="0"/>
            <a:alphaOff val="0"/>
          </a:srgbClr>
        </a:solidFill>
        <a:ln>
          <a:noFill/>
        </a:ln>
        <a:effectLst/>
      </dgm:spPr>
    </dgm:pt>
    <dgm:pt modelId="{26C58899-BE9A-4275-9DF6-96AF180DF505}" type="pres">
      <dgm:prSet presAssocID="{AC77A99D-5FC3-4B98-B21E-51C518C4DDA7}" presName="linearProcess" presStyleCnt="0"/>
      <dgm:spPr/>
    </dgm:pt>
    <dgm:pt modelId="{FB15707D-A428-43C9-9EA6-EB764FF52059}" type="pres">
      <dgm:prSet presAssocID="{F33F9BED-6518-489C-AF15-9E1948BE9450}" presName="textNode" presStyleLbl="node1" presStyleIdx="0" presStyleCnt="2" custScaleY="112762">
        <dgm:presLayoutVars>
          <dgm:bulletEnabled val="1"/>
        </dgm:presLayoutVars>
      </dgm:prSet>
      <dgm:spPr/>
    </dgm:pt>
    <dgm:pt modelId="{80D8E975-54B3-47D7-9CFF-13C37E5A0DB1}" type="pres">
      <dgm:prSet presAssocID="{662344E5-1D6B-44F8-A72B-E68BA50ED3AA}" presName="sibTrans" presStyleCnt="0"/>
      <dgm:spPr/>
    </dgm:pt>
    <dgm:pt modelId="{59267EDC-1B30-4C2F-B75C-75553E8BC7A7}" type="pres">
      <dgm:prSet presAssocID="{BADAE8D3-559E-4F9F-B707-7BC188862377}" presName="textNode" presStyleLbl="node1" presStyleIdx="1" presStyleCnt="2" custScaleY="112762">
        <dgm:presLayoutVars>
          <dgm:bulletEnabled val="1"/>
        </dgm:presLayoutVars>
      </dgm:prSet>
      <dgm:spPr/>
    </dgm:pt>
  </dgm:ptLst>
  <dgm:cxnLst>
    <dgm:cxn modelId="{24D9160A-8C55-4C98-B5C3-F1C528A0C7B9}" type="presOf" srcId="{AC77A99D-5FC3-4B98-B21E-51C518C4DDA7}" destId="{4E7ABDFA-51D3-4CA3-BA55-C3815E6BFAF5}" srcOrd="0" destOrd="0" presId="urn:microsoft.com/office/officeart/2005/8/layout/hProcess9"/>
    <dgm:cxn modelId="{34D7501D-FDCE-49B4-A452-87FBF5CEE044}" type="presOf" srcId="{BADAE8D3-559E-4F9F-B707-7BC188862377}" destId="{59267EDC-1B30-4C2F-B75C-75553E8BC7A7}" srcOrd="0" destOrd="0" presId="urn:microsoft.com/office/officeart/2005/8/layout/hProcess9"/>
    <dgm:cxn modelId="{E8165444-E880-415F-A91D-502BA5990EF3}" srcId="{AC77A99D-5FC3-4B98-B21E-51C518C4DDA7}" destId="{F33F9BED-6518-489C-AF15-9E1948BE9450}" srcOrd="0" destOrd="0" parTransId="{7D1C72C1-AEE0-45C9-A8F5-BF32A2E737C3}" sibTransId="{662344E5-1D6B-44F8-A72B-E68BA50ED3AA}"/>
    <dgm:cxn modelId="{D98046CC-5201-4A5D-81AE-1F9F45C87802}" type="presOf" srcId="{F33F9BED-6518-489C-AF15-9E1948BE9450}" destId="{FB15707D-A428-43C9-9EA6-EB764FF52059}" srcOrd="0" destOrd="0" presId="urn:microsoft.com/office/officeart/2005/8/layout/hProcess9"/>
    <dgm:cxn modelId="{9F6B11E5-C767-4650-8223-C6462015E01B}" srcId="{AC77A99D-5FC3-4B98-B21E-51C518C4DDA7}" destId="{BADAE8D3-559E-4F9F-B707-7BC188862377}" srcOrd="1" destOrd="0" parTransId="{AAE77643-4218-4DDA-BD66-82F7C30D3717}" sibTransId="{ADB450E8-027F-49B4-B064-43FCD189D2F8}"/>
    <dgm:cxn modelId="{67F2BA39-B5A0-4E6C-AEA5-EFEBD04D0C87}" type="presParOf" srcId="{4E7ABDFA-51D3-4CA3-BA55-C3815E6BFAF5}" destId="{45112EE5-286F-44DB-9F7A-1A06C3DE44F5}" srcOrd="0" destOrd="0" presId="urn:microsoft.com/office/officeart/2005/8/layout/hProcess9"/>
    <dgm:cxn modelId="{ABD50D3B-F8D2-4240-A4F3-D0C3B04446BA}" type="presParOf" srcId="{4E7ABDFA-51D3-4CA3-BA55-C3815E6BFAF5}" destId="{26C58899-BE9A-4275-9DF6-96AF180DF505}" srcOrd="1" destOrd="0" presId="urn:microsoft.com/office/officeart/2005/8/layout/hProcess9"/>
    <dgm:cxn modelId="{CA9BF895-4AAF-4305-ACE3-BC8707963188}" type="presParOf" srcId="{26C58899-BE9A-4275-9DF6-96AF180DF505}" destId="{FB15707D-A428-43C9-9EA6-EB764FF52059}" srcOrd="0" destOrd="0" presId="urn:microsoft.com/office/officeart/2005/8/layout/hProcess9"/>
    <dgm:cxn modelId="{1CB0D357-73A3-4CAF-9181-BAF481D91044}" type="presParOf" srcId="{26C58899-BE9A-4275-9DF6-96AF180DF505}" destId="{80D8E975-54B3-47D7-9CFF-13C37E5A0DB1}" srcOrd="1" destOrd="0" presId="urn:microsoft.com/office/officeart/2005/8/layout/hProcess9"/>
    <dgm:cxn modelId="{4946849F-1FC1-460D-A270-B80042BE4AC2}" type="presParOf" srcId="{26C58899-BE9A-4275-9DF6-96AF180DF505}" destId="{59267EDC-1B30-4C2F-B75C-75553E8BC7A7}"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0B6B605-5E8F-4E3D-BB7B-DFA04949241B}" type="doc">
      <dgm:prSet loTypeId="urn:microsoft.com/office/officeart/2005/8/layout/vList2" loCatId="list" qsTypeId="urn:microsoft.com/office/officeart/2005/8/quickstyle/simple1" qsCatId="simple" csTypeId="urn:microsoft.com/office/officeart/2005/8/colors/accent6_3" csCatId="accent6" phldr="1"/>
      <dgm:spPr/>
      <dgm:t>
        <a:bodyPr/>
        <a:lstStyle/>
        <a:p>
          <a:endParaRPr lang="en-US"/>
        </a:p>
      </dgm:t>
    </dgm:pt>
    <dgm:pt modelId="{C42F6AE1-81C8-41AB-97A1-6EA9CE6FF037}">
      <dgm:prSet phldrT="[Text]" custT="1"/>
      <dgm:spPr>
        <a:xfrm>
          <a:off x="0" y="1219201"/>
          <a:ext cx="7432003" cy="1067040"/>
        </a:xfrm>
        <a:prstGeom prst="roundRect">
          <a:avLst/>
        </a:prstGeom>
        <a:solidFill>
          <a:srgbClr val="2D2D8A">
            <a:shade val="80000"/>
            <a:hueOff val="0"/>
            <a:satOff val="-16910"/>
            <a:lumOff val="16907"/>
            <a:alphaOff val="0"/>
          </a:srgbClr>
        </a:solidFill>
        <a:ln w="25400" cap="flat" cmpd="sng" algn="ctr">
          <a:solidFill>
            <a:srgbClr val="FFFFFF">
              <a:hueOff val="0"/>
              <a:satOff val="0"/>
              <a:lumOff val="0"/>
              <a:alphaOff val="0"/>
            </a:srgbClr>
          </a:solidFill>
          <a:prstDash val="solid"/>
        </a:ln>
        <a:effectLst/>
      </dgm:spPr>
      <dgm:t>
        <a:bodyPr/>
        <a:lstStyle/>
        <a:p>
          <a:pPr algn="ctr"/>
          <a:r>
            <a:rPr lang="en-US" sz="2400" dirty="0">
              <a:solidFill>
                <a:srgbClr val="FFFFFF"/>
              </a:solidFill>
              <a:latin typeface="+mn-lt"/>
              <a:ea typeface="+mn-ea"/>
              <a:cs typeface="Times New Roman" pitchFamily="18" charset="0"/>
            </a:rPr>
            <a:t>Document communications</a:t>
          </a:r>
        </a:p>
      </dgm:t>
    </dgm:pt>
    <dgm:pt modelId="{B059E6B1-F6D4-49D5-BE44-15630E043EED}" type="parTrans" cxnId="{683D96F0-F5A4-4FF2-8A94-6D494DB439CF}">
      <dgm:prSet/>
      <dgm:spPr/>
      <dgm:t>
        <a:bodyPr/>
        <a:lstStyle/>
        <a:p>
          <a:endParaRPr lang="en-US"/>
        </a:p>
      </dgm:t>
    </dgm:pt>
    <dgm:pt modelId="{D1D8BE2D-B59E-44D1-9CCE-ABF213CDA687}" type="sibTrans" cxnId="{683D96F0-F5A4-4FF2-8A94-6D494DB439CF}">
      <dgm:prSet/>
      <dgm:spPr/>
      <dgm:t>
        <a:bodyPr/>
        <a:lstStyle/>
        <a:p>
          <a:endParaRPr lang="en-US"/>
        </a:p>
      </dgm:t>
    </dgm:pt>
    <dgm:pt modelId="{6C767367-C371-44B6-8A93-12C95C1B3FC6}">
      <dgm:prSet phldrT="[Text]" custT="1"/>
      <dgm:spPr>
        <a:xfrm>
          <a:off x="0" y="2473775"/>
          <a:ext cx="7432003" cy="1067040"/>
        </a:xfrm>
        <a:prstGeom prst="roundRect">
          <a:avLst/>
        </a:prstGeo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gm:spPr>
      <dgm:t>
        <a:bodyPr/>
        <a:lstStyle/>
        <a:p>
          <a:pPr algn="ctr"/>
          <a:r>
            <a:rPr lang="en-US" sz="2400" dirty="0">
              <a:solidFill>
                <a:srgbClr val="FFFFFF"/>
              </a:solidFill>
              <a:latin typeface="+mn-lt"/>
              <a:ea typeface="+mn-ea"/>
              <a:cs typeface="Times New Roman" pitchFamily="18" charset="0"/>
            </a:rPr>
            <a:t>Educate your staff to resolve issues internally</a:t>
          </a:r>
        </a:p>
      </dgm:t>
    </dgm:pt>
    <dgm:pt modelId="{56ECDF1F-BD90-4DC5-A161-D8963BF66978}" type="parTrans" cxnId="{167D2526-7548-4EA3-A224-3D833A1EC52A}">
      <dgm:prSet/>
      <dgm:spPr/>
      <dgm:t>
        <a:bodyPr/>
        <a:lstStyle/>
        <a:p>
          <a:endParaRPr lang="en-US"/>
        </a:p>
      </dgm:t>
    </dgm:pt>
    <dgm:pt modelId="{FFBCA855-02AE-4264-BE3B-0227435AA3AD}" type="sibTrans" cxnId="{167D2526-7548-4EA3-A224-3D833A1EC52A}">
      <dgm:prSet/>
      <dgm:spPr/>
      <dgm:t>
        <a:bodyPr/>
        <a:lstStyle/>
        <a:p>
          <a:endParaRPr lang="en-US"/>
        </a:p>
      </dgm:t>
    </dgm:pt>
    <dgm:pt modelId="{7BEDB240-7721-47FF-981D-176BDCE9738A}">
      <dgm:prSet custT="1"/>
      <dgm:spPr>
        <a:xfrm>
          <a:off x="0" y="5687"/>
          <a:ext cx="7432003" cy="1067040"/>
        </a:xfrm>
        <a:prstGeom prst="roundRect">
          <a:avLst/>
        </a:prstGeo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gn="ctr"/>
          <a:r>
            <a:rPr lang="en-US" sz="2400" dirty="0">
              <a:solidFill>
                <a:srgbClr val="FFFFFF"/>
              </a:solidFill>
              <a:latin typeface="+mn-lt"/>
              <a:ea typeface="+mn-ea"/>
              <a:cs typeface="Times New Roman" pitchFamily="18" charset="0"/>
            </a:rPr>
            <a:t>Adhere to DPSA’s rules and institutional policies</a:t>
          </a:r>
        </a:p>
      </dgm:t>
    </dgm:pt>
    <dgm:pt modelId="{A5FBFAEC-A7ED-4432-938F-9EB856DD6ACF}" type="parTrans" cxnId="{AD54E2EE-CE76-4362-989C-75CE07F00AD6}">
      <dgm:prSet/>
      <dgm:spPr/>
      <dgm:t>
        <a:bodyPr/>
        <a:lstStyle/>
        <a:p>
          <a:endParaRPr lang="en-US"/>
        </a:p>
      </dgm:t>
    </dgm:pt>
    <dgm:pt modelId="{6E37AF64-E062-4E4E-95BF-63C039D3F79A}" type="sibTrans" cxnId="{AD54E2EE-CE76-4362-989C-75CE07F00AD6}">
      <dgm:prSet/>
      <dgm:spPr/>
      <dgm:t>
        <a:bodyPr/>
        <a:lstStyle/>
        <a:p>
          <a:endParaRPr lang="en-US"/>
        </a:p>
      </dgm:t>
    </dgm:pt>
    <dgm:pt modelId="{78AF316A-B819-4EA1-A790-36C0A0BA836A}" type="pres">
      <dgm:prSet presAssocID="{E0B6B605-5E8F-4E3D-BB7B-DFA04949241B}" presName="linear" presStyleCnt="0">
        <dgm:presLayoutVars>
          <dgm:animLvl val="lvl"/>
          <dgm:resizeHandles val="exact"/>
        </dgm:presLayoutVars>
      </dgm:prSet>
      <dgm:spPr/>
    </dgm:pt>
    <dgm:pt modelId="{4275E483-2D42-4E2E-812F-2FE51E255688}" type="pres">
      <dgm:prSet presAssocID="{7BEDB240-7721-47FF-981D-176BDCE9738A}" presName="parentText" presStyleLbl="node1" presStyleIdx="0" presStyleCnt="3">
        <dgm:presLayoutVars>
          <dgm:chMax val="0"/>
          <dgm:bulletEnabled val="1"/>
        </dgm:presLayoutVars>
      </dgm:prSet>
      <dgm:spPr/>
    </dgm:pt>
    <dgm:pt modelId="{B4C159BF-2C37-4E82-BA6C-0157E8A7B62B}" type="pres">
      <dgm:prSet presAssocID="{6E37AF64-E062-4E4E-95BF-63C039D3F79A}" presName="spacer" presStyleCnt="0"/>
      <dgm:spPr/>
    </dgm:pt>
    <dgm:pt modelId="{41C9579F-E24B-477C-9F5D-5BD52C095545}" type="pres">
      <dgm:prSet presAssocID="{C42F6AE1-81C8-41AB-97A1-6EA9CE6FF037}" presName="parentText" presStyleLbl="node1" presStyleIdx="1" presStyleCnt="3" custLinFactNeighborX="-218" custLinFactNeighborY="-10774">
        <dgm:presLayoutVars>
          <dgm:chMax val="0"/>
          <dgm:bulletEnabled val="1"/>
        </dgm:presLayoutVars>
      </dgm:prSet>
      <dgm:spPr/>
    </dgm:pt>
    <dgm:pt modelId="{7E60B986-95EB-435C-B413-60BC828296B8}" type="pres">
      <dgm:prSet presAssocID="{D1D8BE2D-B59E-44D1-9CCE-ABF213CDA687}" presName="spacer" presStyleCnt="0"/>
      <dgm:spPr/>
    </dgm:pt>
    <dgm:pt modelId="{A9FA1FDF-209B-4E67-A4B5-FA7DA934C979}" type="pres">
      <dgm:prSet presAssocID="{6C767367-C371-44B6-8A93-12C95C1B3FC6}" presName="parentText" presStyleLbl="node1" presStyleIdx="2" presStyleCnt="3" custLinFactNeighborX="-5306" custLinFactNeighborY="28334">
        <dgm:presLayoutVars>
          <dgm:chMax val="0"/>
          <dgm:bulletEnabled val="1"/>
        </dgm:presLayoutVars>
      </dgm:prSet>
      <dgm:spPr/>
    </dgm:pt>
  </dgm:ptLst>
  <dgm:cxnLst>
    <dgm:cxn modelId="{167D2526-7548-4EA3-A224-3D833A1EC52A}" srcId="{E0B6B605-5E8F-4E3D-BB7B-DFA04949241B}" destId="{6C767367-C371-44B6-8A93-12C95C1B3FC6}" srcOrd="2" destOrd="0" parTransId="{56ECDF1F-BD90-4DC5-A161-D8963BF66978}" sibTransId="{FFBCA855-02AE-4264-BE3B-0227435AA3AD}"/>
    <dgm:cxn modelId="{07F8BA5D-3F4C-4C5E-BD5D-706B1AA61F3E}" type="presOf" srcId="{C42F6AE1-81C8-41AB-97A1-6EA9CE6FF037}" destId="{41C9579F-E24B-477C-9F5D-5BD52C095545}" srcOrd="0" destOrd="0" presId="urn:microsoft.com/office/officeart/2005/8/layout/vList2"/>
    <dgm:cxn modelId="{BE794168-1145-4A2A-90C4-D08C4EDE3E9A}" type="presOf" srcId="{6C767367-C371-44B6-8A93-12C95C1B3FC6}" destId="{A9FA1FDF-209B-4E67-A4B5-FA7DA934C979}" srcOrd="0" destOrd="0" presId="urn:microsoft.com/office/officeart/2005/8/layout/vList2"/>
    <dgm:cxn modelId="{CD47144E-8E0C-45E2-BDBD-D5D887135031}" type="presOf" srcId="{7BEDB240-7721-47FF-981D-176BDCE9738A}" destId="{4275E483-2D42-4E2E-812F-2FE51E255688}" srcOrd="0" destOrd="0" presId="urn:microsoft.com/office/officeart/2005/8/layout/vList2"/>
    <dgm:cxn modelId="{AD54E2EE-CE76-4362-989C-75CE07F00AD6}" srcId="{E0B6B605-5E8F-4E3D-BB7B-DFA04949241B}" destId="{7BEDB240-7721-47FF-981D-176BDCE9738A}" srcOrd="0" destOrd="0" parTransId="{A5FBFAEC-A7ED-4432-938F-9EB856DD6ACF}" sibTransId="{6E37AF64-E062-4E4E-95BF-63C039D3F79A}"/>
    <dgm:cxn modelId="{683D96F0-F5A4-4FF2-8A94-6D494DB439CF}" srcId="{E0B6B605-5E8F-4E3D-BB7B-DFA04949241B}" destId="{C42F6AE1-81C8-41AB-97A1-6EA9CE6FF037}" srcOrd="1" destOrd="0" parTransId="{B059E6B1-F6D4-49D5-BE44-15630E043EED}" sibTransId="{D1D8BE2D-B59E-44D1-9CCE-ABF213CDA687}"/>
    <dgm:cxn modelId="{FC1699F1-E97D-472E-AC7A-F7EC8ACF51DE}" type="presOf" srcId="{E0B6B605-5E8F-4E3D-BB7B-DFA04949241B}" destId="{78AF316A-B819-4EA1-A790-36C0A0BA836A}" srcOrd="0" destOrd="0" presId="urn:microsoft.com/office/officeart/2005/8/layout/vList2"/>
    <dgm:cxn modelId="{012F4611-C426-41A7-A017-3865C5CCDBDF}" type="presParOf" srcId="{78AF316A-B819-4EA1-A790-36C0A0BA836A}" destId="{4275E483-2D42-4E2E-812F-2FE51E255688}" srcOrd="0" destOrd="0" presId="urn:microsoft.com/office/officeart/2005/8/layout/vList2"/>
    <dgm:cxn modelId="{A91DE928-ED04-4A60-867D-1E4E9887B672}" type="presParOf" srcId="{78AF316A-B819-4EA1-A790-36C0A0BA836A}" destId="{B4C159BF-2C37-4E82-BA6C-0157E8A7B62B}" srcOrd="1" destOrd="0" presId="urn:microsoft.com/office/officeart/2005/8/layout/vList2"/>
    <dgm:cxn modelId="{F4505C40-5EF3-4F98-81A5-19E6899277EB}" type="presParOf" srcId="{78AF316A-B819-4EA1-A790-36C0A0BA836A}" destId="{41C9579F-E24B-477C-9F5D-5BD52C095545}" srcOrd="2" destOrd="0" presId="urn:microsoft.com/office/officeart/2005/8/layout/vList2"/>
    <dgm:cxn modelId="{9F4D0A45-7723-4722-8934-81812BF55874}" type="presParOf" srcId="{78AF316A-B819-4EA1-A790-36C0A0BA836A}" destId="{7E60B986-95EB-435C-B413-60BC828296B8}" srcOrd="3" destOrd="0" presId="urn:microsoft.com/office/officeart/2005/8/layout/vList2"/>
    <dgm:cxn modelId="{CB42FB13-1078-4016-B9E4-15D03BC32966}" type="presParOf" srcId="{78AF316A-B819-4EA1-A790-36C0A0BA836A}" destId="{A9FA1FDF-209B-4E67-A4B5-FA7DA934C97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7BC4A5-5066-43CF-BB65-43CA25709FD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536DCDE9-7F02-4204-A8FE-55D9400E61AD}">
      <dgm:prSet phldrT="[Text]" custT="1"/>
      <dgm:spPr/>
      <dgm:t>
        <a:bodyPr/>
        <a:lstStyle/>
        <a:p>
          <a:r>
            <a:rPr lang="en-US" sz="2400" dirty="0">
              <a:latin typeface="+mn-lt"/>
              <a:cs typeface="Times New Roman" panose="02020603050405020304" pitchFamily="18" charset="0"/>
            </a:rPr>
            <a:t>Student Seeks to Enroll in a Certificate or Diploma Program</a:t>
          </a:r>
        </a:p>
      </dgm:t>
    </dgm:pt>
    <dgm:pt modelId="{FB3256B0-BEED-45F1-BF07-1277CFB86C73}" type="parTrans" cxnId="{944599FA-40BB-4C4C-82ED-238A5E5698B9}">
      <dgm:prSet/>
      <dgm:spPr/>
      <dgm:t>
        <a:bodyPr/>
        <a:lstStyle/>
        <a:p>
          <a:endParaRPr lang="en-US">
            <a:latin typeface="+mn-lt"/>
          </a:endParaRPr>
        </a:p>
      </dgm:t>
    </dgm:pt>
    <dgm:pt modelId="{4CECBB48-3EBE-4D59-A568-DD8347C00C9A}" type="sibTrans" cxnId="{944599FA-40BB-4C4C-82ED-238A5E5698B9}">
      <dgm:prSet/>
      <dgm:spPr/>
      <dgm:t>
        <a:bodyPr/>
        <a:lstStyle/>
        <a:p>
          <a:endParaRPr lang="en-US">
            <a:latin typeface="+mn-lt"/>
          </a:endParaRPr>
        </a:p>
      </dgm:t>
    </dgm:pt>
    <dgm:pt modelId="{5CE54735-BF61-478F-9CB3-2DD5771EB898}">
      <dgm:prSet phldrT="[Text]"/>
      <dgm:spPr/>
      <dgm:t>
        <a:bodyPr/>
        <a:lstStyle/>
        <a:p>
          <a:r>
            <a:rPr lang="en-US" dirty="0">
              <a:latin typeface="+mn-lt"/>
              <a:cs typeface="Times New Roman" panose="02020603050405020304" pitchFamily="18" charset="0"/>
            </a:rPr>
            <a:t>Student Passes an Ability to Benefit Test (ATB)</a:t>
          </a:r>
          <a:r>
            <a:rPr lang="en-US" baseline="30000" dirty="0">
              <a:latin typeface="+mn-lt"/>
              <a:cs typeface="Times New Roman" panose="02020603050405020304" pitchFamily="18" charset="0"/>
            </a:rPr>
            <a:t>1</a:t>
          </a:r>
        </a:p>
      </dgm:t>
    </dgm:pt>
    <dgm:pt modelId="{0139E5C5-DA85-4818-B815-4BD6EA60D6FA}" type="parTrans" cxnId="{25E9C61B-453C-46B3-A638-59969E24EF77}">
      <dgm:prSet/>
      <dgm:spPr/>
      <dgm:t>
        <a:bodyPr/>
        <a:lstStyle/>
        <a:p>
          <a:endParaRPr lang="en-US" dirty="0">
            <a:latin typeface="+mn-lt"/>
          </a:endParaRPr>
        </a:p>
      </dgm:t>
    </dgm:pt>
    <dgm:pt modelId="{BBF46A05-417B-4352-9C5D-F5FD158C7034}" type="sibTrans" cxnId="{25E9C61B-453C-46B3-A638-59969E24EF77}">
      <dgm:prSet/>
      <dgm:spPr/>
      <dgm:t>
        <a:bodyPr/>
        <a:lstStyle/>
        <a:p>
          <a:endParaRPr lang="en-US">
            <a:latin typeface="+mn-lt"/>
          </a:endParaRPr>
        </a:p>
      </dgm:t>
    </dgm:pt>
    <dgm:pt modelId="{07D76819-F5C4-470E-B60B-09E4848A4E36}">
      <dgm:prSet phldrT="[Text]"/>
      <dgm:spPr/>
      <dgm:t>
        <a:bodyPr/>
        <a:lstStyle/>
        <a:p>
          <a:r>
            <a:rPr lang="en-US" dirty="0">
              <a:latin typeface="+mn-lt"/>
              <a:cs typeface="Times New Roman" panose="02020603050405020304" pitchFamily="18" charset="0"/>
            </a:rPr>
            <a:t>A Copy of the Scored ATB or a Graded Score Sheet</a:t>
          </a:r>
          <a:r>
            <a:rPr lang="en-US" baseline="30000" dirty="0">
              <a:latin typeface="+mn-lt"/>
              <a:cs typeface="Times New Roman" panose="02020603050405020304" pitchFamily="18" charset="0"/>
            </a:rPr>
            <a:t>1</a:t>
          </a:r>
        </a:p>
      </dgm:t>
    </dgm:pt>
    <dgm:pt modelId="{1E0E032C-7D00-4F16-92E9-E7A77FA3F70B}" type="parTrans" cxnId="{C9E8ACCB-F908-4E89-93D7-0878CAE3F82E}">
      <dgm:prSet/>
      <dgm:spPr/>
      <dgm:t>
        <a:bodyPr/>
        <a:lstStyle/>
        <a:p>
          <a:endParaRPr lang="en-US" dirty="0">
            <a:latin typeface="+mn-lt"/>
          </a:endParaRPr>
        </a:p>
      </dgm:t>
    </dgm:pt>
    <dgm:pt modelId="{9572C0D4-C2DB-4A43-B96D-0DF3BC384979}" type="sibTrans" cxnId="{C9E8ACCB-F908-4E89-93D7-0878CAE3F82E}">
      <dgm:prSet/>
      <dgm:spPr/>
      <dgm:t>
        <a:bodyPr/>
        <a:lstStyle/>
        <a:p>
          <a:endParaRPr lang="en-US">
            <a:latin typeface="+mn-lt"/>
          </a:endParaRPr>
        </a:p>
      </dgm:t>
    </dgm:pt>
    <dgm:pt modelId="{B7CF5B4C-4EB1-4365-9D9D-475C53B38803}">
      <dgm:prSet phldrT="[Text]"/>
      <dgm:spPr/>
      <dgm:t>
        <a:bodyPr/>
        <a:lstStyle/>
        <a:p>
          <a:r>
            <a:rPr lang="en-US" dirty="0">
              <a:latin typeface="+mn-lt"/>
              <a:cs typeface="Times New Roman" panose="02020603050405020304" pitchFamily="18" charset="0"/>
            </a:rPr>
            <a:t>Student has a High School Equivalency</a:t>
          </a:r>
        </a:p>
      </dgm:t>
    </dgm:pt>
    <dgm:pt modelId="{A72EABA7-784C-4DAF-BF27-09429CAD3D01}" type="parTrans" cxnId="{52394097-E6A8-47A1-8781-E0F6C7737369}">
      <dgm:prSet/>
      <dgm:spPr/>
      <dgm:t>
        <a:bodyPr/>
        <a:lstStyle/>
        <a:p>
          <a:endParaRPr lang="en-US" dirty="0">
            <a:latin typeface="+mn-lt"/>
          </a:endParaRPr>
        </a:p>
      </dgm:t>
    </dgm:pt>
    <dgm:pt modelId="{E4191A59-D1BD-4F34-A944-6859BA19A7D7}" type="sibTrans" cxnId="{52394097-E6A8-47A1-8781-E0F6C7737369}">
      <dgm:prSet/>
      <dgm:spPr/>
      <dgm:t>
        <a:bodyPr/>
        <a:lstStyle/>
        <a:p>
          <a:endParaRPr lang="en-US">
            <a:latin typeface="+mn-lt"/>
          </a:endParaRPr>
        </a:p>
      </dgm:t>
    </dgm:pt>
    <dgm:pt modelId="{3914D3F3-34F5-473C-B4C1-3717C9BE27AD}">
      <dgm:prSet phldrT="[Text]"/>
      <dgm:spPr/>
      <dgm:t>
        <a:bodyPr/>
        <a:lstStyle/>
        <a:p>
          <a:r>
            <a:rPr lang="en-US" dirty="0">
              <a:latin typeface="+mn-lt"/>
              <a:cs typeface="Times New Roman" panose="02020603050405020304" pitchFamily="18" charset="0"/>
            </a:rPr>
            <a:t>Student has a High School Diploma</a:t>
          </a:r>
        </a:p>
      </dgm:t>
    </dgm:pt>
    <dgm:pt modelId="{38F38929-3263-4A7E-82B5-387F568BFE7E}" type="parTrans" cxnId="{140E009E-04AA-4A1A-BF37-31563A506042}">
      <dgm:prSet/>
      <dgm:spPr/>
      <dgm:t>
        <a:bodyPr/>
        <a:lstStyle/>
        <a:p>
          <a:endParaRPr lang="en-US" dirty="0">
            <a:latin typeface="+mn-lt"/>
          </a:endParaRPr>
        </a:p>
      </dgm:t>
    </dgm:pt>
    <dgm:pt modelId="{3C20DF4C-D020-4647-9C3C-36F0457C3824}" type="sibTrans" cxnId="{140E009E-04AA-4A1A-BF37-31563A506042}">
      <dgm:prSet/>
      <dgm:spPr/>
      <dgm:t>
        <a:bodyPr/>
        <a:lstStyle/>
        <a:p>
          <a:endParaRPr lang="en-US">
            <a:latin typeface="+mn-lt"/>
          </a:endParaRPr>
        </a:p>
      </dgm:t>
    </dgm:pt>
    <dgm:pt modelId="{A8610C58-DE8D-432D-8CE5-CF819AB5FFF0}">
      <dgm:prSet phldrT="[Text]"/>
      <dgm:spPr/>
      <dgm:t>
        <a:bodyPr/>
        <a:lstStyle/>
        <a:p>
          <a:r>
            <a:rPr lang="en-US" dirty="0">
              <a:latin typeface="+mn-lt"/>
              <a:cs typeface="Times New Roman" panose="02020603050405020304" pitchFamily="18" charset="0"/>
            </a:rPr>
            <a:t>Student has Postsecondary Credit in a Degree Program</a:t>
          </a:r>
        </a:p>
      </dgm:t>
    </dgm:pt>
    <dgm:pt modelId="{CFBD7C93-E56B-4FD8-AC04-D2CB2A00695D}" type="parTrans" cxnId="{3B8A467A-42F1-41E8-8E85-68484E137F86}">
      <dgm:prSet/>
      <dgm:spPr/>
      <dgm:t>
        <a:bodyPr/>
        <a:lstStyle/>
        <a:p>
          <a:endParaRPr lang="en-US" dirty="0">
            <a:latin typeface="+mn-lt"/>
          </a:endParaRPr>
        </a:p>
      </dgm:t>
    </dgm:pt>
    <dgm:pt modelId="{CB9C79ED-E6D1-4908-B489-2B03A48012AA}" type="sibTrans" cxnId="{3B8A467A-42F1-41E8-8E85-68484E137F86}">
      <dgm:prSet/>
      <dgm:spPr/>
      <dgm:t>
        <a:bodyPr/>
        <a:lstStyle/>
        <a:p>
          <a:endParaRPr lang="en-US">
            <a:latin typeface="+mn-lt"/>
          </a:endParaRPr>
        </a:p>
      </dgm:t>
    </dgm:pt>
    <dgm:pt modelId="{D9532650-2300-44F2-A6D3-1A515FD6B688}">
      <dgm:prSet/>
      <dgm:spPr/>
      <dgm:t>
        <a:bodyPr/>
        <a:lstStyle/>
        <a:p>
          <a:r>
            <a:rPr lang="en-US" dirty="0">
              <a:latin typeface="+mn-lt"/>
              <a:cs typeface="Times New Roman" panose="02020603050405020304" pitchFamily="18" charset="0"/>
            </a:rPr>
            <a:t>Official GED Score Sheet or Official High School Equivalency Transcript From the Issuing Entity</a:t>
          </a:r>
        </a:p>
      </dgm:t>
    </dgm:pt>
    <dgm:pt modelId="{007153C9-024D-4700-90F9-8EA862B92E9B}" type="parTrans" cxnId="{9DB89DB7-0212-44B3-9E63-807FA48D6357}">
      <dgm:prSet/>
      <dgm:spPr/>
      <dgm:t>
        <a:bodyPr/>
        <a:lstStyle/>
        <a:p>
          <a:endParaRPr lang="en-US" dirty="0">
            <a:latin typeface="+mn-lt"/>
          </a:endParaRPr>
        </a:p>
      </dgm:t>
    </dgm:pt>
    <dgm:pt modelId="{2B079C80-AE4E-44B1-98AE-5E5A63A3D009}" type="sibTrans" cxnId="{9DB89DB7-0212-44B3-9E63-807FA48D6357}">
      <dgm:prSet/>
      <dgm:spPr/>
      <dgm:t>
        <a:bodyPr/>
        <a:lstStyle/>
        <a:p>
          <a:endParaRPr lang="en-US">
            <a:latin typeface="+mn-lt"/>
          </a:endParaRPr>
        </a:p>
      </dgm:t>
    </dgm:pt>
    <dgm:pt modelId="{457919A9-9A71-4FE4-B49E-2FD081E4AB6E}">
      <dgm:prSet/>
      <dgm:spPr/>
      <dgm:t>
        <a:bodyPr/>
        <a:lstStyle/>
        <a:p>
          <a:r>
            <a:rPr lang="en-US" dirty="0">
              <a:latin typeface="+mn-lt"/>
              <a:cs typeface="Times New Roman" panose="02020603050405020304" pitchFamily="18" charset="0"/>
            </a:rPr>
            <a:t>Official High School Transcript</a:t>
          </a:r>
        </a:p>
      </dgm:t>
    </dgm:pt>
    <dgm:pt modelId="{E9084260-606C-43E9-8A49-1934DBC038F9}" type="parTrans" cxnId="{2C475A90-DE02-4FB5-A036-ABE4AE0B200D}">
      <dgm:prSet/>
      <dgm:spPr/>
      <dgm:t>
        <a:bodyPr/>
        <a:lstStyle/>
        <a:p>
          <a:endParaRPr lang="en-US" dirty="0">
            <a:latin typeface="+mn-lt"/>
          </a:endParaRPr>
        </a:p>
      </dgm:t>
    </dgm:pt>
    <dgm:pt modelId="{3109FB44-B0C0-452E-81F0-09CE6970022E}" type="sibTrans" cxnId="{2C475A90-DE02-4FB5-A036-ABE4AE0B200D}">
      <dgm:prSet/>
      <dgm:spPr/>
      <dgm:t>
        <a:bodyPr/>
        <a:lstStyle/>
        <a:p>
          <a:endParaRPr lang="en-US">
            <a:latin typeface="+mn-lt"/>
          </a:endParaRPr>
        </a:p>
      </dgm:t>
    </dgm:pt>
    <dgm:pt modelId="{0875DC8F-EE4B-45F2-BAB6-5BB36069E293}">
      <dgm:prSet/>
      <dgm:spPr/>
      <dgm:t>
        <a:bodyPr/>
        <a:lstStyle/>
        <a:p>
          <a:r>
            <a:rPr lang="en-US" dirty="0">
              <a:latin typeface="+mn-lt"/>
              <a:cs typeface="Times New Roman" panose="02020603050405020304" pitchFamily="18" charset="0"/>
            </a:rPr>
            <a:t>Official Transcript from a Postsecondary Institution Indicating that Degree Program Credit Awarded</a:t>
          </a:r>
        </a:p>
      </dgm:t>
    </dgm:pt>
    <dgm:pt modelId="{4C363021-45EB-44D2-820B-64CE4357A0E6}" type="parTrans" cxnId="{587DC191-6703-4DFF-AE5C-DFD8EE1FC215}">
      <dgm:prSet/>
      <dgm:spPr/>
      <dgm:t>
        <a:bodyPr/>
        <a:lstStyle/>
        <a:p>
          <a:endParaRPr lang="en-US" dirty="0">
            <a:latin typeface="+mn-lt"/>
          </a:endParaRPr>
        </a:p>
      </dgm:t>
    </dgm:pt>
    <dgm:pt modelId="{7CCE2862-1291-464F-889F-D9207915F77B}" type="sibTrans" cxnId="{587DC191-6703-4DFF-AE5C-DFD8EE1FC215}">
      <dgm:prSet/>
      <dgm:spPr/>
      <dgm:t>
        <a:bodyPr/>
        <a:lstStyle/>
        <a:p>
          <a:endParaRPr lang="en-US">
            <a:latin typeface="+mn-lt"/>
          </a:endParaRPr>
        </a:p>
      </dgm:t>
    </dgm:pt>
    <dgm:pt modelId="{F0F1410E-1FBC-4995-824D-C72E4D1CE9A6}">
      <dgm:prSet/>
      <dgm:spPr/>
      <dgm:t>
        <a:bodyPr/>
        <a:lstStyle/>
        <a:p>
          <a:r>
            <a:rPr lang="en-US" dirty="0">
              <a:latin typeface="+mn-lt"/>
              <a:cs typeface="Times New Roman" panose="02020603050405020304" pitchFamily="18" charset="0"/>
            </a:rPr>
            <a:t>Official Military Documentation Indicating High School Completion</a:t>
          </a:r>
        </a:p>
      </dgm:t>
    </dgm:pt>
    <dgm:pt modelId="{12724889-48B8-4197-B79E-9409F48F8182}" type="parTrans" cxnId="{B1EA48C2-81A5-434D-B256-E0F205A37568}">
      <dgm:prSet/>
      <dgm:spPr/>
      <dgm:t>
        <a:bodyPr/>
        <a:lstStyle/>
        <a:p>
          <a:endParaRPr lang="en-US" dirty="0">
            <a:latin typeface="+mn-lt"/>
          </a:endParaRPr>
        </a:p>
      </dgm:t>
    </dgm:pt>
    <dgm:pt modelId="{800EDC5E-A9CE-4EE1-8F3D-50E39CC2D085}" type="sibTrans" cxnId="{B1EA48C2-81A5-434D-B256-E0F205A37568}">
      <dgm:prSet/>
      <dgm:spPr/>
      <dgm:t>
        <a:bodyPr/>
        <a:lstStyle/>
        <a:p>
          <a:endParaRPr lang="en-US">
            <a:latin typeface="+mn-lt"/>
          </a:endParaRPr>
        </a:p>
      </dgm:t>
    </dgm:pt>
    <dgm:pt modelId="{13C109F4-17DD-48D6-8299-A2BC9FE85CD6}" type="pres">
      <dgm:prSet presAssocID="{587BC4A5-5066-43CF-BB65-43CA25709FD3}" presName="diagram" presStyleCnt="0">
        <dgm:presLayoutVars>
          <dgm:chPref val="1"/>
          <dgm:dir/>
          <dgm:animOne val="branch"/>
          <dgm:animLvl val="lvl"/>
          <dgm:resizeHandles val="exact"/>
        </dgm:presLayoutVars>
      </dgm:prSet>
      <dgm:spPr/>
    </dgm:pt>
    <dgm:pt modelId="{90D34E3E-64E1-4875-9E1C-9DAA22E787CE}" type="pres">
      <dgm:prSet presAssocID="{536DCDE9-7F02-4204-A8FE-55D9400E61AD}" presName="root1" presStyleCnt="0"/>
      <dgm:spPr/>
    </dgm:pt>
    <dgm:pt modelId="{1941081D-A620-4C20-9526-C1AFB437FFCC}" type="pres">
      <dgm:prSet presAssocID="{536DCDE9-7F02-4204-A8FE-55D9400E61AD}" presName="LevelOneTextNode" presStyleLbl="node0" presStyleIdx="0" presStyleCnt="1" custScaleY="285619">
        <dgm:presLayoutVars>
          <dgm:chPref val="3"/>
        </dgm:presLayoutVars>
      </dgm:prSet>
      <dgm:spPr/>
    </dgm:pt>
    <dgm:pt modelId="{B87E65CE-06C3-4F65-8887-DBBECAEF9588}" type="pres">
      <dgm:prSet presAssocID="{536DCDE9-7F02-4204-A8FE-55D9400E61AD}" presName="level2hierChild" presStyleCnt="0"/>
      <dgm:spPr/>
    </dgm:pt>
    <dgm:pt modelId="{5CB9D9B3-FF3F-4574-AB40-024D6BDC5128}" type="pres">
      <dgm:prSet presAssocID="{0139E5C5-DA85-4818-B815-4BD6EA60D6FA}" presName="conn2-1" presStyleLbl="parChTrans1D2" presStyleIdx="0" presStyleCnt="4"/>
      <dgm:spPr/>
    </dgm:pt>
    <dgm:pt modelId="{B013F953-B3A4-4D96-B7C2-63C42B326412}" type="pres">
      <dgm:prSet presAssocID="{0139E5C5-DA85-4818-B815-4BD6EA60D6FA}" presName="connTx" presStyleLbl="parChTrans1D2" presStyleIdx="0" presStyleCnt="4"/>
      <dgm:spPr/>
    </dgm:pt>
    <dgm:pt modelId="{A76CB239-F267-4094-B533-F7EAC626CFAD}" type="pres">
      <dgm:prSet presAssocID="{5CE54735-BF61-478F-9CB3-2DD5771EB898}" presName="root2" presStyleCnt="0"/>
      <dgm:spPr/>
    </dgm:pt>
    <dgm:pt modelId="{493BC477-9AE5-4C6E-B6DB-84A4CA774CE8}" type="pres">
      <dgm:prSet presAssocID="{5CE54735-BF61-478F-9CB3-2DD5771EB898}" presName="LevelTwoTextNode" presStyleLbl="node2" presStyleIdx="0" presStyleCnt="4">
        <dgm:presLayoutVars>
          <dgm:chPref val="3"/>
        </dgm:presLayoutVars>
      </dgm:prSet>
      <dgm:spPr/>
    </dgm:pt>
    <dgm:pt modelId="{C042EFD9-D1E7-4EAC-B8E1-AFE75DCD8350}" type="pres">
      <dgm:prSet presAssocID="{5CE54735-BF61-478F-9CB3-2DD5771EB898}" presName="level3hierChild" presStyleCnt="0"/>
      <dgm:spPr/>
    </dgm:pt>
    <dgm:pt modelId="{79CF158C-BDC8-4E1C-8760-3B1A21E7A84E}" type="pres">
      <dgm:prSet presAssocID="{1E0E032C-7D00-4F16-92E9-E7A77FA3F70B}" presName="conn2-1" presStyleLbl="parChTrans1D3" presStyleIdx="0" presStyleCnt="5"/>
      <dgm:spPr/>
    </dgm:pt>
    <dgm:pt modelId="{848B513C-6E7E-4F1B-823F-E13F13CA4B69}" type="pres">
      <dgm:prSet presAssocID="{1E0E032C-7D00-4F16-92E9-E7A77FA3F70B}" presName="connTx" presStyleLbl="parChTrans1D3" presStyleIdx="0" presStyleCnt="5"/>
      <dgm:spPr/>
    </dgm:pt>
    <dgm:pt modelId="{E58A3063-DF1E-4EC8-A86F-D0773CC61B07}" type="pres">
      <dgm:prSet presAssocID="{07D76819-F5C4-470E-B60B-09E4848A4E36}" presName="root2" presStyleCnt="0"/>
      <dgm:spPr/>
    </dgm:pt>
    <dgm:pt modelId="{C62F1E78-329C-4D0C-B48A-4375B394DC6F}" type="pres">
      <dgm:prSet presAssocID="{07D76819-F5C4-470E-B60B-09E4848A4E36}" presName="LevelTwoTextNode" presStyleLbl="node3" presStyleIdx="0" presStyleCnt="5" custScaleX="158750" custLinFactNeighborY="-9484">
        <dgm:presLayoutVars>
          <dgm:chPref val="3"/>
        </dgm:presLayoutVars>
      </dgm:prSet>
      <dgm:spPr/>
    </dgm:pt>
    <dgm:pt modelId="{86B35A88-4C9D-4E37-B0AD-67EE419346CC}" type="pres">
      <dgm:prSet presAssocID="{07D76819-F5C4-470E-B60B-09E4848A4E36}" presName="level3hierChild" presStyleCnt="0"/>
      <dgm:spPr/>
    </dgm:pt>
    <dgm:pt modelId="{E6621C3F-C37D-41C7-B215-EEEFDBA463DB}" type="pres">
      <dgm:prSet presAssocID="{A72EABA7-784C-4DAF-BF27-09429CAD3D01}" presName="conn2-1" presStyleLbl="parChTrans1D2" presStyleIdx="1" presStyleCnt="4"/>
      <dgm:spPr/>
    </dgm:pt>
    <dgm:pt modelId="{B344EE57-EDBD-4EEC-BA14-03FF0410CADE}" type="pres">
      <dgm:prSet presAssocID="{A72EABA7-784C-4DAF-BF27-09429CAD3D01}" presName="connTx" presStyleLbl="parChTrans1D2" presStyleIdx="1" presStyleCnt="4"/>
      <dgm:spPr/>
    </dgm:pt>
    <dgm:pt modelId="{55822AF2-D11B-42BD-B14D-CE67BEBEB499}" type="pres">
      <dgm:prSet presAssocID="{B7CF5B4C-4EB1-4365-9D9D-475C53B38803}" presName="root2" presStyleCnt="0"/>
      <dgm:spPr/>
    </dgm:pt>
    <dgm:pt modelId="{532B53D1-036A-446F-A9AC-A078F2243CF5}" type="pres">
      <dgm:prSet presAssocID="{B7CF5B4C-4EB1-4365-9D9D-475C53B38803}" presName="LevelTwoTextNode" presStyleLbl="node2" presStyleIdx="1" presStyleCnt="4">
        <dgm:presLayoutVars>
          <dgm:chPref val="3"/>
        </dgm:presLayoutVars>
      </dgm:prSet>
      <dgm:spPr/>
    </dgm:pt>
    <dgm:pt modelId="{AE94CF8B-05AB-4C3C-84A5-EB38AD817A59}" type="pres">
      <dgm:prSet presAssocID="{B7CF5B4C-4EB1-4365-9D9D-475C53B38803}" presName="level3hierChild" presStyleCnt="0"/>
      <dgm:spPr/>
    </dgm:pt>
    <dgm:pt modelId="{61389268-9B03-432E-AF92-96667CEC1654}" type="pres">
      <dgm:prSet presAssocID="{007153C9-024D-4700-90F9-8EA862B92E9B}" presName="conn2-1" presStyleLbl="parChTrans1D3" presStyleIdx="1" presStyleCnt="5"/>
      <dgm:spPr/>
    </dgm:pt>
    <dgm:pt modelId="{9D09C4C7-9670-42A0-9A7C-10FDCBB711C5}" type="pres">
      <dgm:prSet presAssocID="{007153C9-024D-4700-90F9-8EA862B92E9B}" presName="connTx" presStyleLbl="parChTrans1D3" presStyleIdx="1" presStyleCnt="5"/>
      <dgm:spPr/>
    </dgm:pt>
    <dgm:pt modelId="{5352B3BB-497B-4E8E-B7CB-6EEE87DDE951}" type="pres">
      <dgm:prSet presAssocID="{D9532650-2300-44F2-A6D3-1A515FD6B688}" presName="root2" presStyleCnt="0"/>
      <dgm:spPr/>
    </dgm:pt>
    <dgm:pt modelId="{97215564-EBF8-4239-9B08-56C58F23E434}" type="pres">
      <dgm:prSet presAssocID="{D9532650-2300-44F2-A6D3-1A515FD6B688}" presName="LevelTwoTextNode" presStyleLbl="node3" presStyleIdx="1" presStyleCnt="5" custScaleX="158750">
        <dgm:presLayoutVars>
          <dgm:chPref val="3"/>
        </dgm:presLayoutVars>
      </dgm:prSet>
      <dgm:spPr/>
    </dgm:pt>
    <dgm:pt modelId="{458F5868-F397-45C7-8AAF-6D4F18B153AE}" type="pres">
      <dgm:prSet presAssocID="{D9532650-2300-44F2-A6D3-1A515FD6B688}" presName="level3hierChild" presStyleCnt="0"/>
      <dgm:spPr/>
    </dgm:pt>
    <dgm:pt modelId="{5E85AC0E-0B45-433D-981B-D436C5089A14}" type="pres">
      <dgm:prSet presAssocID="{38F38929-3263-4A7E-82B5-387F568BFE7E}" presName="conn2-1" presStyleLbl="parChTrans1D2" presStyleIdx="2" presStyleCnt="4"/>
      <dgm:spPr/>
    </dgm:pt>
    <dgm:pt modelId="{3721F699-B318-412E-9394-71F43F1A2788}" type="pres">
      <dgm:prSet presAssocID="{38F38929-3263-4A7E-82B5-387F568BFE7E}" presName="connTx" presStyleLbl="parChTrans1D2" presStyleIdx="2" presStyleCnt="4"/>
      <dgm:spPr/>
    </dgm:pt>
    <dgm:pt modelId="{02AD3026-6ED4-4653-9426-7D98C037AC0D}" type="pres">
      <dgm:prSet presAssocID="{3914D3F3-34F5-473C-B4C1-3717C9BE27AD}" presName="root2" presStyleCnt="0"/>
      <dgm:spPr/>
    </dgm:pt>
    <dgm:pt modelId="{4CA1161A-A2C8-4E59-96BF-3647B9FD682B}" type="pres">
      <dgm:prSet presAssocID="{3914D3F3-34F5-473C-B4C1-3717C9BE27AD}" presName="LevelTwoTextNode" presStyleLbl="node2" presStyleIdx="2" presStyleCnt="4">
        <dgm:presLayoutVars>
          <dgm:chPref val="3"/>
        </dgm:presLayoutVars>
      </dgm:prSet>
      <dgm:spPr/>
    </dgm:pt>
    <dgm:pt modelId="{81B536F4-F920-471D-BFEA-E3A29E3FB260}" type="pres">
      <dgm:prSet presAssocID="{3914D3F3-34F5-473C-B4C1-3717C9BE27AD}" presName="level3hierChild" presStyleCnt="0"/>
      <dgm:spPr/>
    </dgm:pt>
    <dgm:pt modelId="{C732918C-0E23-477C-83AC-2477B2660483}" type="pres">
      <dgm:prSet presAssocID="{E9084260-606C-43E9-8A49-1934DBC038F9}" presName="conn2-1" presStyleLbl="parChTrans1D3" presStyleIdx="2" presStyleCnt="5"/>
      <dgm:spPr/>
    </dgm:pt>
    <dgm:pt modelId="{71AB8ABB-F2E5-4C97-B70D-9295DB181976}" type="pres">
      <dgm:prSet presAssocID="{E9084260-606C-43E9-8A49-1934DBC038F9}" presName="connTx" presStyleLbl="parChTrans1D3" presStyleIdx="2" presStyleCnt="5"/>
      <dgm:spPr/>
    </dgm:pt>
    <dgm:pt modelId="{D9A06119-48C5-4068-947F-A4C02EE66CC4}" type="pres">
      <dgm:prSet presAssocID="{457919A9-9A71-4FE4-B49E-2FD081E4AB6E}" presName="root2" presStyleCnt="0"/>
      <dgm:spPr/>
    </dgm:pt>
    <dgm:pt modelId="{6B5D7AD5-568A-4143-8A5A-D2903C0BB905}" type="pres">
      <dgm:prSet presAssocID="{457919A9-9A71-4FE4-B49E-2FD081E4AB6E}" presName="LevelTwoTextNode" presStyleLbl="node3" presStyleIdx="2" presStyleCnt="5" custScaleX="158750">
        <dgm:presLayoutVars>
          <dgm:chPref val="3"/>
        </dgm:presLayoutVars>
      </dgm:prSet>
      <dgm:spPr/>
    </dgm:pt>
    <dgm:pt modelId="{6EB36FFE-F8C0-4A7B-9669-9844B81429A3}" type="pres">
      <dgm:prSet presAssocID="{457919A9-9A71-4FE4-B49E-2FD081E4AB6E}" presName="level3hierChild" presStyleCnt="0"/>
      <dgm:spPr/>
    </dgm:pt>
    <dgm:pt modelId="{062C4DEC-2F1D-4315-BD3B-9D1989019E22}" type="pres">
      <dgm:prSet presAssocID="{12724889-48B8-4197-B79E-9409F48F8182}" presName="conn2-1" presStyleLbl="parChTrans1D3" presStyleIdx="3" presStyleCnt="5"/>
      <dgm:spPr/>
    </dgm:pt>
    <dgm:pt modelId="{E0B73D28-0987-4E74-872A-66D23FB20CF7}" type="pres">
      <dgm:prSet presAssocID="{12724889-48B8-4197-B79E-9409F48F8182}" presName="connTx" presStyleLbl="parChTrans1D3" presStyleIdx="3" presStyleCnt="5"/>
      <dgm:spPr/>
    </dgm:pt>
    <dgm:pt modelId="{26C6D1E5-303B-4C29-A8AF-02497C40C843}" type="pres">
      <dgm:prSet presAssocID="{F0F1410E-1FBC-4995-824D-C72E4D1CE9A6}" presName="root2" presStyleCnt="0"/>
      <dgm:spPr/>
    </dgm:pt>
    <dgm:pt modelId="{853E5224-34CE-43CB-904D-966896D9490D}" type="pres">
      <dgm:prSet presAssocID="{F0F1410E-1FBC-4995-824D-C72E4D1CE9A6}" presName="LevelTwoTextNode" presStyleLbl="node3" presStyleIdx="3" presStyleCnt="5" custScaleX="158750">
        <dgm:presLayoutVars>
          <dgm:chPref val="3"/>
        </dgm:presLayoutVars>
      </dgm:prSet>
      <dgm:spPr/>
    </dgm:pt>
    <dgm:pt modelId="{3CCF5E81-A438-4F51-8DFF-FE3F8A14FA9E}" type="pres">
      <dgm:prSet presAssocID="{F0F1410E-1FBC-4995-824D-C72E4D1CE9A6}" presName="level3hierChild" presStyleCnt="0"/>
      <dgm:spPr/>
    </dgm:pt>
    <dgm:pt modelId="{A20BEF86-7E26-4C06-9595-10306A2EC891}" type="pres">
      <dgm:prSet presAssocID="{CFBD7C93-E56B-4FD8-AC04-D2CB2A00695D}" presName="conn2-1" presStyleLbl="parChTrans1D2" presStyleIdx="3" presStyleCnt="4"/>
      <dgm:spPr/>
    </dgm:pt>
    <dgm:pt modelId="{4FE320D2-FD90-4552-B530-F4BF44DCA584}" type="pres">
      <dgm:prSet presAssocID="{CFBD7C93-E56B-4FD8-AC04-D2CB2A00695D}" presName="connTx" presStyleLbl="parChTrans1D2" presStyleIdx="3" presStyleCnt="4"/>
      <dgm:spPr/>
    </dgm:pt>
    <dgm:pt modelId="{1D484AE0-FAB8-4928-95BA-22D837713302}" type="pres">
      <dgm:prSet presAssocID="{A8610C58-DE8D-432D-8CE5-CF819AB5FFF0}" presName="root2" presStyleCnt="0"/>
      <dgm:spPr/>
    </dgm:pt>
    <dgm:pt modelId="{5679BA62-011A-4D24-AB28-FB55E8A900B3}" type="pres">
      <dgm:prSet presAssocID="{A8610C58-DE8D-432D-8CE5-CF819AB5FFF0}" presName="LevelTwoTextNode" presStyleLbl="node2" presStyleIdx="3" presStyleCnt="4">
        <dgm:presLayoutVars>
          <dgm:chPref val="3"/>
        </dgm:presLayoutVars>
      </dgm:prSet>
      <dgm:spPr/>
    </dgm:pt>
    <dgm:pt modelId="{F30DE398-8744-4D97-9BD0-392E33D8F377}" type="pres">
      <dgm:prSet presAssocID="{A8610C58-DE8D-432D-8CE5-CF819AB5FFF0}" presName="level3hierChild" presStyleCnt="0"/>
      <dgm:spPr/>
    </dgm:pt>
    <dgm:pt modelId="{36646DF6-60A9-475A-A2A9-247E0E23BD7F}" type="pres">
      <dgm:prSet presAssocID="{4C363021-45EB-44D2-820B-64CE4357A0E6}" presName="conn2-1" presStyleLbl="parChTrans1D3" presStyleIdx="4" presStyleCnt="5"/>
      <dgm:spPr/>
    </dgm:pt>
    <dgm:pt modelId="{2B965BB6-E5D2-4FD7-842C-2A31719BA739}" type="pres">
      <dgm:prSet presAssocID="{4C363021-45EB-44D2-820B-64CE4357A0E6}" presName="connTx" presStyleLbl="parChTrans1D3" presStyleIdx="4" presStyleCnt="5"/>
      <dgm:spPr/>
    </dgm:pt>
    <dgm:pt modelId="{C2F21BFE-9FD3-41C9-911B-8FA55699A4F9}" type="pres">
      <dgm:prSet presAssocID="{0875DC8F-EE4B-45F2-BAB6-5BB36069E293}" presName="root2" presStyleCnt="0"/>
      <dgm:spPr/>
    </dgm:pt>
    <dgm:pt modelId="{D3BC80EC-D510-4F19-8747-2D32F494248A}" type="pres">
      <dgm:prSet presAssocID="{0875DC8F-EE4B-45F2-BAB6-5BB36069E293}" presName="LevelTwoTextNode" presStyleLbl="node3" presStyleIdx="4" presStyleCnt="5" custScaleX="158750">
        <dgm:presLayoutVars>
          <dgm:chPref val="3"/>
        </dgm:presLayoutVars>
      </dgm:prSet>
      <dgm:spPr/>
    </dgm:pt>
    <dgm:pt modelId="{5C6C9727-2439-4618-89DA-C3C2236160D2}" type="pres">
      <dgm:prSet presAssocID="{0875DC8F-EE4B-45F2-BAB6-5BB36069E293}" presName="level3hierChild" presStyleCnt="0"/>
      <dgm:spPr/>
    </dgm:pt>
  </dgm:ptLst>
  <dgm:cxnLst>
    <dgm:cxn modelId="{B4BB0806-01DA-48DF-B856-CCF625EAF940}" type="presOf" srcId="{4C363021-45EB-44D2-820B-64CE4357A0E6}" destId="{2B965BB6-E5D2-4FD7-842C-2A31719BA739}" srcOrd="1" destOrd="0" presId="urn:microsoft.com/office/officeart/2005/8/layout/hierarchy2"/>
    <dgm:cxn modelId="{7BB3F106-705E-496A-9662-9926259F80AB}" type="presOf" srcId="{12724889-48B8-4197-B79E-9409F48F8182}" destId="{E0B73D28-0987-4E74-872A-66D23FB20CF7}" srcOrd="1" destOrd="0" presId="urn:microsoft.com/office/officeart/2005/8/layout/hierarchy2"/>
    <dgm:cxn modelId="{85E7D211-6C04-4CB9-A6C1-D62C958FB0EC}" type="presOf" srcId="{07D76819-F5C4-470E-B60B-09E4848A4E36}" destId="{C62F1E78-329C-4D0C-B48A-4375B394DC6F}" srcOrd="0" destOrd="0" presId="urn:microsoft.com/office/officeart/2005/8/layout/hierarchy2"/>
    <dgm:cxn modelId="{25E9C61B-453C-46B3-A638-59969E24EF77}" srcId="{536DCDE9-7F02-4204-A8FE-55D9400E61AD}" destId="{5CE54735-BF61-478F-9CB3-2DD5771EB898}" srcOrd="0" destOrd="0" parTransId="{0139E5C5-DA85-4818-B815-4BD6EA60D6FA}" sibTransId="{BBF46A05-417B-4352-9C5D-F5FD158C7034}"/>
    <dgm:cxn modelId="{DEE13120-0D9D-4DB7-BD01-E71DC4088084}" type="presOf" srcId="{CFBD7C93-E56B-4FD8-AC04-D2CB2A00695D}" destId="{A20BEF86-7E26-4C06-9595-10306A2EC891}" srcOrd="0" destOrd="0" presId="urn:microsoft.com/office/officeart/2005/8/layout/hierarchy2"/>
    <dgm:cxn modelId="{52874F26-AE07-43E5-AB97-0FDDCB22C7F8}" type="presOf" srcId="{3914D3F3-34F5-473C-B4C1-3717C9BE27AD}" destId="{4CA1161A-A2C8-4E59-96BF-3647B9FD682B}" srcOrd="0" destOrd="0" presId="urn:microsoft.com/office/officeart/2005/8/layout/hierarchy2"/>
    <dgm:cxn modelId="{FDEC4D28-F7B0-420E-83C9-9CFE60DC3028}" type="presOf" srcId="{457919A9-9A71-4FE4-B49E-2FD081E4AB6E}" destId="{6B5D7AD5-568A-4143-8A5A-D2903C0BB905}" srcOrd="0" destOrd="0" presId="urn:microsoft.com/office/officeart/2005/8/layout/hierarchy2"/>
    <dgm:cxn modelId="{99401533-AC94-448D-81A6-C6041CC80E8C}" type="presOf" srcId="{B7CF5B4C-4EB1-4365-9D9D-475C53B38803}" destId="{532B53D1-036A-446F-A9AC-A078F2243CF5}" srcOrd="0" destOrd="0" presId="urn:microsoft.com/office/officeart/2005/8/layout/hierarchy2"/>
    <dgm:cxn modelId="{99E08E35-A00A-47C1-8617-E6A8520DC753}" type="presOf" srcId="{D9532650-2300-44F2-A6D3-1A515FD6B688}" destId="{97215564-EBF8-4239-9B08-56C58F23E434}" srcOrd="0" destOrd="0" presId="urn:microsoft.com/office/officeart/2005/8/layout/hierarchy2"/>
    <dgm:cxn modelId="{DF6EA963-A1F4-474D-9C9A-CFC210653C30}" type="presOf" srcId="{F0F1410E-1FBC-4995-824D-C72E4D1CE9A6}" destId="{853E5224-34CE-43CB-904D-966896D9490D}" srcOrd="0" destOrd="0" presId="urn:microsoft.com/office/officeart/2005/8/layout/hierarchy2"/>
    <dgm:cxn modelId="{FB6E6766-FA0F-4258-95EC-7AAF68936466}" type="presOf" srcId="{CFBD7C93-E56B-4FD8-AC04-D2CB2A00695D}" destId="{4FE320D2-FD90-4552-B530-F4BF44DCA584}" srcOrd="1" destOrd="0" presId="urn:microsoft.com/office/officeart/2005/8/layout/hierarchy2"/>
    <dgm:cxn modelId="{54FA8C48-66AD-4B7F-A7B0-3A2BB4AD1775}" type="presOf" srcId="{0139E5C5-DA85-4818-B815-4BD6EA60D6FA}" destId="{B013F953-B3A4-4D96-B7C2-63C42B326412}" srcOrd="1" destOrd="0" presId="urn:microsoft.com/office/officeart/2005/8/layout/hierarchy2"/>
    <dgm:cxn modelId="{4D123B52-6518-49B3-A6FB-B74AEBB4DBDC}" type="presOf" srcId="{1E0E032C-7D00-4F16-92E9-E7A77FA3F70B}" destId="{79CF158C-BDC8-4E1C-8760-3B1A21E7A84E}" srcOrd="0" destOrd="0" presId="urn:microsoft.com/office/officeart/2005/8/layout/hierarchy2"/>
    <dgm:cxn modelId="{D2D09A74-0077-4A9C-85F5-2B8BFDF7FD89}" type="presOf" srcId="{007153C9-024D-4700-90F9-8EA862B92E9B}" destId="{9D09C4C7-9670-42A0-9A7C-10FDCBB711C5}" srcOrd="1" destOrd="0" presId="urn:microsoft.com/office/officeart/2005/8/layout/hierarchy2"/>
    <dgm:cxn modelId="{F098BA55-4FCB-42F1-BF0A-9B9BFE7BBA4A}" type="presOf" srcId="{007153C9-024D-4700-90F9-8EA862B92E9B}" destId="{61389268-9B03-432E-AF92-96667CEC1654}" srcOrd="0" destOrd="0" presId="urn:microsoft.com/office/officeart/2005/8/layout/hierarchy2"/>
    <dgm:cxn modelId="{3B8A467A-42F1-41E8-8E85-68484E137F86}" srcId="{536DCDE9-7F02-4204-A8FE-55D9400E61AD}" destId="{A8610C58-DE8D-432D-8CE5-CF819AB5FFF0}" srcOrd="3" destOrd="0" parTransId="{CFBD7C93-E56B-4FD8-AC04-D2CB2A00695D}" sibTransId="{CB9C79ED-E6D1-4908-B489-2B03A48012AA}"/>
    <dgm:cxn modelId="{882B7583-783E-4648-9AD7-1AD9ECB7FDB5}" type="presOf" srcId="{587BC4A5-5066-43CF-BB65-43CA25709FD3}" destId="{13C109F4-17DD-48D6-8299-A2BC9FE85CD6}" srcOrd="0" destOrd="0" presId="urn:microsoft.com/office/officeart/2005/8/layout/hierarchy2"/>
    <dgm:cxn modelId="{7AFE6E8B-927E-498A-A282-1BC8D47C4829}" type="presOf" srcId="{A72EABA7-784C-4DAF-BF27-09429CAD3D01}" destId="{B344EE57-EDBD-4EEC-BA14-03FF0410CADE}" srcOrd="1" destOrd="0" presId="urn:microsoft.com/office/officeart/2005/8/layout/hierarchy2"/>
    <dgm:cxn modelId="{2C475A90-DE02-4FB5-A036-ABE4AE0B200D}" srcId="{3914D3F3-34F5-473C-B4C1-3717C9BE27AD}" destId="{457919A9-9A71-4FE4-B49E-2FD081E4AB6E}" srcOrd="0" destOrd="0" parTransId="{E9084260-606C-43E9-8A49-1934DBC038F9}" sibTransId="{3109FB44-B0C0-452E-81F0-09CE6970022E}"/>
    <dgm:cxn modelId="{587DC191-6703-4DFF-AE5C-DFD8EE1FC215}" srcId="{A8610C58-DE8D-432D-8CE5-CF819AB5FFF0}" destId="{0875DC8F-EE4B-45F2-BAB6-5BB36069E293}" srcOrd="0" destOrd="0" parTransId="{4C363021-45EB-44D2-820B-64CE4357A0E6}" sibTransId="{7CCE2862-1291-464F-889F-D9207915F77B}"/>
    <dgm:cxn modelId="{52394097-E6A8-47A1-8781-E0F6C7737369}" srcId="{536DCDE9-7F02-4204-A8FE-55D9400E61AD}" destId="{B7CF5B4C-4EB1-4365-9D9D-475C53B38803}" srcOrd="1" destOrd="0" parTransId="{A72EABA7-784C-4DAF-BF27-09429CAD3D01}" sibTransId="{E4191A59-D1BD-4F34-A944-6859BA19A7D7}"/>
    <dgm:cxn modelId="{A642749D-472A-45ED-8F4D-A58CBF7974F8}" type="presOf" srcId="{A8610C58-DE8D-432D-8CE5-CF819AB5FFF0}" destId="{5679BA62-011A-4D24-AB28-FB55E8A900B3}" srcOrd="0" destOrd="0" presId="urn:microsoft.com/office/officeart/2005/8/layout/hierarchy2"/>
    <dgm:cxn modelId="{140E009E-04AA-4A1A-BF37-31563A506042}" srcId="{536DCDE9-7F02-4204-A8FE-55D9400E61AD}" destId="{3914D3F3-34F5-473C-B4C1-3717C9BE27AD}" srcOrd="2" destOrd="0" parTransId="{38F38929-3263-4A7E-82B5-387F568BFE7E}" sibTransId="{3C20DF4C-D020-4647-9C3C-36F0457C3824}"/>
    <dgm:cxn modelId="{F2CE59AD-2F03-441C-837D-0233A37A02E3}" type="presOf" srcId="{A72EABA7-784C-4DAF-BF27-09429CAD3D01}" destId="{E6621C3F-C37D-41C7-B215-EEEFDBA463DB}" srcOrd="0" destOrd="0" presId="urn:microsoft.com/office/officeart/2005/8/layout/hierarchy2"/>
    <dgm:cxn modelId="{C883D2B0-80C5-4E93-B2C5-443A9798F501}" type="presOf" srcId="{12724889-48B8-4197-B79E-9409F48F8182}" destId="{062C4DEC-2F1D-4315-BD3B-9D1989019E22}" srcOrd="0" destOrd="0" presId="urn:microsoft.com/office/officeart/2005/8/layout/hierarchy2"/>
    <dgm:cxn modelId="{9DB89DB7-0212-44B3-9E63-807FA48D6357}" srcId="{B7CF5B4C-4EB1-4365-9D9D-475C53B38803}" destId="{D9532650-2300-44F2-A6D3-1A515FD6B688}" srcOrd="0" destOrd="0" parTransId="{007153C9-024D-4700-90F9-8EA862B92E9B}" sibTransId="{2B079C80-AE4E-44B1-98AE-5E5A63A3D009}"/>
    <dgm:cxn modelId="{14AEF6B8-A632-4E7C-892C-669941361956}" type="presOf" srcId="{0139E5C5-DA85-4818-B815-4BD6EA60D6FA}" destId="{5CB9D9B3-FF3F-4574-AB40-024D6BDC5128}" srcOrd="0" destOrd="0" presId="urn:microsoft.com/office/officeart/2005/8/layout/hierarchy2"/>
    <dgm:cxn modelId="{826851C1-4E4F-4904-995A-5070CA32A9DD}" type="presOf" srcId="{38F38929-3263-4A7E-82B5-387F568BFE7E}" destId="{5E85AC0E-0B45-433D-981B-D436C5089A14}" srcOrd="0" destOrd="0" presId="urn:microsoft.com/office/officeart/2005/8/layout/hierarchy2"/>
    <dgm:cxn modelId="{B1EA48C2-81A5-434D-B256-E0F205A37568}" srcId="{3914D3F3-34F5-473C-B4C1-3717C9BE27AD}" destId="{F0F1410E-1FBC-4995-824D-C72E4D1CE9A6}" srcOrd="1" destOrd="0" parTransId="{12724889-48B8-4197-B79E-9409F48F8182}" sibTransId="{800EDC5E-A9CE-4EE1-8F3D-50E39CC2D085}"/>
    <dgm:cxn modelId="{DF3A7FC2-0A19-4A42-B3B3-B6BE6EC48F99}" type="presOf" srcId="{4C363021-45EB-44D2-820B-64CE4357A0E6}" destId="{36646DF6-60A9-475A-A2A9-247E0E23BD7F}" srcOrd="0" destOrd="0" presId="urn:microsoft.com/office/officeart/2005/8/layout/hierarchy2"/>
    <dgm:cxn modelId="{C9E8ACCB-F908-4E89-93D7-0878CAE3F82E}" srcId="{5CE54735-BF61-478F-9CB3-2DD5771EB898}" destId="{07D76819-F5C4-470E-B60B-09E4848A4E36}" srcOrd="0" destOrd="0" parTransId="{1E0E032C-7D00-4F16-92E9-E7A77FA3F70B}" sibTransId="{9572C0D4-C2DB-4A43-B96D-0DF3BC384979}"/>
    <dgm:cxn modelId="{2EF7EDD4-CF9C-44C7-8890-E20576B7A6CC}" type="presOf" srcId="{1E0E032C-7D00-4F16-92E9-E7A77FA3F70B}" destId="{848B513C-6E7E-4F1B-823F-E13F13CA4B69}" srcOrd="1" destOrd="0" presId="urn:microsoft.com/office/officeart/2005/8/layout/hierarchy2"/>
    <dgm:cxn modelId="{40DF3FDD-E444-46B6-ABBF-0FDECA4BE14B}" type="presOf" srcId="{536DCDE9-7F02-4204-A8FE-55D9400E61AD}" destId="{1941081D-A620-4C20-9526-C1AFB437FFCC}" srcOrd="0" destOrd="0" presId="urn:microsoft.com/office/officeart/2005/8/layout/hierarchy2"/>
    <dgm:cxn modelId="{5D6459EA-498F-4E80-9DE5-DEDA38272435}" type="presOf" srcId="{E9084260-606C-43E9-8A49-1934DBC038F9}" destId="{C732918C-0E23-477C-83AC-2477B2660483}" srcOrd="0" destOrd="0" presId="urn:microsoft.com/office/officeart/2005/8/layout/hierarchy2"/>
    <dgm:cxn modelId="{FC1B74ED-48FA-452E-8025-74F7C5DE2250}" type="presOf" srcId="{0875DC8F-EE4B-45F2-BAB6-5BB36069E293}" destId="{D3BC80EC-D510-4F19-8747-2D32F494248A}" srcOrd="0" destOrd="0" presId="urn:microsoft.com/office/officeart/2005/8/layout/hierarchy2"/>
    <dgm:cxn modelId="{AFC48FF2-9FE9-4429-BFEA-4CABF7F88A22}" type="presOf" srcId="{5CE54735-BF61-478F-9CB3-2DD5771EB898}" destId="{493BC477-9AE5-4C6E-B6DB-84A4CA774CE8}" srcOrd="0" destOrd="0" presId="urn:microsoft.com/office/officeart/2005/8/layout/hierarchy2"/>
    <dgm:cxn modelId="{667851F8-4C35-448F-9EFC-C700DF522057}" type="presOf" srcId="{E9084260-606C-43E9-8A49-1934DBC038F9}" destId="{71AB8ABB-F2E5-4C97-B70D-9295DB181976}" srcOrd="1" destOrd="0" presId="urn:microsoft.com/office/officeart/2005/8/layout/hierarchy2"/>
    <dgm:cxn modelId="{944599FA-40BB-4C4C-82ED-238A5E5698B9}" srcId="{587BC4A5-5066-43CF-BB65-43CA25709FD3}" destId="{536DCDE9-7F02-4204-A8FE-55D9400E61AD}" srcOrd="0" destOrd="0" parTransId="{FB3256B0-BEED-45F1-BF07-1277CFB86C73}" sibTransId="{4CECBB48-3EBE-4D59-A568-DD8347C00C9A}"/>
    <dgm:cxn modelId="{C23CEDFB-0239-4A57-AA63-67D59B6067B6}" type="presOf" srcId="{38F38929-3263-4A7E-82B5-387F568BFE7E}" destId="{3721F699-B318-412E-9394-71F43F1A2788}" srcOrd="1" destOrd="0" presId="urn:microsoft.com/office/officeart/2005/8/layout/hierarchy2"/>
    <dgm:cxn modelId="{34D862A3-CF0B-4EFD-83F1-18BC4462978C}" type="presParOf" srcId="{13C109F4-17DD-48D6-8299-A2BC9FE85CD6}" destId="{90D34E3E-64E1-4875-9E1C-9DAA22E787CE}" srcOrd="0" destOrd="0" presId="urn:microsoft.com/office/officeart/2005/8/layout/hierarchy2"/>
    <dgm:cxn modelId="{CA806344-5C96-4ADF-97D8-1D2055142A30}" type="presParOf" srcId="{90D34E3E-64E1-4875-9E1C-9DAA22E787CE}" destId="{1941081D-A620-4C20-9526-C1AFB437FFCC}" srcOrd="0" destOrd="0" presId="urn:microsoft.com/office/officeart/2005/8/layout/hierarchy2"/>
    <dgm:cxn modelId="{BF57DAB6-A518-4FDF-9A03-6AC982998ACC}" type="presParOf" srcId="{90D34E3E-64E1-4875-9E1C-9DAA22E787CE}" destId="{B87E65CE-06C3-4F65-8887-DBBECAEF9588}" srcOrd="1" destOrd="0" presId="urn:microsoft.com/office/officeart/2005/8/layout/hierarchy2"/>
    <dgm:cxn modelId="{9914E643-F5C6-451E-A32F-21872EB26C07}" type="presParOf" srcId="{B87E65CE-06C3-4F65-8887-DBBECAEF9588}" destId="{5CB9D9B3-FF3F-4574-AB40-024D6BDC5128}" srcOrd="0" destOrd="0" presId="urn:microsoft.com/office/officeart/2005/8/layout/hierarchy2"/>
    <dgm:cxn modelId="{D53840FC-15BF-4441-BA4B-C25F70F4B0BF}" type="presParOf" srcId="{5CB9D9B3-FF3F-4574-AB40-024D6BDC5128}" destId="{B013F953-B3A4-4D96-B7C2-63C42B326412}" srcOrd="0" destOrd="0" presId="urn:microsoft.com/office/officeart/2005/8/layout/hierarchy2"/>
    <dgm:cxn modelId="{76804F1E-BEC2-4098-89A3-4FB9A87C5AA0}" type="presParOf" srcId="{B87E65CE-06C3-4F65-8887-DBBECAEF9588}" destId="{A76CB239-F267-4094-B533-F7EAC626CFAD}" srcOrd="1" destOrd="0" presId="urn:microsoft.com/office/officeart/2005/8/layout/hierarchy2"/>
    <dgm:cxn modelId="{5243610C-2AB7-4A05-AF61-7C0727D78E06}" type="presParOf" srcId="{A76CB239-F267-4094-B533-F7EAC626CFAD}" destId="{493BC477-9AE5-4C6E-B6DB-84A4CA774CE8}" srcOrd="0" destOrd="0" presId="urn:microsoft.com/office/officeart/2005/8/layout/hierarchy2"/>
    <dgm:cxn modelId="{C4CC661E-DA61-4BC3-8709-B3F1FDB056B6}" type="presParOf" srcId="{A76CB239-F267-4094-B533-F7EAC626CFAD}" destId="{C042EFD9-D1E7-4EAC-B8E1-AFE75DCD8350}" srcOrd="1" destOrd="0" presId="urn:microsoft.com/office/officeart/2005/8/layout/hierarchy2"/>
    <dgm:cxn modelId="{2B744DC6-2659-499C-B22C-586CE83F6736}" type="presParOf" srcId="{C042EFD9-D1E7-4EAC-B8E1-AFE75DCD8350}" destId="{79CF158C-BDC8-4E1C-8760-3B1A21E7A84E}" srcOrd="0" destOrd="0" presId="urn:microsoft.com/office/officeart/2005/8/layout/hierarchy2"/>
    <dgm:cxn modelId="{02DBBA44-8646-401C-AB93-A712E9486C14}" type="presParOf" srcId="{79CF158C-BDC8-4E1C-8760-3B1A21E7A84E}" destId="{848B513C-6E7E-4F1B-823F-E13F13CA4B69}" srcOrd="0" destOrd="0" presId="urn:microsoft.com/office/officeart/2005/8/layout/hierarchy2"/>
    <dgm:cxn modelId="{15422E42-A34A-4617-AF67-D48D3BE04B3A}" type="presParOf" srcId="{C042EFD9-D1E7-4EAC-B8E1-AFE75DCD8350}" destId="{E58A3063-DF1E-4EC8-A86F-D0773CC61B07}" srcOrd="1" destOrd="0" presId="urn:microsoft.com/office/officeart/2005/8/layout/hierarchy2"/>
    <dgm:cxn modelId="{E368E1F9-DFF3-472D-8310-48844A26EB27}" type="presParOf" srcId="{E58A3063-DF1E-4EC8-A86F-D0773CC61B07}" destId="{C62F1E78-329C-4D0C-B48A-4375B394DC6F}" srcOrd="0" destOrd="0" presId="urn:microsoft.com/office/officeart/2005/8/layout/hierarchy2"/>
    <dgm:cxn modelId="{29CA6530-439F-43ED-B883-E45619243F45}" type="presParOf" srcId="{E58A3063-DF1E-4EC8-A86F-D0773CC61B07}" destId="{86B35A88-4C9D-4E37-B0AD-67EE419346CC}" srcOrd="1" destOrd="0" presId="urn:microsoft.com/office/officeart/2005/8/layout/hierarchy2"/>
    <dgm:cxn modelId="{E00679B8-CEDC-4B3F-A68D-3FCA12EBD004}" type="presParOf" srcId="{B87E65CE-06C3-4F65-8887-DBBECAEF9588}" destId="{E6621C3F-C37D-41C7-B215-EEEFDBA463DB}" srcOrd="2" destOrd="0" presId="urn:microsoft.com/office/officeart/2005/8/layout/hierarchy2"/>
    <dgm:cxn modelId="{EAC554D6-9CD7-4AB9-99BD-BCBC3D8E0105}" type="presParOf" srcId="{E6621C3F-C37D-41C7-B215-EEEFDBA463DB}" destId="{B344EE57-EDBD-4EEC-BA14-03FF0410CADE}" srcOrd="0" destOrd="0" presId="urn:microsoft.com/office/officeart/2005/8/layout/hierarchy2"/>
    <dgm:cxn modelId="{2725435B-E32A-4665-9B0F-D486019D673D}" type="presParOf" srcId="{B87E65CE-06C3-4F65-8887-DBBECAEF9588}" destId="{55822AF2-D11B-42BD-B14D-CE67BEBEB499}" srcOrd="3" destOrd="0" presId="urn:microsoft.com/office/officeart/2005/8/layout/hierarchy2"/>
    <dgm:cxn modelId="{7AC1F33F-0808-4E1E-AD6B-A7AF9477BDB6}" type="presParOf" srcId="{55822AF2-D11B-42BD-B14D-CE67BEBEB499}" destId="{532B53D1-036A-446F-A9AC-A078F2243CF5}" srcOrd="0" destOrd="0" presId="urn:microsoft.com/office/officeart/2005/8/layout/hierarchy2"/>
    <dgm:cxn modelId="{5970B039-EE9C-4E79-AE6E-F18FD3A228E3}" type="presParOf" srcId="{55822AF2-D11B-42BD-B14D-CE67BEBEB499}" destId="{AE94CF8B-05AB-4C3C-84A5-EB38AD817A59}" srcOrd="1" destOrd="0" presId="urn:microsoft.com/office/officeart/2005/8/layout/hierarchy2"/>
    <dgm:cxn modelId="{F431AB9E-DA91-49A7-A0F4-0F2867663D0B}" type="presParOf" srcId="{AE94CF8B-05AB-4C3C-84A5-EB38AD817A59}" destId="{61389268-9B03-432E-AF92-96667CEC1654}" srcOrd="0" destOrd="0" presId="urn:microsoft.com/office/officeart/2005/8/layout/hierarchy2"/>
    <dgm:cxn modelId="{25687ABF-8546-448A-8C4E-49EF20B3BDFA}" type="presParOf" srcId="{61389268-9B03-432E-AF92-96667CEC1654}" destId="{9D09C4C7-9670-42A0-9A7C-10FDCBB711C5}" srcOrd="0" destOrd="0" presId="urn:microsoft.com/office/officeart/2005/8/layout/hierarchy2"/>
    <dgm:cxn modelId="{0D6365AD-E858-49B8-B07A-759A8391A76B}" type="presParOf" srcId="{AE94CF8B-05AB-4C3C-84A5-EB38AD817A59}" destId="{5352B3BB-497B-4E8E-B7CB-6EEE87DDE951}" srcOrd="1" destOrd="0" presId="urn:microsoft.com/office/officeart/2005/8/layout/hierarchy2"/>
    <dgm:cxn modelId="{364918B3-FA2C-4BF9-AB48-A4EA680F024E}" type="presParOf" srcId="{5352B3BB-497B-4E8E-B7CB-6EEE87DDE951}" destId="{97215564-EBF8-4239-9B08-56C58F23E434}" srcOrd="0" destOrd="0" presId="urn:microsoft.com/office/officeart/2005/8/layout/hierarchy2"/>
    <dgm:cxn modelId="{C5648C0A-599C-4C33-8718-E78C0B18C415}" type="presParOf" srcId="{5352B3BB-497B-4E8E-B7CB-6EEE87DDE951}" destId="{458F5868-F397-45C7-8AAF-6D4F18B153AE}" srcOrd="1" destOrd="0" presId="urn:microsoft.com/office/officeart/2005/8/layout/hierarchy2"/>
    <dgm:cxn modelId="{E3EAE9B6-189E-42F6-9090-EA1EE063BE48}" type="presParOf" srcId="{B87E65CE-06C3-4F65-8887-DBBECAEF9588}" destId="{5E85AC0E-0B45-433D-981B-D436C5089A14}" srcOrd="4" destOrd="0" presId="urn:microsoft.com/office/officeart/2005/8/layout/hierarchy2"/>
    <dgm:cxn modelId="{A8AED29B-50FC-41AF-BD43-6DEBEA010DF7}" type="presParOf" srcId="{5E85AC0E-0B45-433D-981B-D436C5089A14}" destId="{3721F699-B318-412E-9394-71F43F1A2788}" srcOrd="0" destOrd="0" presId="urn:microsoft.com/office/officeart/2005/8/layout/hierarchy2"/>
    <dgm:cxn modelId="{BC5A74C6-EC67-451B-BD53-ADA5E8E4A94E}" type="presParOf" srcId="{B87E65CE-06C3-4F65-8887-DBBECAEF9588}" destId="{02AD3026-6ED4-4653-9426-7D98C037AC0D}" srcOrd="5" destOrd="0" presId="urn:microsoft.com/office/officeart/2005/8/layout/hierarchy2"/>
    <dgm:cxn modelId="{03A0F66A-7B3B-45D3-A448-F13AFFA9AE6A}" type="presParOf" srcId="{02AD3026-6ED4-4653-9426-7D98C037AC0D}" destId="{4CA1161A-A2C8-4E59-96BF-3647B9FD682B}" srcOrd="0" destOrd="0" presId="urn:microsoft.com/office/officeart/2005/8/layout/hierarchy2"/>
    <dgm:cxn modelId="{88D5A3D4-5DE3-41A8-8A47-F4D89562DD73}" type="presParOf" srcId="{02AD3026-6ED4-4653-9426-7D98C037AC0D}" destId="{81B536F4-F920-471D-BFEA-E3A29E3FB260}" srcOrd="1" destOrd="0" presId="urn:microsoft.com/office/officeart/2005/8/layout/hierarchy2"/>
    <dgm:cxn modelId="{3BE2A3CC-2F1B-4F7E-AC7D-B9A294EF849F}" type="presParOf" srcId="{81B536F4-F920-471D-BFEA-E3A29E3FB260}" destId="{C732918C-0E23-477C-83AC-2477B2660483}" srcOrd="0" destOrd="0" presId="urn:microsoft.com/office/officeart/2005/8/layout/hierarchy2"/>
    <dgm:cxn modelId="{B37334A9-0EAD-4D74-8A50-091E70FC7F52}" type="presParOf" srcId="{C732918C-0E23-477C-83AC-2477B2660483}" destId="{71AB8ABB-F2E5-4C97-B70D-9295DB181976}" srcOrd="0" destOrd="0" presId="urn:microsoft.com/office/officeart/2005/8/layout/hierarchy2"/>
    <dgm:cxn modelId="{F21E1B29-280E-44A7-BB70-19D6A705D195}" type="presParOf" srcId="{81B536F4-F920-471D-BFEA-E3A29E3FB260}" destId="{D9A06119-48C5-4068-947F-A4C02EE66CC4}" srcOrd="1" destOrd="0" presId="urn:microsoft.com/office/officeart/2005/8/layout/hierarchy2"/>
    <dgm:cxn modelId="{A950188E-1659-4E81-BF25-E3546B546ED0}" type="presParOf" srcId="{D9A06119-48C5-4068-947F-A4C02EE66CC4}" destId="{6B5D7AD5-568A-4143-8A5A-D2903C0BB905}" srcOrd="0" destOrd="0" presId="urn:microsoft.com/office/officeart/2005/8/layout/hierarchy2"/>
    <dgm:cxn modelId="{90E17E4C-646D-422C-9924-02081D34B858}" type="presParOf" srcId="{D9A06119-48C5-4068-947F-A4C02EE66CC4}" destId="{6EB36FFE-F8C0-4A7B-9669-9844B81429A3}" srcOrd="1" destOrd="0" presId="urn:microsoft.com/office/officeart/2005/8/layout/hierarchy2"/>
    <dgm:cxn modelId="{DFC730AB-C047-4E63-9C06-953AA0DC6ADD}" type="presParOf" srcId="{81B536F4-F920-471D-BFEA-E3A29E3FB260}" destId="{062C4DEC-2F1D-4315-BD3B-9D1989019E22}" srcOrd="2" destOrd="0" presId="urn:microsoft.com/office/officeart/2005/8/layout/hierarchy2"/>
    <dgm:cxn modelId="{DB28D451-694C-420A-8E2E-9B100DCAA81A}" type="presParOf" srcId="{062C4DEC-2F1D-4315-BD3B-9D1989019E22}" destId="{E0B73D28-0987-4E74-872A-66D23FB20CF7}" srcOrd="0" destOrd="0" presId="urn:microsoft.com/office/officeart/2005/8/layout/hierarchy2"/>
    <dgm:cxn modelId="{624963F0-570D-46AF-BA41-F96BAE1E8D29}" type="presParOf" srcId="{81B536F4-F920-471D-BFEA-E3A29E3FB260}" destId="{26C6D1E5-303B-4C29-A8AF-02497C40C843}" srcOrd="3" destOrd="0" presId="urn:microsoft.com/office/officeart/2005/8/layout/hierarchy2"/>
    <dgm:cxn modelId="{E13F72BF-FBA4-4C99-AB59-171972FF4E4E}" type="presParOf" srcId="{26C6D1E5-303B-4C29-A8AF-02497C40C843}" destId="{853E5224-34CE-43CB-904D-966896D9490D}" srcOrd="0" destOrd="0" presId="urn:microsoft.com/office/officeart/2005/8/layout/hierarchy2"/>
    <dgm:cxn modelId="{71FD992C-DCCF-40D8-9C2C-0134AEA6098F}" type="presParOf" srcId="{26C6D1E5-303B-4C29-A8AF-02497C40C843}" destId="{3CCF5E81-A438-4F51-8DFF-FE3F8A14FA9E}" srcOrd="1" destOrd="0" presId="urn:microsoft.com/office/officeart/2005/8/layout/hierarchy2"/>
    <dgm:cxn modelId="{BA411AE9-556B-4F5B-8B00-259339462AF5}" type="presParOf" srcId="{B87E65CE-06C3-4F65-8887-DBBECAEF9588}" destId="{A20BEF86-7E26-4C06-9595-10306A2EC891}" srcOrd="6" destOrd="0" presId="urn:microsoft.com/office/officeart/2005/8/layout/hierarchy2"/>
    <dgm:cxn modelId="{35E02C94-CD84-484D-9A8D-138BB3C7DBF0}" type="presParOf" srcId="{A20BEF86-7E26-4C06-9595-10306A2EC891}" destId="{4FE320D2-FD90-4552-B530-F4BF44DCA584}" srcOrd="0" destOrd="0" presId="urn:microsoft.com/office/officeart/2005/8/layout/hierarchy2"/>
    <dgm:cxn modelId="{78CCAD09-8606-4094-9B87-1B1FCD5F2238}" type="presParOf" srcId="{B87E65CE-06C3-4F65-8887-DBBECAEF9588}" destId="{1D484AE0-FAB8-4928-95BA-22D837713302}" srcOrd="7" destOrd="0" presId="urn:microsoft.com/office/officeart/2005/8/layout/hierarchy2"/>
    <dgm:cxn modelId="{3AADD075-485F-4108-907A-400F3A8625F9}" type="presParOf" srcId="{1D484AE0-FAB8-4928-95BA-22D837713302}" destId="{5679BA62-011A-4D24-AB28-FB55E8A900B3}" srcOrd="0" destOrd="0" presId="urn:microsoft.com/office/officeart/2005/8/layout/hierarchy2"/>
    <dgm:cxn modelId="{B613BFDE-53A1-4093-A065-F08975702717}" type="presParOf" srcId="{1D484AE0-FAB8-4928-95BA-22D837713302}" destId="{F30DE398-8744-4D97-9BD0-392E33D8F377}" srcOrd="1" destOrd="0" presId="urn:microsoft.com/office/officeart/2005/8/layout/hierarchy2"/>
    <dgm:cxn modelId="{0BDF18C2-1773-45C4-998E-FAA7026B8D9C}" type="presParOf" srcId="{F30DE398-8744-4D97-9BD0-392E33D8F377}" destId="{36646DF6-60A9-475A-A2A9-247E0E23BD7F}" srcOrd="0" destOrd="0" presId="urn:microsoft.com/office/officeart/2005/8/layout/hierarchy2"/>
    <dgm:cxn modelId="{CDC229B8-C1F1-4254-ABE4-D2B36D79CCD4}" type="presParOf" srcId="{36646DF6-60A9-475A-A2A9-247E0E23BD7F}" destId="{2B965BB6-E5D2-4FD7-842C-2A31719BA739}" srcOrd="0" destOrd="0" presId="urn:microsoft.com/office/officeart/2005/8/layout/hierarchy2"/>
    <dgm:cxn modelId="{EEF83474-BD7C-43F4-ABF6-76716DB493C0}" type="presParOf" srcId="{F30DE398-8744-4D97-9BD0-392E33D8F377}" destId="{C2F21BFE-9FD3-41C9-911B-8FA55699A4F9}" srcOrd="1" destOrd="0" presId="urn:microsoft.com/office/officeart/2005/8/layout/hierarchy2"/>
    <dgm:cxn modelId="{B29ABB6F-EC19-4AE8-A207-03CFE40567A1}" type="presParOf" srcId="{C2F21BFE-9FD3-41C9-911B-8FA55699A4F9}" destId="{D3BC80EC-D510-4F19-8747-2D32F494248A}" srcOrd="0" destOrd="0" presId="urn:microsoft.com/office/officeart/2005/8/layout/hierarchy2"/>
    <dgm:cxn modelId="{124E282E-914A-47DE-A4DF-D6919EEB7FFD}" type="presParOf" srcId="{C2F21BFE-9FD3-41C9-911B-8FA55699A4F9}" destId="{5C6C9727-2439-4618-89DA-C3C2236160D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7BC4A5-5066-43CF-BB65-43CA25709FD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536DCDE9-7F02-4204-A8FE-55D9400E61AD}">
      <dgm:prSet phldrT="[Text]" custT="1"/>
      <dgm:spPr/>
      <dgm:t>
        <a:bodyPr/>
        <a:lstStyle/>
        <a:p>
          <a:r>
            <a:rPr lang="en-US" sz="2400" dirty="0">
              <a:latin typeface="+mn-lt"/>
              <a:cs typeface="Times New Roman" panose="02020603050405020304" pitchFamily="18" charset="0"/>
            </a:rPr>
            <a:t>Student Seeks to Enroll in an Undergraduate Degree Program</a:t>
          </a:r>
        </a:p>
      </dgm:t>
    </dgm:pt>
    <dgm:pt modelId="{FB3256B0-BEED-45F1-BF07-1277CFB86C73}" type="parTrans" cxnId="{944599FA-40BB-4C4C-82ED-238A5E5698B9}">
      <dgm:prSet/>
      <dgm:spPr/>
      <dgm:t>
        <a:bodyPr/>
        <a:lstStyle/>
        <a:p>
          <a:endParaRPr lang="en-US">
            <a:latin typeface="+mn-lt"/>
          </a:endParaRPr>
        </a:p>
      </dgm:t>
    </dgm:pt>
    <dgm:pt modelId="{4CECBB48-3EBE-4D59-A568-DD8347C00C9A}" type="sibTrans" cxnId="{944599FA-40BB-4C4C-82ED-238A5E5698B9}">
      <dgm:prSet/>
      <dgm:spPr/>
      <dgm:t>
        <a:bodyPr/>
        <a:lstStyle/>
        <a:p>
          <a:endParaRPr lang="en-US">
            <a:latin typeface="+mn-lt"/>
          </a:endParaRPr>
        </a:p>
      </dgm:t>
    </dgm:pt>
    <dgm:pt modelId="{B7CF5B4C-4EB1-4365-9D9D-475C53B38803}">
      <dgm:prSet phldrT="[Text]"/>
      <dgm:spPr/>
      <dgm:t>
        <a:bodyPr/>
        <a:lstStyle/>
        <a:p>
          <a:r>
            <a:rPr lang="en-US" dirty="0">
              <a:latin typeface="+mn-lt"/>
              <a:cs typeface="Times New Roman" panose="02020603050405020304" pitchFamily="18" charset="0"/>
            </a:rPr>
            <a:t>Student has a High School Equivalency</a:t>
          </a:r>
        </a:p>
      </dgm:t>
    </dgm:pt>
    <dgm:pt modelId="{A72EABA7-784C-4DAF-BF27-09429CAD3D01}" type="parTrans" cxnId="{52394097-E6A8-47A1-8781-E0F6C7737369}">
      <dgm:prSet/>
      <dgm:spPr/>
      <dgm:t>
        <a:bodyPr/>
        <a:lstStyle/>
        <a:p>
          <a:endParaRPr lang="en-US" dirty="0">
            <a:latin typeface="+mn-lt"/>
          </a:endParaRPr>
        </a:p>
      </dgm:t>
    </dgm:pt>
    <dgm:pt modelId="{E4191A59-D1BD-4F34-A944-6859BA19A7D7}" type="sibTrans" cxnId="{52394097-E6A8-47A1-8781-E0F6C7737369}">
      <dgm:prSet/>
      <dgm:spPr/>
      <dgm:t>
        <a:bodyPr/>
        <a:lstStyle/>
        <a:p>
          <a:endParaRPr lang="en-US">
            <a:latin typeface="+mn-lt"/>
          </a:endParaRPr>
        </a:p>
      </dgm:t>
    </dgm:pt>
    <dgm:pt modelId="{3914D3F3-34F5-473C-B4C1-3717C9BE27AD}">
      <dgm:prSet phldrT="[Text]"/>
      <dgm:spPr/>
      <dgm:t>
        <a:bodyPr/>
        <a:lstStyle/>
        <a:p>
          <a:r>
            <a:rPr lang="en-US" dirty="0">
              <a:latin typeface="+mn-lt"/>
              <a:cs typeface="Times New Roman" panose="02020603050405020304" pitchFamily="18" charset="0"/>
            </a:rPr>
            <a:t>Student has a High School Diploma</a:t>
          </a:r>
        </a:p>
      </dgm:t>
    </dgm:pt>
    <dgm:pt modelId="{38F38929-3263-4A7E-82B5-387F568BFE7E}" type="parTrans" cxnId="{140E009E-04AA-4A1A-BF37-31563A506042}">
      <dgm:prSet/>
      <dgm:spPr/>
      <dgm:t>
        <a:bodyPr/>
        <a:lstStyle/>
        <a:p>
          <a:endParaRPr lang="en-US" dirty="0">
            <a:latin typeface="+mn-lt"/>
          </a:endParaRPr>
        </a:p>
      </dgm:t>
    </dgm:pt>
    <dgm:pt modelId="{3C20DF4C-D020-4647-9C3C-36F0457C3824}" type="sibTrans" cxnId="{140E009E-04AA-4A1A-BF37-31563A506042}">
      <dgm:prSet/>
      <dgm:spPr/>
      <dgm:t>
        <a:bodyPr/>
        <a:lstStyle/>
        <a:p>
          <a:endParaRPr lang="en-US">
            <a:latin typeface="+mn-lt"/>
          </a:endParaRPr>
        </a:p>
      </dgm:t>
    </dgm:pt>
    <dgm:pt modelId="{A8610C58-DE8D-432D-8CE5-CF819AB5FFF0}">
      <dgm:prSet phldrT="[Text]"/>
      <dgm:spPr/>
      <dgm:t>
        <a:bodyPr/>
        <a:lstStyle/>
        <a:p>
          <a:r>
            <a:rPr lang="en-US" dirty="0">
              <a:latin typeface="+mn-lt"/>
              <a:cs typeface="Times New Roman" panose="02020603050405020304" pitchFamily="18" charset="0"/>
            </a:rPr>
            <a:t>Student has Postsecondary Credit in a Degree Program</a:t>
          </a:r>
        </a:p>
      </dgm:t>
    </dgm:pt>
    <dgm:pt modelId="{CFBD7C93-E56B-4FD8-AC04-D2CB2A00695D}" type="parTrans" cxnId="{3B8A467A-42F1-41E8-8E85-68484E137F86}">
      <dgm:prSet/>
      <dgm:spPr/>
      <dgm:t>
        <a:bodyPr/>
        <a:lstStyle/>
        <a:p>
          <a:endParaRPr lang="en-US" dirty="0">
            <a:latin typeface="+mn-lt"/>
          </a:endParaRPr>
        </a:p>
      </dgm:t>
    </dgm:pt>
    <dgm:pt modelId="{CB9C79ED-E6D1-4908-B489-2B03A48012AA}" type="sibTrans" cxnId="{3B8A467A-42F1-41E8-8E85-68484E137F86}">
      <dgm:prSet/>
      <dgm:spPr/>
      <dgm:t>
        <a:bodyPr/>
        <a:lstStyle/>
        <a:p>
          <a:endParaRPr lang="en-US">
            <a:latin typeface="+mn-lt"/>
          </a:endParaRPr>
        </a:p>
      </dgm:t>
    </dgm:pt>
    <dgm:pt modelId="{D9532650-2300-44F2-A6D3-1A515FD6B688}">
      <dgm:prSet/>
      <dgm:spPr/>
      <dgm:t>
        <a:bodyPr/>
        <a:lstStyle/>
        <a:p>
          <a:r>
            <a:rPr lang="en-US" dirty="0">
              <a:latin typeface="+mn-lt"/>
              <a:cs typeface="Times New Roman" panose="02020603050405020304" pitchFamily="18" charset="0"/>
            </a:rPr>
            <a:t>Official GED Score Sheet or Official High School Equivalency Transcript From the Issuing Entity</a:t>
          </a:r>
        </a:p>
      </dgm:t>
    </dgm:pt>
    <dgm:pt modelId="{007153C9-024D-4700-90F9-8EA862B92E9B}" type="parTrans" cxnId="{9DB89DB7-0212-44B3-9E63-807FA48D6357}">
      <dgm:prSet/>
      <dgm:spPr/>
      <dgm:t>
        <a:bodyPr/>
        <a:lstStyle/>
        <a:p>
          <a:endParaRPr lang="en-US" dirty="0">
            <a:latin typeface="+mn-lt"/>
          </a:endParaRPr>
        </a:p>
      </dgm:t>
    </dgm:pt>
    <dgm:pt modelId="{2B079C80-AE4E-44B1-98AE-5E5A63A3D009}" type="sibTrans" cxnId="{9DB89DB7-0212-44B3-9E63-807FA48D6357}">
      <dgm:prSet/>
      <dgm:spPr/>
      <dgm:t>
        <a:bodyPr/>
        <a:lstStyle/>
        <a:p>
          <a:endParaRPr lang="en-US">
            <a:latin typeface="+mn-lt"/>
          </a:endParaRPr>
        </a:p>
      </dgm:t>
    </dgm:pt>
    <dgm:pt modelId="{457919A9-9A71-4FE4-B49E-2FD081E4AB6E}">
      <dgm:prSet/>
      <dgm:spPr/>
      <dgm:t>
        <a:bodyPr/>
        <a:lstStyle/>
        <a:p>
          <a:r>
            <a:rPr lang="en-US" dirty="0">
              <a:latin typeface="+mn-lt"/>
              <a:cs typeface="Times New Roman" panose="02020603050405020304" pitchFamily="18" charset="0"/>
            </a:rPr>
            <a:t>Official High School Transcript</a:t>
          </a:r>
        </a:p>
      </dgm:t>
    </dgm:pt>
    <dgm:pt modelId="{E9084260-606C-43E9-8A49-1934DBC038F9}" type="parTrans" cxnId="{2C475A90-DE02-4FB5-A036-ABE4AE0B200D}">
      <dgm:prSet/>
      <dgm:spPr/>
      <dgm:t>
        <a:bodyPr/>
        <a:lstStyle/>
        <a:p>
          <a:endParaRPr lang="en-US" dirty="0">
            <a:latin typeface="+mn-lt"/>
          </a:endParaRPr>
        </a:p>
      </dgm:t>
    </dgm:pt>
    <dgm:pt modelId="{3109FB44-B0C0-452E-81F0-09CE6970022E}" type="sibTrans" cxnId="{2C475A90-DE02-4FB5-A036-ABE4AE0B200D}">
      <dgm:prSet/>
      <dgm:spPr/>
      <dgm:t>
        <a:bodyPr/>
        <a:lstStyle/>
        <a:p>
          <a:endParaRPr lang="en-US">
            <a:latin typeface="+mn-lt"/>
          </a:endParaRPr>
        </a:p>
      </dgm:t>
    </dgm:pt>
    <dgm:pt modelId="{0875DC8F-EE4B-45F2-BAB6-5BB36069E293}">
      <dgm:prSet/>
      <dgm:spPr/>
      <dgm:t>
        <a:bodyPr/>
        <a:lstStyle/>
        <a:p>
          <a:r>
            <a:rPr lang="en-US" dirty="0">
              <a:latin typeface="+mn-lt"/>
              <a:cs typeface="Times New Roman" panose="02020603050405020304" pitchFamily="18" charset="0"/>
            </a:rPr>
            <a:t>Official Transcript from a Postsecondary Institution Indicating that Degree Program Credit Awarded</a:t>
          </a:r>
        </a:p>
      </dgm:t>
    </dgm:pt>
    <dgm:pt modelId="{4C363021-45EB-44D2-820B-64CE4357A0E6}" type="parTrans" cxnId="{587DC191-6703-4DFF-AE5C-DFD8EE1FC215}">
      <dgm:prSet/>
      <dgm:spPr/>
      <dgm:t>
        <a:bodyPr/>
        <a:lstStyle/>
        <a:p>
          <a:endParaRPr lang="en-US" dirty="0">
            <a:latin typeface="+mn-lt"/>
          </a:endParaRPr>
        </a:p>
      </dgm:t>
    </dgm:pt>
    <dgm:pt modelId="{7CCE2862-1291-464F-889F-D9207915F77B}" type="sibTrans" cxnId="{587DC191-6703-4DFF-AE5C-DFD8EE1FC215}">
      <dgm:prSet/>
      <dgm:spPr/>
      <dgm:t>
        <a:bodyPr/>
        <a:lstStyle/>
        <a:p>
          <a:endParaRPr lang="en-US">
            <a:latin typeface="+mn-lt"/>
          </a:endParaRPr>
        </a:p>
      </dgm:t>
    </dgm:pt>
    <dgm:pt modelId="{F0F1410E-1FBC-4995-824D-C72E4D1CE9A6}">
      <dgm:prSet/>
      <dgm:spPr/>
      <dgm:t>
        <a:bodyPr/>
        <a:lstStyle/>
        <a:p>
          <a:r>
            <a:rPr lang="en-US" dirty="0">
              <a:latin typeface="+mn-lt"/>
              <a:cs typeface="Times New Roman" panose="02020603050405020304" pitchFamily="18" charset="0"/>
            </a:rPr>
            <a:t>Official Military Documentation Indicating High School Completion</a:t>
          </a:r>
        </a:p>
      </dgm:t>
    </dgm:pt>
    <dgm:pt modelId="{12724889-48B8-4197-B79E-9409F48F8182}" type="parTrans" cxnId="{B1EA48C2-81A5-434D-B256-E0F205A37568}">
      <dgm:prSet/>
      <dgm:spPr/>
      <dgm:t>
        <a:bodyPr/>
        <a:lstStyle/>
        <a:p>
          <a:endParaRPr lang="en-US" dirty="0">
            <a:latin typeface="+mn-lt"/>
          </a:endParaRPr>
        </a:p>
      </dgm:t>
    </dgm:pt>
    <dgm:pt modelId="{800EDC5E-A9CE-4EE1-8F3D-50E39CC2D085}" type="sibTrans" cxnId="{B1EA48C2-81A5-434D-B256-E0F205A37568}">
      <dgm:prSet/>
      <dgm:spPr/>
      <dgm:t>
        <a:bodyPr/>
        <a:lstStyle/>
        <a:p>
          <a:endParaRPr lang="en-US">
            <a:latin typeface="+mn-lt"/>
          </a:endParaRPr>
        </a:p>
      </dgm:t>
    </dgm:pt>
    <dgm:pt modelId="{13C109F4-17DD-48D6-8299-A2BC9FE85CD6}" type="pres">
      <dgm:prSet presAssocID="{587BC4A5-5066-43CF-BB65-43CA25709FD3}" presName="diagram" presStyleCnt="0">
        <dgm:presLayoutVars>
          <dgm:chPref val="1"/>
          <dgm:dir/>
          <dgm:animOne val="branch"/>
          <dgm:animLvl val="lvl"/>
          <dgm:resizeHandles val="exact"/>
        </dgm:presLayoutVars>
      </dgm:prSet>
      <dgm:spPr/>
    </dgm:pt>
    <dgm:pt modelId="{90D34E3E-64E1-4875-9E1C-9DAA22E787CE}" type="pres">
      <dgm:prSet presAssocID="{536DCDE9-7F02-4204-A8FE-55D9400E61AD}" presName="root1" presStyleCnt="0"/>
      <dgm:spPr/>
    </dgm:pt>
    <dgm:pt modelId="{1941081D-A620-4C20-9526-C1AFB437FFCC}" type="pres">
      <dgm:prSet presAssocID="{536DCDE9-7F02-4204-A8FE-55D9400E61AD}" presName="LevelOneTextNode" presStyleLbl="node0" presStyleIdx="0" presStyleCnt="1" custScaleX="135710" custScaleY="285619">
        <dgm:presLayoutVars>
          <dgm:chPref val="3"/>
        </dgm:presLayoutVars>
      </dgm:prSet>
      <dgm:spPr/>
    </dgm:pt>
    <dgm:pt modelId="{B87E65CE-06C3-4F65-8887-DBBECAEF9588}" type="pres">
      <dgm:prSet presAssocID="{536DCDE9-7F02-4204-A8FE-55D9400E61AD}" presName="level2hierChild" presStyleCnt="0"/>
      <dgm:spPr/>
    </dgm:pt>
    <dgm:pt modelId="{E6621C3F-C37D-41C7-B215-EEEFDBA463DB}" type="pres">
      <dgm:prSet presAssocID="{A72EABA7-784C-4DAF-BF27-09429CAD3D01}" presName="conn2-1" presStyleLbl="parChTrans1D2" presStyleIdx="0" presStyleCnt="3"/>
      <dgm:spPr/>
    </dgm:pt>
    <dgm:pt modelId="{B344EE57-EDBD-4EEC-BA14-03FF0410CADE}" type="pres">
      <dgm:prSet presAssocID="{A72EABA7-784C-4DAF-BF27-09429CAD3D01}" presName="connTx" presStyleLbl="parChTrans1D2" presStyleIdx="0" presStyleCnt="3"/>
      <dgm:spPr/>
    </dgm:pt>
    <dgm:pt modelId="{55822AF2-D11B-42BD-B14D-CE67BEBEB499}" type="pres">
      <dgm:prSet presAssocID="{B7CF5B4C-4EB1-4365-9D9D-475C53B38803}" presName="root2" presStyleCnt="0"/>
      <dgm:spPr/>
    </dgm:pt>
    <dgm:pt modelId="{532B53D1-036A-446F-A9AC-A078F2243CF5}" type="pres">
      <dgm:prSet presAssocID="{B7CF5B4C-4EB1-4365-9D9D-475C53B38803}" presName="LevelTwoTextNode" presStyleLbl="node2" presStyleIdx="0" presStyleCnt="3">
        <dgm:presLayoutVars>
          <dgm:chPref val="3"/>
        </dgm:presLayoutVars>
      </dgm:prSet>
      <dgm:spPr/>
    </dgm:pt>
    <dgm:pt modelId="{AE94CF8B-05AB-4C3C-84A5-EB38AD817A59}" type="pres">
      <dgm:prSet presAssocID="{B7CF5B4C-4EB1-4365-9D9D-475C53B38803}" presName="level3hierChild" presStyleCnt="0"/>
      <dgm:spPr/>
    </dgm:pt>
    <dgm:pt modelId="{61389268-9B03-432E-AF92-96667CEC1654}" type="pres">
      <dgm:prSet presAssocID="{007153C9-024D-4700-90F9-8EA862B92E9B}" presName="conn2-1" presStyleLbl="parChTrans1D3" presStyleIdx="0" presStyleCnt="4"/>
      <dgm:spPr/>
    </dgm:pt>
    <dgm:pt modelId="{9D09C4C7-9670-42A0-9A7C-10FDCBB711C5}" type="pres">
      <dgm:prSet presAssocID="{007153C9-024D-4700-90F9-8EA862B92E9B}" presName="connTx" presStyleLbl="parChTrans1D3" presStyleIdx="0" presStyleCnt="4"/>
      <dgm:spPr/>
    </dgm:pt>
    <dgm:pt modelId="{5352B3BB-497B-4E8E-B7CB-6EEE87DDE951}" type="pres">
      <dgm:prSet presAssocID="{D9532650-2300-44F2-A6D3-1A515FD6B688}" presName="root2" presStyleCnt="0"/>
      <dgm:spPr/>
    </dgm:pt>
    <dgm:pt modelId="{97215564-EBF8-4239-9B08-56C58F23E434}" type="pres">
      <dgm:prSet presAssocID="{D9532650-2300-44F2-A6D3-1A515FD6B688}" presName="LevelTwoTextNode" presStyleLbl="node3" presStyleIdx="0" presStyleCnt="4" custScaleX="158750">
        <dgm:presLayoutVars>
          <dgm:chPref val="3"/>
        </dgm:presLayoutVars>
      </dgm:prSet>
      <dgm:spPr/>
    </dgm:pt>
    <dgm:pt modelId="{458F5868-F397-45C7-8AAF-6D4F18B153AE}" type="pres">
      <dgm:prSet presAssocID="{D9532650-2300-44F2-A6D3-1A515FD6B688}" presName="level3hierChild" presStyleCnt="0"/>
      <dgm:spPr/>
    </dgm:pt>
    <dgm:pt modelId="{5E85AC0E-0B45-433D-981B-D436C5089A14}" type="pres">
      <dgm:prSet presAssocID="{38F38929-3263-4A7E-82B5-387F568BFE7E}" presName="conn2-1" presStyleLbl="parChTrans1D2" presStyleIdx="1" presStyleCnt="3"/>
      <dgm:spPr/>
    </dgm:pt>
    <dgm:pt modelId="{3721F699-B318-412E-9394-71F43F1A2788}" type="pres">
      <dgm:prSet presAssocID="{38F38929-3263-4A7E-82B5-387F568BFE7E}" presName="connTx" presStyleLbl="parChTrans1D2" presStyleIdx="1" presStyleCnt="3"/>
      <dgm:spPr/>
    </dgm:pt>
    <dgm:pt modelId="{02AD3026-6ED4-4653-9426-7D98C037AC0D}" type="pres">
      <dgm:prSet presAssocID="{3914D3F3-34F5-473C-B4C1-3717C9BE27AD}" presName="root2" presStyleCnt="0"/>
      <dgm:spPr/>
    </dgm:pt>
    <dgm:pt modelId="{4CA1161A-A2C8-4E59-96BF-3647B9FD682B}" type="pres">
      <dgm:prSet presAssocID="{3914D3F3-34F5-473C-B4C1-3717C9BE27AD}" presName="LevelTwoTextNode" presStyleLbl="node2" presStyleIdx="1" presStyleCnt="3">
        <dgm:presLayoutVars>
          <dgm:chPref val="3"/>
        </dgm:presLayoutVars>
      </dgm:prSet>
      <dgm:spPr/>
    </dgm:pt>
    <dgm:pt modelId="{81B536F4-F920-471D-BFEA-E3A29E3FB260}" type="pres">
      <dgm:prSet presAssocID="{3914D3F3-34F5-473C-B4C1-3717C9BE27AD}" presName="level3hierChild" presStyleCnt="0"/>
      <dgm:spPr/>
    </dgm:pt>
    <dgm:pt modelId="{C732918C-0E23-477C-83AC-2477B2660483}" type="pres">
      <dgm:prSet presAssocID="{E9084260-606C-43E9-8A49-1934DBC038F9}" presName="conn2-1" presStyleLbl="parChTrans1D3" presStyleIdx="1" presStyleCnt="4"/>
      <dgm:spPr/>
    </dgm:pt>
    <dgm:pt modelId="{71AB8ABB-F2E5-4C97-B70D-9295DB181976}" type="pres">
      <dgm:prSet presAssocID="{E9084260-606C-43E9-8A49-1934DBC038F9}" presName="connTx" presStyleLbl="parChTrans1D3" presStyleIdx="1" presStyleCnt="4"/>
      <dgm:spPr/>
    </dgm:pt>
    <dgm:pt modelId="{D9A06119-48C5-4068-947F-A4C02EE66CC4}" type="pres">
      <dgm:prSet presAssocID="{457919A9-9A71-4FE4-B49E-2FD081E4AB6E}" presName="root2" presStyleCnt="0"/>
      <dgm:spPr/>
    </dgm:pt>
    <dgm:pt modelId="{6B5D7AD5-568A-4143-8A5A-D2903C0BB905}" type="pres">
      <dgm:prSet presAssocID="{457919A9-9A71-4FE4-B49E-2FD081E4AB6E}" presName="LevelTwoTextNode" presStyleLbl="node3" presStyleIdx="1" presStyleCnt="4" custScaleX="158750">
        <dgm:presLayoutVars>
          <dgm:chPref val="3"/>
        </dgm:presLayoutVars>
      </dgm:prSet>
      <dgm:spPr/>
    </dgm:pt>
    <dgm:pt modelId="{6EB36FFE-F8C0-4A7B-9669-9844B81429A3}" type="pres">
      <dgm:prSet presAssocID="{457919A9-9A71-4FE4-B49E-2FD081E4AB6E}" presName="level3hierChild" presStyleCnt="0"/>
      <dgm:spPr/>
    </dgm:pt>
    <dgm:pt modelId="{062C4DEC-2F1D-4315-BD3B-9D1989019E22}" type="pres">
      <dgm:prSet presAssocID="{12724889-48B8-4197-B79E-9409F48F8182}" presName="conn2-1" presStyleLbl="parChTrans1D3" presStyleIdx="2" presStyleCnt="4"/>
      <dgm:spPr/>
    </dgm:pt>
    <dgm:pt modelId="{E0B73D28-0987-4E74-872A-66D23FB20CF7}" type="pres">
      <dgm:prSet presAssocID="{12724889-48B8-4197-B79E-9409F48F8182}" presName="connTx" presStyleLbl="parChTrans1D3" presStyleIdx="2" presStyleCnt="4"/>
      <dgm:spPr/>
    </dgm:pt>
    <dgm:pt modelId="{26C6D1E5-303B-4C29-A8AF-02497C40C843}" type="pres">
      <dgm:prSet presAssocID="{F0F1410E-1FBC-4995-824D-C72E4D1CE9A6}" presName="root2" presStyleCnt="0"/>
      <dgm:spPr/>
    </dgm:pt>
    <dgm:pt modelId="{853E5224-34CE-43CB-904D-966896D9490D}" type="pres">
      <dgm:prSet presAssocID="{F0F1410E-1FBC-4995-824D-C72E4D1CE9A6}" presName="LevelTwoTextNode" presStyleLbl="node3" presStyleIdx="2" presStyleCnt="4" custScaleX="158750">
        <dgm:presLayoutVars>
          <dgm:chPref val="3"/>
        </dgm:presLayoutVars>
      </dgm:prSet>
      <dgm:spPr/>
    </dgm:pt>
    <dgm:pt modelId="{3CCF5E81-A438-4F51-8DFF-FE3F8A14FA9E}" type="pres">
      <dgm:prSet presAssocID="{F0F1410E-1FBC-4995-824D-C72E4D1CE9A6}" presName="level3hierChild" presStyleCnt="0"/>
      <dgm:spPr/>
    </dgm:pt>
    <dgm:pt modelId="{A20BEF86-7E26-4C06-9595-10306A2EC891}" type="pres">
      <dgm:prSet presAssocID="{CFBD7C93-E56B-4FD8-AC04-D2CB2A00695D}" presName="conn2-1" presStyleLbl="parChTrans1D2" presStyleIdx="2" presStyleCnt="3"/>
      <dgm:spPr/>
    </dgm:pt>
    <dgm:pt modelId="{4FE320D2-FD90-4552-B530-F4BF44DCA584}" type="pres">
      <dgm:prSet presAssocID="{CFBD7C93-E56B-4FD8-AC04-D2CB2A00695D}" presName="connTx" presStyleLbl="parChTrans1D2" presStyleIdx="2" presStyleCnt="3"/>
      <dgm:spPr/>
    </dgm:pt>
    <dgm:pt modelId="{1D484AE0-FAB8-4928-95BA-22D837713302}" type="pres">
      <dgm:prSet presAssocID="{A8610C58-DE8D-432D-8CE5-CF819AB5FFF0}" presName="root2" presStyleCnt="0"/>
      <dgm:spPr/>
    </dgm:pt>
    <dgm:pt modelId="{5679BA62-011A-4D24-AB28-FB55E8A900B3}" type="pres">
      <dgm:prSet presAssocID="{A8610C58-DE8D-432D-8CE5-CF819AB5FFF0}" presName="LevelTwoTextNode" presStyleLbl="node2" presStyleIdx="2" presStyleCnt="3">
        <dgm:presLayoutVars>
          <dgm:chPref val="3"/>
        </dgm:presLayoutVars>
      </dgm:prSet>
      <dgm:spPr/>
    </dgm:pt>
    <dgm:pt modelId="{F30DE398-8744-4D97-9BD0-392E33D8F377}" type="pres">
      <dgm:prSet presAssocID="{A8610C58-DE8D-432D-8CE5-CF819AB5FFF0}" presName="level3hierChild" presStyleCnt="0"/>
      <dgm:spPr/>
    </dgm:pt>
    <dgm:pt modelId="{36646DF6-60A9-475A-A2A9-247E0E23BD7F}" type="pres">
      <dgm:prSet presAssocID="{4C363021-45EB-44D2-820B-64CE4357A0E6}" presName="conn2-1" presStyleLbl="parChTrans1D3" presStyleIdx="3" presStyleCnt="4"/>
      <dgm:spPr/>
    </dgm:pt>
    <dgm:pt modelId="{2B965BB6-E5D2-4FD7-842C-2A31719BA739}" type="pres">
      <dgm:prSet presAssocID="{4C363021-45EB-44D2-820B-64CE4357A0E6}" presName="connTx" presStyleLbl="parChTrans1D3" presStyleIdx="3" presStyleCnt="4"/>
      <dgm:spPr/>
    </dgm:pt>
    <dgm:pt modelId="{C2F21BFE-9FD3-41C9-911B-8FA55699A4F9}" type="pres">
      <dgm:prSet presAssocID="{0875DC8F-EE4B-45F2-BAB6-5BB36069E293}" presName="root2" presStyleCnt="0"/>
      <dgm:spPr/>
    </dgm:pt>
    <dgm:pt modelId="{D3BC80EC-D510-4F19-8747-2D32F494248A}" type="pres">
      <dgm:prSet presAssocID="{0875DC8F-EE4B-45F2-BAB6-5BB36069E293}" presName="LevelTwoTextNode" presStyleLbl="node3" presStyleIdx="3" presStyleCnt="4" custScaleX="158750">
        <dgm:presLayoutVars>
          <dgm:chPref val="3"/>
        </dgm:presLayoutVars>
      </dgm:prSet>
      <dgm:spPr/>
    </dgm:pt>
    <dgm:pt modelId="{5C6C9727-2439-4618-89DA-C3C2236160D2}" type="pres">
      <dgm:prSet presAssocID="{0875DC8F-EE4B-45F2-BAB6-5BB36069E293}" presName="level3hierChild" presStyleCnt="0"/>
      <dgm:spPr/>
    </dgm:pt>
  </dgm:ptLst>
  <dgm:cxnLst>
    <dgm:cxn modelId="{D4B3E102-F6D4-440C-A0D3-71068F8107D3}" type="presOf" srcId="{587BC4A5-5066-43CF-BB65-43CA25709FD3}" destId="{13C109F4-17DD-48D6-8299-A2BC9FE85CD6}" srcOrd="0" destOrd="0" presId="urn:microsoft.com/office/officeart/2005/8/layout/hierarchy2"/>
    <dgm:cxn modelId="{13B46017-BD97-4F34-89F7-C86D3D071D34}" type="presOf" srcId="{B7CF5B4C-4EB1-4365-9D9D-475C53B38803}" destId="{532B53D1-036A-446F-A9AC-A078F2243CF5}" srcOrd="0" destOrd="0" presId="urn:microsoft.com/office/officeart/2005/8/layout/hierarchy2"/>
    <dgm:cxn modelId="{747CE523-E086-4AC4-8C79-85E8237F0680}" type="presOf" srcId="{12724889-48B8-4197-B79E-9409F48F8182}" destId="{E0B73D28-0987-4E74-872A-66D23FB20CF7}" srcOrd="1" destOrd="0" presId="urn:microsoft.com/office/officeart/2005/8/layout/hierarchy2"/>
    <dgm:cxn modelId="{8512B832-607B-4E4F-84E5-A68302AD51CF}" type="presOf" srcId="{E9084260-606C-43E9-8A49-1934DBC038F9}" destId="{71AB8ABB-F2E5-4C97-B70D-9295DB181976}" srcOrd="1" destOrd="0" presId="urn:microsoft.com/office/officeart/2005/8/layout/hierarchy2"/>
    <dgm:cxn modelId="{DFB10936-02E9-4C8C-BA8D-62BBA3DA037A}" type="presOf" srcId="{A72EABA7-784C-4DAF-BF27-09429CAD3D01}" destId="{E6621C3F-C37D-41C7-B215-EEEFDBA463DB}" srcOrd="0" destOrd="0" presId="urn:microsoft.com/office/officeart/2005/8/layout/hierarchy2"/>
    <dgm:cxn modelId="{A23D0139-AE89-4C85-BBBA-1CF5D2DDF8AD}" type="presOf" srcId="{F0F1410E-1FBC-4995-824D-C72E4D1CE9A6}" destId="{853E5224-34CE-43CB-904D-966896D9490D}" srcOrd="0" destOrd="0" presId="urn:microsoft.com/office/officeart/2005/8/layout/hierarchy2"/>
    <dgm:cxn modelId="{97352D43-2978-4DC5-ABB5-4D13374D552E}" type="presOf" srcId="{E9084260-606C-43E9-8A49-1934DBC038F9}" destId="{C732918C-0E23-477C-83AC-2477B2660483}" srcOrd="0" destOrd="0" presId="urn:microsoft.com/office/officeart/2005/8/layout/hierarchy2"/>
    <dgm:cxn modelId="{7D635745-356E-4AB6-9087-B1B81F077E01}" type="presOf" srcId="{0875DC8F-EE4B-45F2-BAB6-5BB36069E293}" destId="{D3BC80EC-D510-4F19-8747-2D32F494248A}" srcOrd="0" destOrd="0" presId="urn:microsoft.com/office/officeart/2005/8/layout/hierarchy2"/>
    <dgm:cxn modelId="{B1BF696C-1E1A-437F-A21A-1B3E768FC7BE}" type="presOf" srcId="{4C363021-45EB-44D2-820B-64CE4357A0E6}" destId="{2B965BB6-E5D2-4FD7-842C-2A31719BA739}" srcOrd="1" destOrd="0" presId="urn:microsoft.com/office/officeart/2005/8/layout/hierarchy2"/>
    <dgm:cxn modelId="{0994A54D-BC3E-49AD-BA67-A6C86795280E}" type="presOf" srcId="{CFBD7C93-E56B-4FD8-AC04-D2CB2A00695D}" destId="{4FE320D2-FD90-4552-B530-F4BF44DCA584}" srcOrd="1" destOrd="0" presId="urn:microsoft.com/office/officeart/2005/8/layout/hierarchy2"/>
    <dgm:cxn modelId="{2800A872-C66E-4BBF-A596-CE10498AAA67}" type="presOf" srcId="{A72EABA7-784C-4DAF-BF27-09429CAD3D01}" destId="{B344EE57-EDBD-4EEC-BA14-03FF0410CADE}" srcOrd="1" destOrd="0" presId="urn:microsoft.com/office/officeart/2005/8/layout/hierarchy2"/>
    <dgm:cxn modelId="{DA623E58-00B3-4124-BEB9-40A2C3232668}" type="presOf" srcId="{007153C9-024D-4700-90F9-8EA862B92E9B}" destId="{61389268-9B03-432E-AF92-96667CEC1654}" srcOrd="0" destOrd="0" presId="urn:microsoft.com/office/officeart/2005/8/layout/hierarchy2"/>
    <dgm:cxn modelId="{3B8A467A-42F1-41E8-8E85-68484E137F86}" srcId="{536DCDE9-7F02-4204-A8FE-55D9400E61AD}" destId="{A8610C58-DE8D-432D-8CE5-CF819AB5FFF0}" srcOrd="2" destOrd="0" parTransId="{CFBD7C93-E56B-4FD8-AC04-D2CB2A00695D}" sibTransId="{CB9C79ED-E6D1-4908-B489-2B03A48012AA}"/>
    <dgm:cxn modelId="{B485C784-D94F-4BAF-8F5D-311FA142D8EA}" type="presOf" srcId="{38F38929-3263-4A7E-82B5-387F568BFE7E}" destId="{5E85AC0E-0B45-433D-981B-D436C5089A14}" srcOrd="0" destOrd="0" presId="urn:microsoft.com/office/officeart/2005/8/layout/hierarchy2"/>
    <dgm:cxn modelId="{2C475A90-DE02-4FB5-A036-ABE4AE0B200D}" srcId="{3914D3F3-34F5-473C-B4C1-3717C9BE27AD}" destId="{457919A9-9A71-4FE4-B49E-2FD081E4AB6E}" srcOrd="0" destOrd="0" parTransId="{E9084260-606C-43E9-8A49-1934DBC038F9}" sibTransId="{3109FB44-B0C0-452E-81F0-09CE6970022E}"/>
    <dgm:cxn modelId="{587DC191-6703-4DFF-AE5C-DFD8EE1FC215}" srcId="{A8610C58-DE8D-432D-8CE5-CF819AB5FFF0}" destId="{0875DC8F-EE4B-45F2-BAB6-5BB36069E293}" srcOrd="0" destOrd="0" parTransId="{4C363021-45EB-44D2-820B-64CE4357A0E6}" sibTransId="{7CCE2862-1291-464F-889F-D9207915F77B}"/>
    <dgm:cxn modelId="{52394097-E6A8-47A1-8781-E0F6C7737369}" srcId="{536DCDE9-7F02-4204-A8FE-55D9400E61AD}" destId="{B7CF5B4C-4EB1-4365-9D9D-475C53B38803}" srcOrd="0" destOrd="0" parTransId="{A72EABA7-784C-4DAF-BF27-09429CAD3D01}" sibTransId="{E4191A59-D1BD-4F34-A944-6859BA19A7D7}"/>
    <dgm:cxn modelId="{140E009E-04AA-4A1A-BF37-31563A506042}" srcId="{536DCDE9-7F02-4204-A8FE-55D9400E61AD}" destId="{3914D3F3-34F5-473C-B4C1-3717C9BE27AD}" srcOrd="1" destOrd="0" parTransId="{38F38929-3263-4A7E-82B5-387F568BFE7E}" sibTransId="{3C20DF4C-D020-4647-9C3C-36F0457C3824}"/>
    <dgm:cxn modelId="{351C6DA2-8ABA-4E67-A0B5-342C815D07D1}" type="presOf" srcId="{3914D3F3-34F5-473C-B4C1-3717C9BE27AD}" destId="{4CA1161A-A2C8-4E59-96BF-3647B9FD682B}" srcOrd="0" destOrd="0" presId="urn:microsoft.com/office/officeart/2005/8/layout/hierarchy2"/>
    <dgm:cxn modelId="{D34C0DA4-796A-4ED1-90F5-3A5A735269F8}" type="presOf" srcId="{536DCDE9-7F02-4204-A8FE-55D9400E61AD}" destId="{1941081D-A620-4C20-9526-C1AFB437FFCC}" srcOrd="0" destOrd="0" presId="urn:microsoft.com/office/officeart/2005/8/layout/hierarchy2"/>
    <dgm:cxn modelId="{63F183A9-295A-45DC-918C-FA2A4FBE0442}" type="presOf" srcId="{457919A9-9A71-4FE4-B49E-2FD081E4AB6E}" destId="{6B5D7AD5-568A-4143-8A5A-D2903C0BB905}" srcOrd="0" destOrd="0" presId="urn:microsoft.com/office/officeart/2005/8/layout/hierarchy2"/>
    <dgm:cxn modelId="{B6AF36AC-3656-4A01-8F11-0D3A1C42C3B3}" type="presOf" srcId="{12724889-48B8-4197-B79E-9409F48F8182}" destId="{062C4DEC-2F1D-4315-BD3B-9D1989019E22}" srcOrd="0" destOrd="0" presId="urn:microsoft.com/office/officeart/2005/8/layout/hierarchy2"/>
    <dgm:cxn modelId="{6A623EB6-B842-401F-BD7A-16FEDF997B90}" type="presOf" srcId="{38F38929-3263-4A7E-82B5-387F568BFE7E}" destId="{3721F699-B318-412E-9394-71F43F1A2788}" srcOrd="1" destOrd="0" presId="urn:microsoft.com/office/officeart/2005/8/layout/hierarchy2"/>
    <dgm:cxn modelId="{9DB89DB7-0212-44B3-9E63-807FA48D6357}" srcId="{B7CF5B4C-4EB1-4365-9D9D-475C53B38803}" destId="{D9532650-2300-44F2-A6D3-1A515FD6B688}" srcOrd="0" destOrd="0" parTransId="{007153C9-024D-4700-90F9-8EA862B92E9B}" sibTransId="{2B079C80-AE4E-44B1-98AE-5E5A63A3D009}"/>
    <dgm:cxn modelId="{E40E35C0-C552-4CA1-84AA-F8617E23DBDB}" type="presOf" srcId="{D9532650-2300-44F2-A6D3-1A515FD6B688}" destId="{97215564-EBF8-4239-9B08-56C58F23E434}" srcOrd="0" destOrd="0" presId="urn:microsoft.com/office/officeart/2005/8/layout/hierarchy2"/>
    <dgm:cxn modelId="{B1EA48C2-81A5-434D-B256-E0F205A37568}" srcId="{3914D3F3-34F5-473C-B4C1-3717C9BE27AD}" destId="{F0F1410E-1FBC-4995-824D-C72E4D1CE9A6}" srcOrd="1" destOrd="0" parTransId="{12724889-48B8-4197-B79E-9409F48F8182}" sibTransId="{800EDC5E-A9CE-4EE1-8F3D-50E39CC2D085}"/>
    <dgm:cxn modelId="{2F3EAAC4-2573-4A9D-9450-E47629769F91}" type="presOf" srcId="{A8610C58-DE8D-432D-8CE5-CF819AB5FFF0}" destId="{5679BA62-011A-4D24-AB28-FB55E8A900B3}" srcOrd="0" destOrd="0" presId="urn:microsoft.com/office/officeart/2005/8/layout/hierarchy2"/>
    <dgm:cxn modelId="{A0A988DC-A99E-4078-95A9-BAE1601577C3}" type="presOf" srcId="{4C363021-45EB-44D2-820B-64CE4357A0E6}" destId="{36646DF6-60A9-475A-A2A9-247E0E23BD7F}" srcOrd="0" destOrd="0" presId="urn:microsoft.com/office/officeart/2005/8/layout/hierarchy2"/>
    <dgm:cxn modelId="{4E5475E1-933E-44D8-B10D-398C656F89E9}" type="presOf" srcId="{CFBD7C93-E56B-4FD8-AC04-D2CB2A00695D}" destId="{A20BEF86-7E26-4C06-9595-10306A2EC891}" srcOrd="0" destOrd="0" presId="urn:microsoft.com/office/officeart/2005/8/layout/hierarchy2"/>
    <dgm:cxn modelId="{944599FA-40BB-4C4C-82ED-238A5E5698B9}" srcId="{587BC4A5-5066-43CF-BB65-43CA25709FD3}" destId="{536DCDE9-7F02-4204-A8FE-55D9400E61AD}" srcOrd="0" destOrd="0" parTransId="{FB3256B0-BEED-45F1-BF07-1277CFB86C73}" sibTransId="{4CECBB48-3EBE-4D59-A568-DD8347C00C9A}"/>
    <dgm:cxn modelId="{F0FB12FB-2F8F-49B6-A651-27E99E5457A8}" type="presOf" srcId="{007153C9-024D-4700-90F9-8EA862B92E9B}" destId="{9D09C4C7-9670-42A0-9A7C-10FDCBB711C5}" srcOrd="1" destOrd="0" presId="urn:microsoft.com/office/officeart/2005/8/layout/hierarchy2"/>
    <dgm:cxn modelId="{016A4310-542B-437A-A6CC-ADFBDC9492C1}" type="presParOf" srcId="{13C109F4-17DD-48D6-8299-A2BC9FE85CD6}" destId="{90D34E3E-64E1-4875-9E1C-9DAA22E787CE}" srcOrd="0" destOrd="0" presId="urn:microsoft.com/office/officeart/2005/8/layout/hierarchy2"/>
    <dgm:cxn modelId="{5EC19C10-E434-40D6-959F-C3F49E62CE2F}" type="presParOf" srcId="{90D34E3E-64E1-4875-9E1C-9DAA22E787CE}" destId="{1941081D-A620-4C20-9526-C1AFB437FFCC}" srcOrd="0" destOrd="0" presId="urn:microsoft.com/office/officeart/2005/8/layout/hierarchy2"/>
    <dgm:cxn modelId="{DE8C0963-919A-4355-BD20-BBC62500AFA1}" type="presParOf" srcId="{90D34E3E-64E1-4875-9E1C-9DAA22E787CE}" destId="{B87E65CE-06C3-4F65-8887-DBBECAEF9588}" srcOrd="1" destOrd="0" presId="urn:microsoft.com/office/officeart/2005/8/layout/hierarchy2"/>
    <dgm:cxn modelId="{0A92EACA-F217-4A2A-91E0-2AD70D99D2CC}" type="presParOf" srcId="{B87E65CE-06C3-4F65-8887-DBBECAEF9588}" destId="{E6621C3F-C37D-41C7-B215-EEEFDBA463DB}" srcOrd="0" destOrd="0" presId="urn:microsoft.com/office/officeart/2005/8/layout/hierarchy2"/>
    <dgm:cxn modelId="{D427B386-B31B-4C68-AB1B-67E3385B8A29}" type="presParOf" srcId="{E6621C3F-C37D-41C7-B215-EEEFDBA463DB}" destId="{B344EE57-EDBD-4EEC-BA14-03FF0410CADE}" srcOrd="0" destOrd="0" presId="urn:microsoft.com/office/officeart/2005/8/layout/hierarchy2"/>
    <dgm:cxn modelId="{A7928645-4574-4791-B8CA-6B0D3E1FCCBA}" type="presParOf" srcId="{B87E65CE-06C3-4F65-8887-DBBECAEF9588}" destId="{55822AF2-D11B-42BD-B14D-CE67BEBEB499}" srcOrd="1" destOrd="0" presId="urn:microsoft.com/office/officeart/2005/8/layout/hierarchy2"/>
    <dgm:cxn modelId="{E2D290FF-871A-4E41-8E7F-34C4941B6AF4}" type="presParOf" srcId="{55822AF2-D11B-42BD-B14D-CE67BEBEB499}" destId="{532B53D1-036A-446F-A9AC-A078F2243CF5}" srcOrd="0" destOrd="0" presId="urn:microsoft.com/office/officeart/2005/8/layout/hierarchy2"/>
    <dgm:cxn modelId="{1186CC7B-CF7F-4A73-ABB0-17F0EE6E9287}" type="presParOf" srcId="{55822AF2-D11B-42BD-B14D-CE67BEBEB499}" destId="{AE94CF8B-05AB-4C3C-84A5-EB38AD817A59}" srcOrd="1" destOrd="0" presId="urn:microsoft.com/office/officeart/2005/8/layout/hierarchy2"/>
    <dgm:cxn modelId="{6E81361F-3989-4D9A-AE33-C0A87DF1C900}" type="presParOf" srcId="{AE94CF8B-05AB-4C3C-84A5-EB38AD817A59}" destId="{61389268-9B03-432E-AF92-96667CEC1654}" srcOrd="0" destOrd="0" presId="urn:microsoft.com/office/officeart/2005/8/layout/hierarchy2"/>
    <dgm:cxn modelId="{6662157B-CE18-497C-97B0-D9958AB50B1E}" type="presParOf" srcId="{61389268-9B03-432E-AF92-96667CEC1654}" destId="{9D09C4C7-9670-42A0-9A7C-10FDCBB711C5}" srcOrd="0" destOrd="0" presId="urn:microsoft.com/office/officeart/2005/8/layout/hierarchy2"/>
    <dgm:cxn modelId="{9BDEF85D-2BFB-4A6F-A156-34125E43FFA3}" type="presParOf" srcId="{AE94CF8B-05AB-4C3C-84A5-EB38AD817A59}" destId="{5352B3BB-497B-4E8E-B7CB-6EEE87DDE951}" srcOrd="1" destOrd="0" presId="urn:microsoft.com/office/officeart/2005/8/layout/hierarchy2"/>
    <dgm:cxn modelId="{6DF7989C-9475-48E8-864E-94000B10ADD8}" type="presParOf" srcId="{5352B3BB-497B-4E8E-B7CB-6EEE87DDE951}" destId="{97215564-EBF8-4239-9B08-56C58F23E434}" srcOrd="0" destOrd="0" presId="urn:microsoft.com/office/officeart/2005/8/layout/hierarchy2"/>
    <dgm:cxn modelId="{A029995C-127F-4899-B767-3258911A1CBD}" type="presParOf" srcId="{5352B3BB-497B-4E8E-B7CB-6EEE87DDE951}" destId="{458F5868-F397-45C7-8AAF-6D4F18B153AE}" srcOrd="1" destOrd="0" presId="urn:microsoft.com/office/officeart/2005/8/layout/hierarchy2"/>
    <dgm:cxn modelId="{90413C26-35E2-42D0-AF18-733A294906CF}" type="presParOf" srcId="{B87E65CE-06C3-4F65-8887-DBBECAEF9588}" destId="{5E85AC0E-0B45-433D-981B-D436C5089A14}" srcOrd="2" destOrd="0" presId="urn:microsoft.com/office/officeart/2005/8/layout/hierarchy2"/>
    <dgm:cxn modelId="{466F1FA8-2D7D-4D17-85FF-07972EDF922D}" type="presParOf" srcId="{5E85AC0E-0B45-433D-981B-D436C5089A14}" destId="{3721F699-B318-412E-9394-71F43F1A2788}" srcOrd="0" destOrd="0" presId="urn:microsoft.com/office/officeart/2005/8/layout/hierarchy2"/>
    <dgm:cxn modelId="{F5F86AC8-99A4-4377-AF46-80905CDE2412}" type="presParOf" srcId="{B87E65CE-06C3-4F65-8887-DBBECAEF9588}" destId="{02AD3026-6ED4-4653-9426-7D98C037AC0D}" srcOrd="3" destOrd="0" presId="urn:microsoft.com/office/officeart/2005/8/layout/hierarchy2"/>
    <dgm:cxn modelId="{AB3E4E42-00F5-4C35-B304-673A03977A20}" type="presParOf" srcId="{02AD3026-6ED4-4653-9426-7D98C037AC0D}" destId="{4CA1161A-A2C8-4E59-96BF-3647B9FD682B}" srcOrd="0" destOrd="0" presId="urn:microsoft.com/office/officeart/2005/8/layout/hierarchy2"/>
    <dgm:cxn modelId="{000ECC4A-6EA9-41CF-B295-B403AF4562DA}" type="presParOf" srcId="{02AD3026-6ED4-4653-9426-7D98C037AC0D}" destId="{81B536F4-F920-471D-BFEA-E3A29E3FB260}" srcOrd="1" destOrd="0" presId="urn:microsoft.com/office/officeart/2005/8/layout/hierarchy2"/>
    <dgm:cxn modelId="{FA6966BA-B88B-4D06-9C41-39DEB29BD518}" type="presParOf" srcId="{81B536F4-F920-471D-BFEA-E3A29E3FB260}" destId="{C732918C-0E23-477C-83AC-2477B2660483}" srcOrd="0" destOrd="0" presId="urn:microsoft.com/office/officeart/2005/8/layout/hierarchy2"/>
    <dgm:cxn modelId="{A06EC918-BAB7-475B-BD86-AFBD61F945F1}" type="presParOf" srcId="{C732918C-0E23-477C-83AC-2477B2660483}" destId="{71AB8ABB-F2E5-4C97-B70D-9295DB181976}" srcOrd="0" destOrd="0" presId="urn:microsoft.com/office/officeart/2005/8/layout/hierarchy2"/>
    <dgm:cxn modelId="{AE2A25E6-6FDA-482F-A1C1-F5567CAAB050}" type="presParOf" srcId="{81B536F4-F920-471D-BFEA-E3A29E3FB260}" destId="{D9A06119-48C5-4068-947F-A4C02EE66CC4}" srcOrd="1" destOrd="0" presId="urn:microsoft.com/office/officeart/2005/8/layout/hierarchy2"/>
    <dgm:cxn modelId="{5E8822DA-5A54-4D8F-812D-331BF24A265B}" type="presParOf" srcId="{D9A06119-48C5-4068-947F-A4C02EE66CC4}" destId="{6B5D7AD5-568A-4143-8A5A-D2903C0BB905}" srcOrd="0" destOrd="0" presId="urn:microsoft.com/office/officeart/2005/8/layout/hierarchy2"/>
    <dgm:cxn modelId="{F632259E-AEDC-4773-979D-C13BB2FC306D}" type="presParOf" srcId="{D9A06119-48C5-4068-947F-A4C02EE66CC4}" destId="{6EB36FFE-F8C0-4A7B-9669-9844B81429A3}" srcOrd="1" destOrd="0" presId="urn:microsoft.com/office/officeart/2005/8/layout/hierarchy2"/>
    <dgm:cxn modelId="{789EF647-0F33-46B5-996D-EB2B6E622D4C}" type="presParOf" srcId="{81B536F4-F920-471D-BFEA-E3A29E3FB260}" destId="{062C4DEC-2F1D-4315-BD3B-9D1989019E22}" srcOrd="2" destOrd="0" presId="urn:microsoft.com/office/officeart/2005/8/layout/hierarchy2"/>
    <dgm:cxn modelId="{9B9B1365-9B27-4A31-8FE4-EA6304677AE4}" type="presParOf" srcId="{062C4DEC-2F1D-4315-BD3B-9D1989019E22}" destId="{E0B73D28-0987-4E74-872A-66D23FB20CF7}" srcOrd="0" destOrd="0" presId="urn:microsoft.com/office/officeart/2005/8/layout/hierarchy2"/>
    <dgm:cxn modelId="{3264FC3F-191F-4EC5-899D-DB114372B2EF}" type="presParOf" srcId="{81B536F4-F920-471D-BFEA-E3A29E3FB260}" destId="{26C6D1E5-303B-4C29-A8AF-02497C40C843}" srcOrd="3" destOrd="0" presId="urn:microsoft.com/office/officeart/2005/8/layout/hierarchy2"/>
    <dgm:cxn modelId="{2CC9DDD4-D8E8-4A10-A0EE-89FD8D1DA8E4}" type="presParOf" srcId="{26C6D1E5-303B-4C29-A8AF-02497C40C843}" destId="{853E5224-34CE-43CB-904D-966896D9490D}" srcOrd="0" destOrd="0" presId="urn:microsoft.com/office/officeart/2005/8/layout/hierarchy2"/>
    <dgm:cxn modelId="{7C9B9634-58C5-4F63-8D07-2DB4B05CCE1B}" type="presParOf" srcId="{26C6D1E5-303B-4C29-A8AF-02497C40C843}" destId="{3CCF5E81-A438-4F51-8DFF-FE3F8A14FA9E}" srcOrd="1" destOrd="0" presId="urn:microsoft.com/office/officeart/2005/8/layout/hierarchy2"/>
    <dgm:cxn modelId="{FA421DC1-BEBD-40F1-A3F7-8E32A3E7EF39}" type="presParOf" srcId="{B87E65CE-06C3-4F65-8887-DBBECAEF9588}" destId="{A20BEF86-7E26-4C06-9595-10306A2EC891}" srcOrd="4" destOrd="0" presId="urn:microsoft.com/office/officeart/2005/8/layout/hierarchy2"/>
    <dgm:cxn modelId="{860C89FA-0795-4565-83BF-D3426D061C52}" type="presParOf" srcId="{A20BEF86-7E26-4C06-9595-10306A2EC891}" destId="{4FE320D2-FD90-4552-B530-F4BF44DCA584}" srcOrd="0" destOrd="0" presId="urn:microsoft.com/office/officeart/2005/8/layout/hierarchy2"/>
    <dgm:cxn modelId="{346386C7-668B-4452-8ADB-57DDB751C0AE}" type="presParOf" srcId="{B87E65CE-06C3-4F65-8887-DBBECAEF9588}" destId="{1D484AE0-FAB8-4928-95BA-22D837713302}" srcOrd="5" destOrd="0" presId="urn:microsoft.com/office/officeart/2005/8/layout/hierarchy2"/>
    <dgm:cxn modelId="{658F7938-014F-422C-B5AF-15AEBDA08ADA}" type="presParOf" srcId="{1D484AE0-FAB8-4928-95BA-22D837713302}" destId="{5679BA62-011A-4D24-AB28-FB55E8A900B3}" srcOrd="0" destOrd="0" presId="urn:microsoft.com/office/officeart/2005/8/layout/hierarchy2"/>
    <dgm:cxn modelId="{5501E8C6-2734-403F-AE2B-39C0A0E2CF1B}" type="presParOf" srcId="{1D484AE0-FAB8-4928-95BA-22D837713302}" destId="{F30DE398-8744-4D97-9BD0-392E33D8F377}" srcOrd="1" destOrd="0" presId="urn:microsoft.com/office/officeart/2005/8/layout/hierarchy2"/>
    <dgm:cxn modelId="{E1BF6033-6C81-4770-8604-43A2D71F4F65}" type="presParOf" srcId="{F30DE398-8744-4D97-9BD0-392E33D8F377}" destId="{36646DF6-60A9-475A-A2A9-247E0E23BD7F}" srcOrd="0" destOrd="0" presId="urn:microsoft.com/office/officeart/2005/8/layout/hierarchy2"/>
    <dgm:cxn modelId="{20DF9D5D-6BE9-4487-9C64-7F5196ABDE94}" type="presParOf" srcId="{36646DF6-60A9-475A-A2A9-247E0E23BD7F}" destId="{2B965BB6-E5D2-4FD7-842C-2A31719BA739}" srcOrd="0" destOrd="0" presId="urn:microsoft.com/office/officeart/2005/8/layout/hierarchy2"/>
    <dgm:cxn modelId="{EDE1E0C0-9D12-40E5-9727-E068A92928B4}" type="presParOf" srcId="{F30DE398-8744-4D97-9BD0-392E33D8F377}" destId="{C2F21BFE-9FD3-41C9-911B-8FA55699A4F9}" srcOrd="1" destOrd="0" presId="urn:microsoft.com/office/officeart/2005/8/layout/hierarchy2"/>
    <dgm:cxn modelId="{2E33C82D-86DE-41BB-8A3E-74AF0F40EF34}" type="presParOf" srcId="{C2F21BFE-9FD3-41C9-911B-8FA55699A4F9}" destId="{D3BC80EC-D510-4F19-8747-2D32F494248A}" srcOrd="0" destOrd="0" presId="urn:microsoft.com/office/officeart/2005/8/layout/hierarchy2"/>
    <dgm:cxn modelId="{AC4BC3A8-AA8A-4987-9C9C-B5D77346C17C}" type="presParOf" srcId="{C2F21BFE-9FD3-41C9-911B-8FA55699A4F9}" destId="{5C6C9727-2439-4618-89DA-C3C2236160D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7BC4A5-5066-43CF-BB65-43CA25709FD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536DCDE9-7F02-4204-A8FE-55D9400E61AD}">
      <dgm:prSet phldrT="[Text]" custT="1"/>
      <dgm:spPr/>
      <dgm:t>
        <a:bodyPr/>
        <a:lstStyle/>
        <a:p>
          <a:r>
            <a:rPr lang="en-US" sz="2000" dirty="0">
              <a:latin typeface="+mn-lt"/>
              <a:cs typeface="Times New Roman" panose="02020603050405020304" pitchFamily="18" charset="0"/>
            </a:rPr>
            <a:t>Student Seeks to Enroll in a Post-Baccalaureate Program</a:t>
          </a:r>
        </a:p>
      </dgm:t>
    </dgm:pt>
    <dgm:pt modelId="{FB3256B0-BEED-45F1-BF07-1277CFB86C73}" type="parTrans" cxnId="{944599FA-40BB-4C4C-82ED-238A5E5698B9}">
      <dgm:prSet/>
      <dgm:spPr/>
      <dgm:t>
        <a:bodyPr/>
        <a:lstStyle/>
        <a:p>
          <a:endParaRPr lang="en-US">
            <a:latin typeface="+mn-lt"/>
          </a:endParaRPr>
        </a:p>
      </dgm:t>
    </dgm:pt>
    <dgm:pt modelId="{4CECBB48-3EBE-4D59-A568-DD8347C00C9A}" type="sibTrans" cxnId="{944599FA-40BB-4C4C-82ED-238A5E5698B9}">
      <dgm:prSet/>
      <dgm:spPr/>
      <dgm:t>
        <a:bodyPr/>
        <a:lstStyle/>
        <a:p>
          <a:endParaRPr lang="en-US">
            <a:latin typeface="+mn-lt"/>
          </a:endParaRPr>
        </a:p>
      </dgm:t>
    </dgm:pt>
    <dgm:pt modelId="{5CE54735-BF61-478F-9CB3-2DD5771EB898}">
      <dgm:prSet phldrT="[Text]" custT="1"/>
      <dgm:spPr/>
      <dgm:t>
        <a:bodyPr/>
        <a:lstStyle/>
        <a:p>
          <a:r>
            <a:rPr lang="en-US" sz="2000" dirty="0">
              <a:latin typeface="+mn-lt"/>
              <a:cs typeface="Times New Roman" panose="02020603050405020304" pitchFamily="18" charset="0"/>
            </a:rPr>
            <a:t>Student Has a Baccalaureate Degree or Higher Credential from an Institution Judged to be Appropriate by the Commission</a:t>
          </a:r>
          <a:endParaRPr lang="en-US" sz="2000" baseline="30000" dirty="0">
            <a:latin typeface="+mn-lt"/>
            <a:cs typeface="Times New Roman" panose="02020603050405020304" pitchFamily="18" charset="0"/>
          </a:endParaRPr>
        </a:p>
      </dgm:t>
    </dgm:pt>
    <dgm:pt modelId="{0139E5C5-DA85-4818-B815-4BD6EA60D6FA}" type="parTrans" cxnId="{25E9C61B-453C-46B3-A638-59969E24EF77}">
      <dgm:prSet/>
      <dgm:spPr/>
      <dgm:t>
        <a:bodyPr/>
        <a:lstStyle/>
        <a:p>
          <a:endParaRPr lang="en-US" dirty="0">
            <a:latin typeface="+mn-lt"/>
          </a:endParaRPr>
        </a:p>
      </dgm:t>
    </dgm:pt>
    <dgm:pt modelId="{BBF46A05-417B-4352-9C5D-F5FD158C7034}" type="sibTrans" cxnId="{25E9C61B-453C-46B3-A638-59969E24EF77}">
      <dgm:prSet/>
      <dgm:spPr/>
      <dgm:t>
        <a:bodyPr/>
        <a:lstStyle/>
        <a:p>
          <a:endParaRPr lang="en-US">
            <a:latin typeface="+mn-lt"/>
          </a:endParaRPr>
        </a:p>
      </dgm:t>
    </dgm:pt>
    <dgm:pt modelId="{07D76819-F5C4-470E-B60B-09E4848A4E36}">
      <dgm:prSet phldrT="[Text]" custT="1"/>
      <dgm:spPr/>
      <dgm:t>
        <a:bodyPr/>
        <a:lstStyle/>
        <a:p>
          <a:r>
            <a:rPr lang="en-US" sz="2000" dirty="0">
              <a:latin typeface="+mn-lt"/>
              <a:cs typeface="Times New Roman" panose="02020603050405020304" pitchFamily="18" charset="0"/>
            </a:rPr>
            <a:t>An Official Copy of the Transcript from the Postsecondary Institution Indicating that the Student Received the Credential</a:t>
          </a:r>
          <a:endParaRPr lang="en-US" sz="2000" baseline="30000" dirty="0">
            <a:latin typeface="+mn-lt"/>
            <a:cs typeface="Times New Roman" panose="02020603050405020304" pitchFamily="18" charset="0"/>
          </a:endParaRPr>
        </a:p>
      </dgm:t>
    </dgm:pt>
    <dgm:pt modelId="{1E0E032C-7D00-4F16-92E9-E7A77FA3F70B}" type="parTrans" cxnId="{C9E8ACCB-F908-4E89-93D7-0878CAE3F82E}">
      <dgm:prSet/>
      <dgm:spPr/>
      <dgm:t>
        <a:bodyPr/>
        <a:lstStyle/>
        <a:p>
          <a:endParaRPr lang="en-US" dirty="0">
            <a:latin typeface="+mn-lt"/>
          </a:endParaRPr>
        </a:p>
      </dgm:t>
    </dgm:pt>
    <dgm:pt modelId="{9572C0D4-C2DB-4A43-B96D-0DF3BC384979}" type="sibTrans" cxnId="{C9E8ACCB-F908-4E89-93D7-0878CAE3F82E}">
      <dgm:prSet/>
      <dgm:spPr/>
      <dgm:t>
        <a:bodyPr/>
        <a:lstStyle/>
        <a:p>
          <a:endParaRPr lang="en-US">
            <a:latin typeface="+mn-lt"/>
          </a:endParaRPr>
        </a:p>
      </dgm:t>
    </dgm:pt>
    <dgm:pt modelId="{13C109F4-17DD-48D6-8299-A2BC9FE85CD6}" type="pres">
      <dgm:prSet presAssocID="{587BC4A5-5066-43CF-BB65-43CA25709FD3}" presName="diagram" presStyleCnt="0">
        <dgm:presLayoutVars>
          <dgm:chPref val="1"/>
          <dgm:dir/>
          <dgm:animOne val="branch"/>
          <dgm:animLvl val="lvl"/>
          <dgm:resizeHandles val="exact"/>
        </dgm:presLayoutVars>
      </dgm:prSet>
      <dgm:spPr/>
    </dgm:pt>
    <dgm:pt modelId="{90D34E3E-64E1-4875-9E1C-9DAA22E787CE}" type="pres">
      <dgm:prSet presAssocID="{536DCDE9-7F02-4204-A8FE-55D9400E61AD}" presName="root1" presStyleCnt="0"/>
      <dgm:spPr/>
    </dgm:pt>
    <dgm:pt modelId="{1941081D-A620-4C20-9526-C1AFB437FFCC}" type="pres">
      <dgm:prSet presAssocID="{536DCDE9-7F02-4204-A8FE-55D9400E61AD}" presName="LevelOneTextNode" presStyleLbl="node0" presStyleIdx="0" presStyleCnt="1" custScaleX="129164" custScaleY="285619">
        <dgm:presLayoutVars>
          <dgm:chPref val="3"/>
        </dgm:presLayoutVars>
      </dgm:prSet>
      <dgm:spPr/>
    </dgm:pt>
    <dgm:pt modelId="{B87E65CE-06C3-4F65-8887-DBBECAEF9588}" type="pres">
      <dgm:prSet presAssocID="{536DCDE9-7F02-4204-A8FE-55D9400E61AD}" presName="level2hierChild" presStyleCnt="0"/>
      <dgm:spPr/>
    </dgm:pt>
    <dgm:pt modelId="{5CB9D9B3-FF3F-4574-AB40-024D6BDC5128}" type="pres">
      <dgm:prSet presAssocID="{0139E5C5-DA85-4818-B815-4BD6EA60D6FA}" presName="conn2-1" presStyleLbl="parChTrans1D2" presStyleIdx="0" presStyleCnt="1"/>
      <dgm:spPr/>
    </dgm:pt>
    <dgm:pt modelId="{B013F953-B3A4-4D96-B7C2-63C42B326412}" type="pres">
      <dgm:prSet presAssocID="{0139E5C5-DA85-4818-B815-4BD6EA60D6FA}" presName="connTx" presStyleLbl="parChTrans1D2" presStyleIdx="0" presStyleCnt="1"/>
      <dgm:spPr/>
    </dgm:pt>
    <dgm:pt modelId="{A76CB239-F267-4094-B533-F7EAC626CFAD}" type="pres">
      <dgm:prSet presAssocID="{5CE54735-BF61-478F-9CB3-2DD5771EB898}" presName="root2" presStyleCnt="0"/>
      <dgm:spPr/>
    </dgm:pt>
    <dgm:pt modelId="{493BC477-9AE5-4C6E-B6DB-84A4CA774CE8}" type="pres">
      <dgm:prSet presAssocID="{5CE54735-BF61-478F-9CB3-2DD5771EB898}" presName="LevelTwoTextNode" presStyleLbl="node2" presStyleIdx="0" presStyleCnt="1" custScaleX="141043" custScaleY="272885">
        <dgm:presLayoutVars>
          <dgm:chPref val="3"/>
        </dgm:presLayoutVars>
      </dgm:prSet>
      <dgm:spPr/>
    </dgm:pt>
    <dgm:pt modelId="{C042EFD9-D1E7-4EAC-B8E1-AFE75DCD8350}" type="pres">
      <dgm:prSet presAssocID="{5CE54735-BF61-478F-9CB3-2DD5771EB898}" presName="level3hierChild" presStyleCnt="0"/>
      <dgm:spPr/>
    </dgm:pt>
    <dgm:pt modelId="{79CF158C-BDC8-4E1C-8760-3B1A21E7A84E}" type="pres">
      <dgm:prSet presAssocID="{1E0E032C-7D00-4F16-92E9-E7A77FA3F70B}" presName="conn2-1" presStyleLbl="parChTrans1D3" presStyleIdx="0" presStyleCnt="1"/>
      <dgm:spPr/>
    </dgm:pt>
    <dgm:pt modelId="{848B513C-6E7E-4F1B-823F-E13F13CA4B69}" type="pres">
      <dgm:prSet presAssocID="{1E0E032C-7D00-4F16-92E9-E7A77FA3F70B}" presName="connTx" presStyleLbl="parChTrans1D3" presStyleIdx="0" presStyleCnt="1"/>
      <dgm:spPr/>
    </dgm:pt>
    <dgm:pt modelId="{E58A3063-DF1E-4EC8-A86F-D0773CC61B07}" type="pres">
      <dgm:prSet presAssocID="{07D76819-F5C4-470E-B60B-09E4848A4E36}" presName="root2" presStyleCnt="0"/>
      <dgm:spPr/>
    </dgm:pt>
    <dgm:pt modelId="{C62F1E78-329C-4D0C-B48A-4375B394DC6F}" type="pres">
      <dgm:prSet presAssocID="{07D76819-F5C4-470E-B60B-09E4848A4E36}" presName="LevelTwoTextNode" presStyleLbl="node3" presStyleIdx="0" presStyleCnt="1" custScaleX="158750" custScaleY="279582" custLinFactNeighborX="1238" custLinFactNeighborY="-1197">
        <dgm:presLayoutVars>
          <dgm:chPref val="3"/>
        </dgm:presLayoutVars>
      </dgm:prSet>
      <dgm:spPr/>
    </dgm:pt>
    <dgm:pt modelId="{86B35A88-4C9D-4E37-B0AD-67EE419346CC}" type="pres">
      <dgm:prSet presAssocID="{07D76819-F5C4-470E-B60B-09E4848A4E36}" presName="level3hierChild" presStyleCnt="0"/>
      <dgm:spPr/>
    </dgm:pt>
  </dgm:ptLst>
  <dgm:cxnLst>
    <dgm:cxn modelId="{25E9C61B-453C-46B3-A638-59969E24EF77}" srcId="{536DCDE9-7F02-4204-A8FE-55D9400E61AD}" destId="{5CE54735-BF61-478F-9CB3-2DD5771EB898}" srcOrd="0" destOrd="0" parTransId="{0139E5C5-DA85-4818-B815-4BD6EA60D6FA}" sibTransId="{BBF46A05-417B-4352-9C5D-F5FD158C7034}"/>
    <dgm:cxn modelId="{B867781C-0A39-4B9F-B5D8-00A30D2B5CC0}" type="presOf" srcId="{1E0E032C-7D00-4F16-92E9-E7A77FA3F70B}" destId="{848B513C-6E7E-4F1B-823F-E13F13CA4B69}" srcOrd="1" destOrd="0" presId="urn:microsoft.com/office/officeart/2005/8/layout/hierarchy2"/>
    <dgm:cxn modelId="{95C0253E-7B3E-4D79-BE4F-B7C39939DE35}" type="presOf" srcId="{1E0E032C-7D00-4F16-92E9-E7A77FA3F70B}" destId="{79CF158C-BDC8-4E1C-8760-3B1A21E7A84E}" srcOrd="0" destOrd="0" presId="urn:microsoft.com/office/officeart/2005/8/layout/hierarchy2"/>
    <dgm:cxn modelId="{74D21E44-3DD5-4C66-9180-C6C15374DF64}" type="presOf" srcId="{5CE54735-BF61-478F-9CB3-2DD5771EB898}" destId="{493BC477-9AE5-4C6E-B6DB-84A4CA774CE8}" srcOrd="0" destOrd="0" presId="urn:microsoft.com/office/officeart/2005/8/layout/hierarchy2"/>
    <dgm:cxn modelId="{178E6570-0D81-434A-A425-8452CF020399}" type="presOf" srcId="{0139E5C5-DA85-4818-B815-4BD6EA60D6FA}" destId="{B013F953-B3A4-4D96-B7C2-63C42B326412}" srcOrd="1" destOrd="0" presId="urn:microsoft.com/office/officeart/2005/8/layout/hierarchy2"/>
    <dgm:cxn modelId="{7048E08A-08AC-48C8-AE36-0B258C8C875C}" type="presOf" srcId="{587BC4A5-5066-43CF-BB65-43CA25709FD3}" destId="{13C109F4-17DD-48D6-8299-A2BC9FE85CD6}" srcOrd="0" destOrd="0" presId="urn:microsoft.com/office/officeart/2005/8/layout/hierarchy2"/>
    <dgm:cxn modelId="{015E1395-C78A-4B5A-B3FE-A2474B6C9EC4}" type="presOf" srcId="{536DCDE9-7F02-4204-A8FE-55D9400E61AD}" destId="{1941081D-A620-4C20-9526-C1AFB437FFCC}" srcOrd="0" destOrd="0" presId="urn:microsoft.com/office/officeart/2005/8/layout/hierarchy2"/>
    <dgm:cxn modelId="{192B1BCB-52C0-48FA-B747-0F878CDAA2C1}" type="presOf" srcId="{0139E5C5-DA85-4818-B815-4BD6EA60D6FA}" destId="{5CB9D9B3-FF3F-4574-AB40-024D6BDC5128}" srcOrd="0" destOrd="0" presId="urn:microsoft.com/office/officeart/2005/8/layout/hierarchy2"/>
    <dgm:cxn modelId="{C9E8ACCB-F908-4E89-93D7-0878CAE3F82E}" srcId="{5CE54735-BF61-478F-9CB3-2DD5771EB898}" destId="{07D76819-F5C4-470E-B60B-09E4848A4E36}" srcOrd="0" destOrd="0" parTransId="{1E0E032C-7D00-4F16-92E9-E7A77FA3F70B}" sibTransId="{9572C0D4-C2DB-4A43-B96D-0DF3BC384979}"/>
    <dgm:cxn modelId="{A832B1D1-93CD-411C-8D3A-C4839889798D}" type="presOf" srcId="{07D76819-F5C4-470E-B60B-09E4848A4E36}" destId="{C62F1E78-329C-4D0C-B48A-4375B394DC6F}" srcOrd="0" destOrd="0" presId="urn:microsoft.com/office/officeart/2005/8/layout/hierarchy2"/>
    <dgm:cxn modelId="{944599FA-40BB-4C4C-82ED-238A5E5698B9}" srcId="{587BC4A5-5066-43CF-BB65-43CA25709FD3}" destId="{536DCDE9-7F02-4204-A8FE-55D9400E61AD}" srcOrd="0" destOrd="0" parTransId="{FB3256B0-BEED-45F1-BF07-1277CFB86C73}" sibTransId="{4CECBB48-3EBE-4D59-A568-DD8347C00C9A}"/>
    <dgm:cxn modelId="{39AD1B34-0E54-4A26-961E-82AE038D64FD}" type="presParOf" srcId="{13C109F4-17DD-48D6-8299-A2BC9FE85CD6}" destId="{90D34E3E-64E1-4875-9E1C-9DAA22E787CE}" srcOrd="0" destOrd="0" presId="urn:microsoft.com/office/officeart/2005/8/layout/hierarchy2"/>
    <dgm:cxn modelId="{2E9A37AD-3FD8-4608-A882-FA78B7A0B121}" type="presParOf" srcId="{90D34E3E-64E1-4875-9E1C-9DAA22E787CE}" destId="{1941081D-A620-4C20-9526-C1AFB437FFCC}" srcOrd="0" destOrd="0" presId="urn:microsoft.com/office/officeart/2005/8/layout/hierarchy2"/>
    <dgm:cxn modelId="{5E8A9E77-66BB-4C95-AB9E-403550583645}" type="presParOf" srcId="{90D34E3E-64E1-4875-9E1C-9DAA22E787CE}" destId="{B87E65CE-06C3-4F65-8887-DBBECAEF9588}" srcOrd="1" destOrd="0" presId="urn:microsoft.com/office/officeart/2005/8/layout/hierarchy2"/>
    <dgm:cxn modelId="{D1D4EEF7-56FD-4CB8-9640-32C99A0DAD0E}" type="presParOf" srcId="{B87E65CE-06C3-4F65-8887-DBBECAEF9588}" destId="{5CB9D9B3-FF3F-4574-AB40-024D6BDC5128}" srcOrd="0" destOrd="0" presId="urn:microsoft.com/office/officeart/2005/8/layout/hierarchy2"/>
    <dgm:cxn modelId="{9B20A317-F299-472F-8B62-95AFA028D1EA}" type="presParOf" srcId="{5CB9D9B3-FF3F-4574-AB40-024D6BDC5128}" destId="{B013F953-B3A4-4D96-B7C2-63C42B326412}" srcOrd="0" destOrd="0" presId="urn:microsoft.com/office/officeart/2005/8/layout/hierarchy2"/>
    <dgm:cxn modelId="{D6B7EC39-7776-4114-A04F-6860CED3333B}" type="presParOf" srcId="{B87E65CE-06C3-4F65-8887-DBBECAEF9588}" destId="{A76CB239-F267-4094-B533-F7EAC626CFAD}" srcOrd="1" destOrd="0" presId="urn:microsoft.com/office/officeart/2005/8/layout/hierarchy2"/>
    <dgm:cxn modelId="{A0204E76-7FF0-4F4B-B128-B07478A2C4B4}" type="presParOf" srcId="{A76CB239-F267-4094-B533-F7EAC626CFAD}" destId="{493BC477-9AE5-4C6E-B6DB-84A4CA774CE8}" srcOrd="0" destOrd="0" presId="urn:microsoft.com/office/officeart/2005/8/layout/hierarchy2"/>
    <dgm:cxn modelId="{5B2FB530-2447-4AAF-937F-BFFC4463608C}" type="presParOf" srcId="{A76CB239-F267-4094-B533-F7EAC626CFAD}" destId="{C042EFD9-D1E7-4EAC-B8E1-AFE75DCD8350}" srcOrd="1" destOrd="0" presId="urn:microsoft.com/office/officeart/2005/8/layout/hierarchy2"/>
    <dgm:cxn modelId="{3C6F0247-3B38-4853-A4C9-32477307644F}" type="presParOf" srcId="{C042EFD9-D1E7-4EAC-B8E1-AFE75DCD8350}" destId="{79CF158C-BDC8-4E1C-8760-3B1A21E7A84E}" srcOrd="0" destOrd="0" presId="urn:microsoft.com/office/officeart/2005/8/layout/hierarchy2"/>
    <dgm:cxn modelId="{027F75F1-194E-4CB2-9EB0-D1A1BE83540B}" type="presParOf" srcId="{79CF158C-BDC8-4E1C-8760-3B1A21E7A84E}" destId="{848B513C-6E7E-4F1B-823F-E13F13CA4B69}" srcOrd="0" destOrd="0" presId="urn:microsoft.com/office/officeart/2005/8/layout/hierarchy2"/>
    <dgm:cxn modelId="{33B2A373-F090-4640-81E4-1D3685545FEB}" type="presParOf" srcId="{C042EFD9-D1E7-4EAC-B8E1-AFE75DCD8350}" destId="{E58A3063-DF1E-4EC8-A86F-D0773CC61B07}" srcOrd="1" destOrd="0" presId="urn:microsoft.com/office/officeart/2005/8/layout/hierarchy2"/>
    <dgm:cxn modelId="{F0C52BE4-E946-4DAA-A991-2A07F7305ABC}" type="presParOf" srcId="{E58A3063-DF1E-4EC8-A86F-D0773CC61B07}" destId="{C62F1E78-329C-4D0C-B48A-4375B394DC6F}" srcOrd="0" destOrd="0" presId="urn:microsoft.com/office/officeart/2005/8/layout/hierarchy2"/>
    <dgm:cxn modelId="{AF1E5CD9-A6CD-4B3E-B5C7-270373F6B573}" type="presParOf" srcId="{E58A3063-DF1E-4EC8-A86F-D0773CC61B07}" destId="{86B35A88-4C9D-4E37-B0AD-67EE419346C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7BC4A5-5066-43CF-BB65-43CA25709FD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5CE54735-BF61-478F-9CB3-2DD5771EB898}">
      <dgm:prSet phldrT="[Text]"/>
      <dgm:spPr/>
      <dgm:t>
        <a:bodyPr/>
        <a:lstStyle/>
        <a:p>
          <a:r>
            <a:rPr lang="en-US" dirty="0"/>
            <a:t>Student Has a Tennessee license in the field for which the training is intended</a:t>
          </a:r>
        </a:p>
      </dgm:t>
    </dgm:pt>
    <dgm:pt modelId="{0139E5C5-DA85-4818-B815-4BD6EA60D6FA}" type="parTrans" cxnId="{25E9C61B-453C-46B3-A638-59969E24EF77}">
      <dgm:prSet/>
      <dgm:spPr/>
      <dgm:t>
        <a:bodyPr/>
        <a:lstStyle/>
        <a:p>
          <a:endParaRPr lang="en-US" dirty="0"/>
        </a:p>
      </dgm:t>
    </dgm:pt>
    <dgm:pt modelId="{BBF46A05-417B-4352-9C5D-F5FD158C7034}" type="sibTrans" cxnId="{25E9C61B-453C-46B3-A638-59969E24EF77}">
      <dgm:prSet/>
      <dgm:spPr/>
      <dgm:t>
        <a:bodyPr/>
        <a:lstStyle/>
        <a:p>
          <a:endParaRPr lang="en-US"/>
        </a:p>
      </dgm:t>
    </dgm:pt>
    <dgm:pt modelId="{07D76819-F5C4-470E-B60B-09E4848A4E36}">
      <dgm:prSet phldrT="[Text]"/>
      <dgm:spPr/>
      <dgm:t>
        <a:bodyPr/>
        <a:lstStyle/>
        <a:p>
          <a:r>
            <a:rPr lang="en-US" dirty="0"/>
            <a:t>An Official Copy of the License </a:t>
          </a:r>
        </a:p>
      </dgm:t>
    </dgm:pt>
    <dgm:pt modelId="{1E0E032C-7D00-4F16-92E9-E7A77FA3F70B}" type="parTrans" cxnId="{C9E8ACCB-F908-4E89-93D7-0878CAE3F82E}">
      <dgm:prSet/>
      <dgm:spPr/>
      <dgm:t>
        <a:bodyPr/>
        <a:lstStyle/>
        <a:p>
          <a:endParaRPr lang="en-US" dirty="0"/>
        </a:p>
      </dgm:t>
    </dgm:pt>
    <dgm:pt modelId="{9572C0D4-C2DB-4A43-B96D-0DF3BC384979}" type="sibTrans" cxnId="{C9E8ACCB-F908-4E89-93D7-0878CAE3F82E}">
      <dgm:prSet/>
      <dgm:spPr/>
      <dgm:t>
        <a:bodyPr/>
        <a:lstStyle/>
        <a:p>
          <a:endParaRPr lang="en-US"/>
        </a:p>
      </dgm:t>
    </dgm:pt>
    <dgm:pt modelId="{536DCDE9-7F02-4204-A8FE-55D9400E61AD}">
      <dgm:prSet phldrT="[Text]"/>
      <dgm:spPr/>
      <dgm:t>
        <a:bodyPr/>
        <a:lstStyle/>
        <a:p>
          <a:r>
            <a:rPr lang="en-US" dirty="0"/>
            <a:t>Student Seeks to Enroll in</a:t>
          </a:r>
        </a:p>
      </dgm:t>
    </dgm:pt>
    <dgm:pt modelId="{4CECBB48-3EBE-4D59-A568-DD8347C00C9A}" type="sibTrans" cxnId="{944599FA-40BB-4C4C-82ED-238A5E5698B9}">
      <dgm:prSet/>
      <dgm:spPr/>
      <dgm:t>
        <a:bodyPr/>
        <a:lstStyle/>
        <a:p>
          <a:endParaRPr lang="en-US"/>
        </a:p>
      </dgm:t>
    </dgm:pt>
    <dgm:pt modelId="{FB3256B0-BEED-45F1-BF07-1277CFB86C73}" type="parTrans" cxnId="{944599FA-40BB-4C4C-82ED-238A5E5698B9}">
      <dgm:prSet/>
      <dgm:spPr/>
      <dgm:t>
        <a:bodyPr/>
        <a:lstStyle/>
        <a:p>
          <a:endParaRPr lang="en-US"/>
        </a:p>
      </dgm:t>
    </dgm:pt>
    <dgm:pt modelId="{13C109F4-17DD-48D6-8299-A2BC9FE85CD6}" type="pres">
      <dgm:prSet presAssocID="{587BC4A5-5066-43CF-BB65-43CA25709FD3}" presName="diagram" presStyleCnt="0">
        <dgm:presLayoutVars>
          <dgm:chPref val="1"/>
          <dgm:dir/>
          <dgm:animOne val="branch"/>
          <dgm:animLvl val="lvl"/>
          <dgm:resizeHandles val="exact"/>
        </dgm:presLayoutVars>
      </dgm:prSet>
      <dgm:spPr/>
    </dgm:pt>
    <dgm:pt modelId="{90D34E3E-64E1-4875-9E1C-9DAA22E787CE}" type="pres">
      <dgm:prSet presAssocID="{536DCDE9-7F02-4204-A8FE-55D9400E61AD}" presName="root1" presStyleCnt="0"/>
      <dgm:spPr/>
    </dgm:pt>
    <dgm:pt modelId="{1941081D-A620-4C20-9526-C1AFB437FFCC}" type="pres">
      <dgm:prSet presAssocID="{536DCDE9-7F02-4204-A8FE-55D9400E61AD}" presName="LevelOneTextNode" presStyleLbl="node0" presStyleIdx="0" presStyleCnt="1">
        <dgm:presLayoutVars>
          <dgm:chPref val="3"/>
        </dgm:presLayoutVars>
      </dgm:prSet>
      <dgm:spPr/>
    </dgm:pt>
    <dgm:pt modelId="{B87E65CE-06C3-4F65-8887-DBBECAEF9588}" type="pres">
      <dgm:prSet presAssocID="{536DCDE9-7F02-4204-A8FE-55D9400E61AD}" presName="level2hierChild" presStyleCnt="0"/>
      <dgm:spPr/>
    </dgm:pt>
    <dgm:pt modelId="{5CB9D9B3-FF3F-4574-AB40-024D6BDC5128}" type="pres">
      <dgm:prSet presAssocID="{0139E5C5-DA85-4818-B815-4BD6EA60D6FA}" presName="conn2-1" presStyleLbl="parChTrans1D2" presStyleIdx="0" presStyleCnt="1"/>
      <dgm:spPr/>
    </dgm:pt>
    <dgm:pt modelId="{B013F953-B3A4-4D96-B7C2-63C42B326412}" type="pres">
      <dgm:prSet presAssocID="{0139E5C5-DA85-4818-B815-4BD6EA60D6FA}" presName="connTx" presStyleLbl="parChTrans1D2" presStyleIdx="0" presStyleCnt="1"/>
      <dgm:spPr/>
    </dgm:pt>
    <dgm:pt modelId="{A76CB239-F267-4094-B533-F7EAC626CFAD}" type="pres">
      <dgm:prSet presAssocID="{5CE54735-BF61-478F-9CB3-2DD5771EB898}" presName="root2" presStyleCnt="0"/>
      <dgm:spPr/>
    </dgm:pt>
    <dgm:pt modelId="{493BC477-9AE5-4C6E-B6DB-84A4CA774CE8}" type="pres">
      <dgm:prSet presAssocID="{5CE54735-BF61-478F-9CB3-2DD5771EB898}" presName="LevelTwoTextNode" presStyleLbl="node2" presStyleIdx="0" presStyleCnt="1">
        <dgm:presLayoutVars>
          <dgm:chPref val="3"/>
        </dgm:presLayoutVars>
      </dgm:prSet>
      <dgm:spPr/>
    </dgm:pt>
    <dgm:pt modelId="{C042EFD9-D1E7-4EAC-B8E1-AFE75DCD8350}" type="pres">
      <dgm:prSet presAssocID="{5CE54735-BF61-478F-9CB3-2DD5771EB898}" presName="level3hierChild" presStyleCnt="0"/>
      <dgm:spPr/>
    </dgm:pt>
    <dgm:pt modelId="{79CF158C-BDC8-4E1C-8760-3B1A21E7A84E}" type="pres">
      <dgm:prSet presAssocID="{1E0E032C-7D00-4F16-92E9-E7A77FA3F70B}" presName="conn2-1" presStyleLbl="parChTrans1D3" presStyleIdx="0" presStyleCnt="1"/>
      <dgm:spPr/>
    </dgm:pt>
    <dgm:pt modelId="{848B513C-6E7E-4F1B-823F-E13F13CA4B69}" type="pres">
      <dgm:prSet presAssocID="{1E0E032C-7D00-4F16-92E9-E7A77FA3F70B}" presName="connTx" presStyleLbl="parChTrans1D3" presStyleIdx="0" presStyleCnt="1"/>
      <dgm:spPr/>
    </dgm:pt>
    <dgm:pt modelId="{E58A3063-DF1E-4EC8-A86F-D0773CC61B07}" type="pres">
      <dgm:prSet presAssocID="{07D76819-F5C4-470E-B60B-09E4848A4E36}" presName="root2" presStyleCnt="0"/>
      <dgm:spPr/>
    </dgm:pt>
    <dgm:pt modelId="{C62F1E78-329C-4D0C-B48A-4375B394DC6F}" type="pres">
      <dgm:prSet presAssocID="{07D76819-F5C4-470E-B60B-09E4848A4E36}" presName="LevelTwoTextNode" presStyleLbl="node3" presStyleIdx="0" presStyleCnt="1">
        <dgm:presLayoutVars>
          <dgm:chPref val="3"/>
        </dgm:presLayoutVars>
      </dgm:prSet>
      <dgm:spPr/>
    </dgm:pt>
    <dgm:pt modelId="{86B35A88-4C9D-4E37-B0AD-67EE419346CC}" type="pres">
      <dgm:prSet presAssocID="{07D76819-F5C4-470E-B60B-09E4848A4E36}" presName="level3hierChild" presStyleCnt="0"/>
      <dgm:spPr/>
    </dgm:pt>
  </dgm:ptLst>
  <dgm:cxnLst>
    <dgm:cxn modelId="{25E9C61B-453C-46B3-A638-59969E24EF77}" srcId="{536DCDE9-7F02-4204-A8FE-55D9400E61AD}" destId="{5CE54735-BF61-478F-9CB3-2DD5771EB898}" srcOrd="0" destOrd="0" parTransId="{0139E5C5-DA85-4818-B815-4BD6EA60D6FA}" sibTransId="{BBF46A05-417B-4352-9C5D-F5FD158C7034}"/>
    <dgm:cxn modelId="{A2876127-5B8C-4FFD-9000-7D451A3939E2}" type="presOf" srcId="{536DCDE9-7F02-4204-A8FE-55D9400E61AD}" destId="{1941081D-A620-4C20-9526-C1AFB437FFCC}" srcOrd="0" destOrd="0" presId="urn:microsoft.com/office/officeart/2005/8/layout/hierarchy2"/>
    <dgm:cxn modelId="{6E91BA66-E129-4102-A7DD-FBD8DB76F3D0}" type="presOf" srcId="{587BC4A5-5066-43CF-BB65-43CA25709FD3}" destId="{13C109F4-17DD-48D6-8299-A2BC9FE85CD6}" srcOrd="0" destOrd="0" presId="urn:microsoft.com/office/officeart/2005/8/layout/hierarchy2"/>
    <dgm:cxn modelId="{9E9BBD90-131B-4BED-B653-F617C645A784}" type="presOf" srcId="{07D76819-F5C4-470E-B60B-09E4848A4E36}" destId="{C62F1E78-329C-4D0C-B48A-4375B394DC6F}" srcOrd="0" destOrd="0" presId="urn:microsoft.com/office/officeart/2005/8/layout/hierarchy2"/>
    <dgm:cxn modelId="{5A3F4194-1977-40C3-8BA1-6AB5ACBCE1B0}" type="presOf" srcId="{0139E5C5-DA85-4818-B815-4BD6EA60D6FA}" destId="{5CB9D9B3-FF3F-4574-AB40-024D6BDC5128}" srcOrd="0" destOrd="0" presId="urn:microsoft.com/office/officeart/2005/8/layout/hierarchy2"/>
    <dgm:cxn modelId="{F51A57B2-3A8A-4B95-B3ED-4C41DFDF1CAB}" type="presOf" srcId="{1E0E032C-7D00-4F16-92E9-E7A77FA3F70B}" destId="{848B513C-6E7E-4F1B-823F-E13F13CA4B69}" srcOrd="1" destOrd="0" presId="urn:microsoft.com/office/officeart/2005/8/layout/hierarchy2"/>
    <dgm:cxn modelId="{81EA6BC2-E949-4A2A-B801-43A9F862FF67}" type="presOf" srcId="{0139E5C5-DA85-4818-B815-4BD6EA60D6FA}" destId="{B013F953-B3A4-4D96-B7C2-63C42B326412}" srcOrd="1" destOrd="0" presId="urn:microsoft.com/office/officeart/2005/8/layout/hierarchy2"/>
    <dgm:cxn modelId="{6E6350C7-EB76-4009-9EC9-3A604FF34375}" type="presOf" srcId="{5CE54735-BF61-478F-9CB3-2DD5771EB898}" destId="{493BC477-9AE5-4C6E-B6DB-84A4CA774CE8}" srcOrd="0" destOrd="0" presId="urn:microsoft.com/office/officeart/2005/8/layout/hierarchy2"/>
    <dgm:cxn modelId="{C9E8ACCB-F908-4E89-93D7-0878CAE3F82E}" srcId="{5CE54735-BF61-478F-9CB3-2DD5771EB898}" destId="{07D76819-F5C4-470E-B60B-09E4848A4E36}" srcOrd="0" destOrd="0" parTransId="{1E0E032C-7D00-4F16-92E9-E7A77FA3F70B}" sibTransId="{9572C0D4-C2DB-4A43-B96D-0DF3BC384979}"/>
    <dgm:cxn modelId="{CF6102F2-98DF-4E1A-BAB6-86E9557630F2}" type="presOf" srcId="{1E0E032C-7D00-4F16-92E9-E7A77FA3F70B}" destId="{79CF158C-BDC8-4E1C-8760-3B1A21E7A84E}" srcOrd="0" destOrd="0" presId="urn:microsoft.com/office/officeart/2005/8/layout/hierarchy2"/>
    <dgm:cxn modelId="{944599FA-40BB-4C4C-82ED-238A5E5698B9}" srcId="{587BC4A5-5066-43CF-BB65-43CA25709FD3}" destId="{536DCDE9-7F02-4204-A8FE-55D9400E61AD}" srcOrd="0" destOrd="0" parTransId="{FB3256B0-BEED-45F1-BF07-1277CFB86C73}" sibTransId="{4CECBB48-3EBE-4D59-A568-DD8347C00C9A}"/>
    <dgm:cxn modelId="{3D401E37-3BD8-4E69-ABE3-EE1582CECA1F}" type="presParOf" srcId="{13C109F4-17DD-48D6-8299-A2BC9FE85CD6}" destId="{90D34E3E-64E1-4875-9E1C-9DAA22E787CE}" srcOrd="0" destOrd="0" presId="urn:microsoft.com/office/officeart/2005/8/layout/hierarchy2"/>
    <dgm:cxn modelId="{CA802726-A3E8-46A5-823B-35BE9D678DAC}" type="presParOf" srcId="{90D34E3E-64E1-4875-9E1C-9DAA22E787CE}" destId="{1941081D-A620-4C20-9526-C1AFB437FFCC}" srcOrd="0" destOrd="0" presId="urn:microsoft.com/office/officeart/2005/8/layout/hierarchy2"/>
    <dgm:cxn modelId="{C6D3F9B2-7A29-469B-A7A6-3BA51DBCEA59}" type="presParOf" srcId="{90D34E3E-64E1-4875-9E1C-9DAA22E787CE}" destId="{B87E65CE-06C3-4F65-8887-DBBECAEF9588}" srcOrd="1" destOrd="0" presId="urn:microsoft.com/office/officeart/2005/8/layout/hierarchy2"/>
    <dgm:cxn modelId="{9FE558FF-2D43-4268-A071-749E79CB8E6A}" type="presParOf" srcId="{B87E65CE-06C3-4F65-8887-DBBECAEF9588}" destId="{5CB9D9B3-FF3F-4574-AB40-024D6BDC5128}" srcOrd="0" destOrd="0" presId="urn:microsoft.com/office/officeart/2005/8/layout/hierarchy2"/>
    <dgm:cxn modelId="{5F32FE51-D5C9-452F-B48C-199BCA850E19}" type="presParOf" srcId="{5CB9D9B3-FF3F-4574-AB40-024D6BDC5128}" destId="{B013F953-B3A4-4D96-B7C2-63C42B326412}" srcOrd="0" destOrd="0" presId="urn:microsoft.com/office/officeart/2005/8/layout/hierarchy2"/>
    <dgm:cxn modelId="{9CC3CD4D-ED7C-4840-8C5A-B4FA7AB2A7C2}" type="presParOf" srcId="{B87E65CE-06C3-4F65-8887-DBBECAEF9588}" destId="{A76CB239-F267-4094-B533-F7EAC626CFAD}" srcOrd="1" destOrd="0" presId="urn:microsoft.com/office/officeart/2005/8/layout/hierarchy2"/>
    <dgm:cxn modelId="{2D4C69F0-A951-4C1B-8A67-E1A5455BF6A2}" type="presParOf" srcId="{A76CB239-F267-4094-B533-F7EAC626CFAD}" destId="{493BC477-9AE5-4C6E-B6DB-84A4CA774CE8}" srcOrd="0" destOrd="0" presId="urn:microsoft.com/office/officeart/2005/8/layout/hierarchy2"/>
    <dgm:cxn modelId="{0709C846-9E5E-413C-B630-B7812FE2E46D}" type="presParOf" srcId="{A76CB239-F267-4094-B533-F7EAC626CFAD}" destId="{C042EFD9-D1E7-4EAC-B8E1-AFE75DCD8350}" srcOrd="1" destOrd="0" presId="urn:microsoft.com/office/officeart/2005/8/layout/hierarchy2"/>
    <dgm:cxn modelId="{B77642B1-BF9F-4C1F-891F-9487B36B6056}" type="presParOf" srcId="{C042EFD9-D1E7-4EAC-B8E1-AFE75DCD8350}" destId="{79CF158C-BDC8-4E1C-8760-3B1A21E7A84E}" srcOrd="0" destOrd="0" presId="urn:microsoft.com/office/officeart/2005/8/layout/hierarchy2"/>
    <dgm:cxn modelId="{88E9F34A-02B2-4EFA-A21D-7DE87660A823}" type="presParOf" srcId="{79CF158C-BDC8-4E1C-8760-3B1A21E7A84E}" destId="{848B513C-6E7E-4F1B-823F-E13F13CA4B69}" srcOrd="0" destOrd="0" presId="urn:microsoft.com/office/officeart/2005/8/layout/hierarchy2"/>
    <dgm:cxn modelId="{78AD63BA-B8F3-49EF-802E-B588317D12F2}" type="presParOf" srcId="{C042EFD9-D1E7-4EAC-B8E1-AFE75DCD8350}" destId="{E58A3063-DF1E-4EC8-A86F-D0773CC61B07}" srcOrd="1" destOrd="0" presId="urn:microsoft.com/office/officeart/2005/8/layout/hierarchy2"/>
    <dgm:cxn modelId="{3369A03C-95AE-427A-A61F-14C594EFA460}" type="presParOf" srcId="{E58A3063-DF1E-4EC8-A86F-D0773CC61B07}" destId="{C62F1E78-329C-4D0C-B48A-4375B394DC6F}" srcOrd="0" destOrd="0" presId="urn:microsoft.com/office/officeart/2005/8/layout/hierarchy2"/>
    <dgm:cxn modelId="{2E60A948-0735-44F6-8B85-58BCC8B3B7A8}" type="presParOf" srcId="{E58A3063-DF1E-4EC8-A86F-D0773CC61B07}" destId="{86B35A88-4C9D-4E37-B0AD-67EE419346C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77A99D-5FC3-4B98-B21E-51C518C4DDA7}" type="doc">
      <dgm:prSet loTypeId="urn:microsoft.com/office/officeart/2005/8/layout/hProcess9" loCatId="process" qsTypeId="urn:microsoft.com/office/officeart/2005/8/quickstyle/simple1" qsCatId="simple" csTypeId="urn:microsoft.com/office/officeart/2005/8/colors/accent6_3" csCatId="accent6" phldr="1"/>
      <dgm:spPr/>
    </dgm:pt>
    <dgm:pt modelId="{F33F9BED-6518-489C-AF15-9E1948BE9450}">
      <dgm:prSet custT="1"/>
      <dgm:spPr>
        <a:xfrm>
          <a:off x="0" y="1371598"/>
          <a:ext cx="3809452" cy="2253955"/>
        </a:xfr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2200" dirty="0">
              <a:solidFill>
                <a:srgbClr val="FFFFFF"/>
              </a:solidFill>
              <a:latin typeface="+mn-lt"/>
              <a:ea typeface="+mn-ea"/>
              <a:cs typeface="+mn-cs"/>
            </a:rPr>
            <a:t>Student has a Tennessee license in the field for which the training is intended. </a:t>
          </a:r>
        </a:p>
      </dgm:t>
    </dgm:pt>
    <dgm:pt modelId="{7D1C72C1-AEE0-45C9-A8F5-BF32A2E737C3}" type="parTrans" cxnId="{E8165444-E880-415F-A91D-502BA5990EF3}">
      <dgm:prSet/>
      <dgm:spPr/>
      <dgm:t>
        <a:bodyPr/>
        <a:lstStyle/>
        <a:p>
          <a:endParaRPr lang="en-US">
            <a:latin typeface="+mn-lt"/>
          </a:endParaRPr>
        </a:p>
      </dgm:t>
    </dgm:pt>
    <dgm:pt modelId="{662344E5-1D6B-44F8-A72B-E68BA50ED3AA}" type="sibTrans" cxnId="{E8165444-E880-415F-A91D-502BA5990EF3}">
      <dgm:prSet/>
      <dgm:spPr/>
      <dgm:t>
        <a:bodyPr/>
        <a:lstStyle/>
        <a:p>
          <a:endParaRPr lang="en-US">
            <a:latin typeface="+mn-lt"/>
          </a:endParaRPr>
        </a:p>
      </dgm:t>
    </dgm:pt>
    <dgm:pt modelId="{BADAE8D3-559E-4F9F-B707-7BC188862377}">
      <dgm:prSet custT="1"/>
      <dgm:spPr>
        <a:xfrm>
          <a:off x="4210447" y="1371598"/>
          <a:ext cx="3809452" cy="2253955"/>
        </a:xfr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gm:spPr>
      <dgm:t>
        <a:bodyPr/>
        <a:lstStyle/>
        <a:p>
          <a:endParaRPr lang="en-US" sz="2200" dirty="0">
            <a:solidFill>
              <a:srgbClr val="000000"/>
            </a:solidFill>
            <a:latin typeface="+mn-lt"/>
            <a:ea typeface="+mn-ea"/>
            <a:cs typeface="Times New Roman" pitchFamily="18" charset="0"/>
          </a:endParaRPr>
        </a:p>
        <a:p>
          <a:r>
            <a:rPr lang="en-US" sz="2200" dirty="0">
              <a:solidFill>
                <a:srgbClr val="000000"/>
              </a:solidFill>
              <a:latin typeface="+mn-lt"/>
              <a:ea typeface="+mn-ea"/>
              <a:cs typeface="Times New Roman" pitchFamily="18" charset="0"/>
            </a:rPr>
            <a:t>Verification of current licensure from the issuing Tennessee subject matter expert agency, such as a current screenshot from the agency’s website.</a:t>
          </a:r>
        </a:p>
        <a:p>
          <a:endParaRPr lang="en-US" sz="2200" dirty="0">
            <a:solidFill>
              <a:srgbClr val="000000"/>
            </a:solidFill>
            <a:latin typeface="+mn-lt"/>
            <a:ea typeface="+mn-ea"/>
            <a:cs typeface="Times New Roman" pitchFamily="18" charset="0"/>
          </a:endParaRPr>
        </a:p>
      </dgm:t>
    </dgm:pt>
    <dgm:pt modelId="{AAE77643-4218-4DDA-BD66-82F7C30D3717}" type="parTrans" cxnId="{9F6B11E5-C767-4650-8223-C6462015E01B}">
      <dgm:prSet/>
      <dgm:spPr/>
      <dgm:t>
        <a:bodyPr/>
        <a:lstStyle/>
        <a:p>
          <a:endParaRPr lang="en-US">
            <a:latin typeface="+mn-lt"/>
          </a:endParaRPr>
        </a:p>
      </dgm:t>
    </dgm:pt>
    <dgm:pt modelId="{ADB450E8-027F-49B4-B064-43FCD189D2F8}" type="sibTrans" cxnId="{9F6B11E5-C767-4650-8223-C6462015E01B}">
      <dgm:prSet/>
      <dgm:spPr/>
      <dgm:t>
        <a:bodyPr/>
        <a:lstStyle/>
        <a:p>
          <a:endParaRPr lang="en-US">
            <a:latin typeface="+mn-lt"/>
          </a:endParaRPr>
        </a:p>
      </dgm:t>
    </dgm:pt>
    <dgm:pt modelId="{4E7ABDFA-51D3-4CA3-BA55-C3815E6BFAF5}" type="pres">
      <dgm:prSet presAssocID="{AC77A99D-5FC3-4B98-B21E-51C518C4DDA7}" presName="CompostProcess" presStyleCnt="0">
        <dgm:presLayoutVars>
          <dgm:dir/>
          <dgm:resizeHandles val="exact"/>
        </dgm:presLayoutVars>
      </dgm:prSet>
      <dgm:spPr/>
    </dgm:pt>
    <dgm:pt modelId="{45112EE5-286F-44DB-9F7A-1A06C3DE44F5}" type="pres">
      <dgm:prSet presAssocID="{AC77A99D-5FC3-4B98-B21E-51C518C4DDA7}" presName="arrow" presStyleLbl="bgShp" presStyleIdx="0" presStyleCnt="1"/>
      <dgm:spPr>
        <a:xfrm>
          <a:off x="601492" y="0"/>
          <a:ext cx="6816915" cy="4997153"/>
        </a:xfrm>
        <a:prstGeom prst="rightArrow">
          <a:avLst/>
        </a:prstGeom>
        <a:solidFill>
          <a:srgbClr val="2D2D8A">
            <a:tint val="40000"/>
            <a:hueOff val="0"/>
            <a:satOff val="0"/>
            <a:lumOff val="0"/>
            <a:alphaOff val="0"/>
          </a:srgbClr>
        </a:solidFill>
        <a:ln>
          <a:noFill/>
        </a:ln>
        <a:effectLst/>
      </dgm:spPr>
    </dgm:pt>
    <dgm:pt modelId="{26C58899-BE9A-4275-9DF6-96AF180DF505}" type="pres">
      <dgm:prSet presAssocID="{AC77A99D-5FC3-4B98-B21E-51C518C4DDA7}" presName="linearProcess" presStyleCnt="0"/>
      <dgm:spPr/>
    </dgm:pt>
    <dgm:pt modelId="{FB15707D-A428-43C9-9EA6-EB764FF52059}" type="pres">
      <dgm:prSet presAssocID="{F33F9BED-6518-489C-AF15-9E1948BE9450}" presName="textNode" presStyleLbl="node1" presStyleIdx="0" presStyleCnt="2" custScaleY="162699" custLinFactNeighborX="-9468" custLinFactNeighborY="209">
        <dgm:presLayoutVars>
          <dgm:bulletEnabled val="1"/>
        </dgm:presLayoutVars>
      </dgm:prSet>
      <dgm:spPr>
        <a:prstGeom prst="roundRect">
          <a:avLst/>
        </a:prstGeom>
      </dgm:spPr>
    </dgm:pt>
    <dgm:pt modelId="{80D8E975-54B3-47D7-9CFF-13C37E5A0DB1}" type="pres">
      <dgm:prSet presAssocID="{662344E5-1D6B-44F8-A72B-E68BA50ED3AA}" presName="sibTrans" presStyleCnt="0"/>
      <dgm:spPr/>
    </dgm:pt>
    <dgm:pt modelId="{59267EDC-1B30-4C2F-B75C-75553E8BC7A7}" type="pres">
      <dgm:prSet presAssocID="{BADAE8D3-559E-4F9F-B707-7BC188862377}" presName="textNode" presStyleLbl="node1" presStyleIdx="1" presStyleCnt="2" custScaleY="112762">
        <dgm:presLayoutVars>
          <dgm:bulletEnabled val="1"/>
        </dgm:presLayoutVars>
      </dgm:prSet>
      <dgm:spPr>
        <a:prstGeom prst="roundRect">
          <a:avLst/>
        </a:prstGeom>
      </dgm:spPr>
    </dgm:pt>
  </dgm:ptLst>
  <dgm:cxnLst>
    <dgm:cxn modelId="{D2F70434-20B3-4A3C-BB2E-1FB44BF60788}" type="presOf" srcId="{BADAE8D3-559E-4F9F-B707-7BC188862377}" destId="{59267EDC-1B30-4C2F-B75C-75553E8BC7A7}" srcOrd="0" destOrd="0" presId="urn:microsoft.com/office/officeart/2005/8/layout/hProcess9"/>
    <dgm:cxn modelId="{E8165444-E880-415F-A91D-502BA5990EF3}" srcId="{AC77A99D-5FC3-4B98-B21E-51C518C4DDA7}" destId="{F33F9BED-6518-489C-AF15-9E1948BE9450}" srcOrd="0" destOrd="0" parTransId="{7D1C72C1-AEE0-45C9-A8F5-BF32A2E737C3}" sibTransId="{662344E5-1D6B-44F8-A72B-E68BA50ED3AA}"/>
    <dgm:cxn modelId="{A9D6A8DF-3353-43B3-9A01-6DC8BCFEEA5D}" type="presOf" srcId="{F33F9BED-6518-489C-AF15-9E1948BE9450}" destId="{FB15707D-A428-43C9-9EA6-EB764FF52059}" srcOrd="0" destOrd="0" presId="urn:microsoft.com/office/officeart/2005/8/layout/hProcess9"/>
    <dgm:cxn modelId="{9F6B11E5-C767-4650-8223-C6462015E01B}" srcId="{AC77A99D-5FC3-4B98-B21E-51C518C4DDA7}" destId="{BADAE8D3-559E-4F9F-B707-7BC188862377}" srcOrd="1" destOrd="0" parTransId="{AAE77643-4218-4DDA-BD66-82F7C30D3717}" sibTransId="{ADB450E8-027F-49B4-B064-43FCD189D2F8}"/>
    <dgm:cxn modelId="{A924B2F6-4FE7-41AA-B0FD-611E19E841D0}" type="presOf" srcId="{AC77A99D-5FC3-4B98-B21E-51C518C4DDA7}" destId="{4E7ABDFA-51D3-4CA3-BA55-C3815E6BFAF5}" srcOrd="0" destOrd="0" presId="urn:microsoft.com/office/officeart/2005/8/layout/hProcess9"/>
    <dgm:cxn modelId="{8E7AC8FC-0F29-4FBA-907A-6CB23379C07B}" type="presParOf" srcId="{4E7ABDFA-51D3-4CA3-BA55-C3815E6BFAF5}" destId="{45112EE5-286F-44DB-9F7A-1A06C3DE44F5}" srcOrd="0" destOrd="0" presId="urn:microsoft.com/office/officeart/2005/8/layout/hProcess9"/>
    <dgm:cxn modelId="{1AAA0715-8FB3-4F15-8EEB-5D7EC6DA3C18}" type="presParOf" srcId="{4E7ABDFA-51D3-4CA3-BA55-C3815E6BFAF5}" destId="{26C58899-BE9A-4275-9DF6-96AF180DF505}" srcOrd="1" destOrd="0" presId="urn:microsoft.com/office/officeart/2005/8/layout/hProcess9"/>
    <dgm:cxn modelId="{0161F383-3EA0-405A-8920-C5145D6461C7}" type="presParOf" srcId="{26C58899-BE9A-4275-9DF6-96AF180DF505}" destId="{FB15707D-A428-43C9-9EA6-EB764FF52059}" srcOrd="0" destOrd="0" presId="urn:microsoft.com/office/officeart/2005/8/layout/hProcess9"/>
    <dgm:cxn modelId="{55A664A0-912D-48FD-A7E7-AB74D86F0B12}" type="presParOf" srcId="{26C58899-BE9A-4275-9DF6-96AF180DF505}" destId="{80D8E975-54B3-47D7-9CFF-13C37E5A0DB1}" srcOrd="1" destOrd="0" presId="urn:microsoft.com/office/officeart/2005/8/layout/hProcess9"/>
    <dgm:cxn modelId="{E3661CF2-61AB-4B31-9048-B017F1243B79}" type="presParOf" srcId="{26C58899-BE9A-4275-9DF6-96AF180DF505}" destId="{59267EDC-1B30-4C2F-B75C-75553E8BC7A7}" srcOrd="2"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77A99D-5FC3-4B98-B21E-51C518C4DDA7}" type="doc">
      <dgm:prSet loTypeId="urn:microsoft.com/office/officeart/2005/8/layout/hProcess9" loCatId="process" qsTypeId="urn:microsoft.com/office/officeart/2005/8/quickstyle/simple1" qsCatId="simple" csTypeId="urn:microsoft.com/office/officeart/2005/8/colors/accent6_3" csCatId="accent6" phldr="1"/>
      <dgm:spPr/>
    </dgm:pt>
    <dgm:pt modelId="{F33F9BED-6518-489C-AF15-9E1948BE9450}">
      <dgm:prSet custT="1"/>
      <dgm:spPr>
        <a:xfrm>
          <a:off x="0" y="1371598"/>
          <a:ext cx="3809452" cy="2253955"/>
        </a:xfrm>
        <a:prstGeom prst="roundRect">
          <a:avLst/>
        </a:prstGeo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2200" dirty="0">
              <a:solidFill>
                <a:srgbClr val="FFFFFF"/>
              </a:solidFill>
              <a:latin typeface="+mn-lt"/>
              <a:ea typeface="+mn-ea"/>
              <a:cs typeface="+mn-cs"/>
            </a:rPr>
            <a:t>When a complaint is received in writing, it is considered </a:t>
          </a:r>
          <a:r>
            <a:rPr lang="en-US" sz="2200" b="0" u="sng" dirty="0">
              <a:solidFill>
                <a:srgbClr val="FFFFFF"/>
              </a:solidFill>
              <a:latin typeface="+mn-lt"/>
              <a:ea typeface="+mn-ea"/>
              <a:cs typeface="+mn-cs"/>
            </a:rPr>
            <a:t>formal</a:t>
          </a:r>
          <a:r>
            <a:rPr lang="en-US" sz="2200" b="0" u="none" dirty="0">
              <a:solidFill>
                <a:srgbClr val="FFFFFF"/>
              </a:solidFill>
              <a:latin typeface="+mn-lt"/>
              <a:ea typeface="+mn-ea"/>
              <a:cs typeface="+mn-cs"/>
            </a:rPr>
            <a:t> and will be investigated</a:t>
          </a:r>
          <a:r>
            <a:rPr lang="en-US" sz="2200" u="none" dirty="0">
              <a:solidFill>
                <a:srgbClr val="FFFFFF"/>
              </a:solidFill>
              <a:latin typeface="+mn-lt"/>
              <a:ea typeface="+mn-ea"/>
              <a:cs typeface="+mn-cs"/>
            </a:rPr>
            <a:t>. DPSA</a:t>
          </a:r>
          <a:r>
            <a:rPr lang="en-US" sz="2200" dirty="0">
              <a:solidFill>
                <a:srgbClr val="FFFFFF"/>
              </a:solidFill>
              <a:latin typeface="+mn-lt"/>
              <a:ea typeface="+mn-ea"/>
              <a:cs typeface="+mn-cs"/>
            </a:rPr>
            <a:t> sends a copy of the complaint to the institution along with a letter requesting a response to specific allegations and documentation to assist with the investigation.</a:t>
          </a:r>
        </a:p>
      </dgm:t>
    </dgm:pt>
    <dgm:pt modelId="{7D1C72C1-AEE0-45C9-A8F5-BF32A2E737C3}" type="parTrans" cxnId="{E8165444-E880-415F-A91D-502BA5990EF3}">
      <dgm:prSet/>
      <dgm:spPr/>
      <dgm:t>
        <a:bodyPr/>
        <a:lstStyle/>
        <a:p>
          <a:endParaRPr lang="en-US">
            <a:latin typeface="+mn-lt"/>
          </a:endParaRPr>
        </a:p>
      </dgm:t>
    </dgm:pt>
    <dgm:pt modelId="{662344E5-1D6B-44F8-A72B-E68BA50ED3AA}" type="sibTrans" cxnId="{E8165444-E880-415F-A91D-502BA5990EF3}">
      <dgm:prSet/>
      <dgm:spPr/>
      <dgm:t>
        <a:bodyPr/>
        <a:lstStyle/>
        <a:p>
          <a:endParaRPr lang="en-US">
            <a:latin typeface="+mn-lt"/>
          </a:endParaRPr>
        </a:p>
      </dgm:t>
    </dgm:pt>
    <dgm:pt modelId="{BADAE8D3-559E-4F9F-B707-7BC188862377}">
      <dgm:prSet custT="1"/>
      <dgm:spPr>
        <a:xfrm>
          <a:off x="4210447" y="1371598"/>
          <a:ext cx="3809452" cy="2253955"/>
        </a:xfrm>
        <a:prstGeom prst="roundRect">
          <a:avLst/>
        </a:prstGeo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gm:spPr>
      <dgm:t>
        <a:bodyPr/>
        <a:lstStyle/>
        <a:p>
          <a:r>
            <a:rPr lang="en-US" sz="2200" dirty="0">
              <a:solidFill>
                <a:srgbClr val="000000"/>
              </a:solidFill>
              <a:latin typeface="+mn-lt"/>
              <a:ea typeface="+mn-ea"/>
              <a:cs typeface="Times New Roman" pitchFamily="18" charset="0"/>
            </a:rPr>
            <a:t>The institution’s response to DPSA should fully address the allegations and include all documentation requested by DPSA.  </a:t>
          </a:r>
        </a:p>
      </dgm:t>
    </dgm:pt>
    <dgm:pt modelId="{AAE77643-4218-4DDA-BD66-82F7C30D3717}" type="parTrans" cxnId="{9F6B11E5-C767-4650-8223-C6462015E01B}">
      <dgm:prSet/>
      <dgm:spPr/>
      <dgm:t>
        <a:bodyPr/>
        <a:lstStyle/>
        <a:p>
          <a:endParaRPr lang="en-US">
            <a:latin typeface="+mn-lt"/>
          </a:endParaRPr>
        </a:p>
      </dgm:t>
    </dgm:pt>
    <dgm:pt modelId="{ADB450E8-027F-49B4-B064-43FCD189D2F8}" type="sibTrans" cxnId="{9F6B11E5-C767-4650-8223-C6462015E01B}">
      <dgm:prSet/>
      <dgm:spPr/>
      <dgm:t>
        <a:bodyPr/>
        <a:lstStyle/>
        <a:p>
          <a:endParaRPr lang="en-US">
            <a:latin typeface="+mn-lt"/>
          </a:endParaRPr>
        </a:p>
      </dgm:t>
    </dgm:pt>
    <dgm:pt modelId="{4E7ABDFA-51D3-4CA3-BA55-C3815E6BFAF5}" type="pres">
      <dgm:prSet presAssocID="{AC77A99D-5FC3-4B98-B21E-51C518C4DDA7}" presName="CompostProcess" presStyleCnt="0">
        <dgm:presLayoutVars>
          <dgm:dir/>
          <dgm:resizeHandles val="exact"/>
        </dgm:presLayoutVars>
      </dgm:prSet>
      <dgm:spPr/>
    </dgm:pt>
    <dgm:pt modelId="{45112EE5-286F-44DB-9F7A-1A06C3DE44F5}" type="pres">
      <dgm:prSet presAssocID="{AC77A99D-5FC3-4B98-B21E-51C518C4DDA7}" presName="arrow" presStyleLbl="bgShp" presStyleIdx="0" presStyleCnt="1"/>
      <dgm:spPr>
        <a:xfrm>
          <a:off x="601492" y="0"/>
          <a:ext cx="6816915" cy="4997153"/>
        </a:xfrm>
        <a:prstGeom prst="rightArrow">
          <a:avLst/>
        </a:prstGeom>
        <a:solidFill>
          <a:srgbClr val="2D2D8A">
            <a:tint val="40000"/>
            <a:hueOff val="0"/>
            <a:satOff val="0"/>
            <a:lumOff val="0"/>
            <a:alphaOff val="0"/>
          </a:srgbClr>
        </a:solidFill>
        <a:ln>
          <a:noFill/>
        </a:ln>
        <a:effectLst/>
      </dgm:spPr>
    </dgm:pt>
    <dgm:pt modelId="{26C58899-BE9A-4275-9DF6-96AF180DF505}" type="pres">
      <dgm:prSet presAssocID="{AC77A99D-5FC3-4B98-B21E-51C518C4DDA7}" presName="linearProcess" presStyleCnt="0"/>
      <dgm:spPr/>
    </dgm:pt>
    <dgm:pt modelId="{FB15707D-A428-43C9-9EA6-EB764FF52059}" type="pres">
      <dgm:prSet presAssocID="{F33F9BED-6518-489C-AF15-9E1948BE9450}" presName="textNode" presStyleLbl="node1" presStyleIdx="0" presStyleCnt="2" custScaleY="162699">
        <dgm:presLayoutVars>
          <dgm:bulletEnabled val="1"/>
        </dgm:presLayoutVars>
      </dgm:prSet>
      <dgm:spPr/>
    </dgm:pt>
    <dgm:pt modelId="{80D8E975-54B3-47D7-9CFF-13C37E5A0DB1}" type="pres">
      <dgm:prSet presAssocID="{662344E5-1D6B-44F8-A72B-E68BA50ED3AA}" presName="sibTrans" presStyleCnt="0"/>
      <dgm:spPr/>
    </dgm:pt>
    <dgm:pt modelId="{59267EDC-1B30-4C2F-B75C-75553E8BC7A7}" type="pres">
      <dgm:prSet presAssocID="{BADAE8D3-559E-4F9F-B707-7BC188862377}" presName="textNode" presStyleLbl="node1" presStyleIdx="1" presStyleCnt="2" custScaleY="112762">
        <dgm:presLayoutVars>
          <dgm:bulletEnabled val="1"/>
        </dgm:presLayoutVars>
      </dgm:prSet>
      <dgm:spPr/>
    </dgm:pt>
  </dgm:ptLst>
  <dgm:cxnLst>
    <dgm:cxn modelId="{E8165444-E880-415F-A91D-502BA5990EF3}" srcId="{AC77A99D-5FC3-4B98-B21E-51C518C4DDA7}" destId="{F33F9BED-6518-489C-AF15-9E1948BE9450}" srcOrd="0" destOrd="0" parTransId="{7D1C72C1-AEE0-45C9-A8F5-BF32A2E737C3}" sibTransId="{662344E5-1D6B-44F8-A72B-E68BA50ED3AA}"/>
    <dgm:cxn modelId="{06DE148D-A4B7-4569-A935-0457E73DA5F8}" type="presOf" srcId="{F33F9BED-6518-489C-AF15-9E1948BE9450}" destId="{FB15707D-A428-43C9-9EA6-EB764FF52059}" srcOrd="0" destOrd="0" presId="urn:microsoft.com/office/officeart/2005/8/layout/hProcess9"/>
    <dgm:cxn modelId="{758BE7BA-AB8F-4BCA-A9BA-9DA0D076F8F7}" type="presOf" srcId="{AC77A99D-5FC3-4B98-B21E-51C518C4DDA7}" destId="{4E7ABDFA-51D3-4CA3-BA55-C3815E6BFAF5}" srcOrd="0" destOrd="0" presId="urn:microsoft.com/office/officeart/2005/8/layout/hProcess9"/>
    <dgm:cxn modelId="{9F6B11E5-C767-4650-8223-C6462015E01B}" srcId="{AC77A99D-5FC3-4B98-B21E-51C518C4DDA7}" destId="{BADAE8D3-559E-4F9F-B707-7BC188862377}" srcOrd="1" destOrd="0" parTransId="{AAE77643-4218-4DDA-BD66-82F7C30D3717}" sibTransId="{ADB450E8-027F-49B4-B064-43FCD189D2F8}"/>
    <dgm:cxn modelId="{5C686AFF-CA71-44E3-AE2F-2F9854C7E324}" type="presOf" srcId="{BADAE8D3-559E-4F9F-B707-7BC188862377}" destId="{59267EDC-1B30-4C2F-B75C-75553E8BC7A7}" srcOrd="0" destOrd="0" presId="urn:microsoft.com/office/officeart/2005/8/layout/hProcess9"/>
    <dgm:cxn modelId="{D58039A8-F1F2-448B-9B2A-2120236A33DB}" type="presParOf" srcId="{4E7ABDFA-51D3-4CA3-BA55-C3815E6BFAF5}" destId="{45112EE5-286F-44DB-9F7A-1A06C3DE44F5}" srcOrd="0" destOrd="0" presId="urn:microsoft.com/office/officeart/2005/8/layout/hProcess9"/>
    <dgm:cxn modelId="{969B9EEE-25DE-4B0B-8A58-2ED63E3310B9}" type="presParOf" srcId="{4E7ABDFA-51D3-4CA3-BA55-C3815E6BFAF5}" destId="{26C58899-BE9A-4275-9DF6-96AF180DF505}" srcOrd="1" destOrd="0" presId="urn:microsoft.com/office/officeart/2005/8/layout/hProcess9"/>
    <dgm:cxn modelId="{B9FA67E1-0F99-4FB1-AE66-C97259C8EAA7}" type="presParOf" srcId="{26C58899-BE9A-4275-9DF6-96AF180DF505}" destId="{FB15707D-A428-43C9-9EA6-EB764FF52059}" srcOrd="0" destOrd="0" presId="urn:microsoft.com/office/officeart/2005/8/layout/hProcess9"/>
    <dgm:cxn modelId="{4778131E-13C7-466F-8A34-73773C604A85}" type="presParOf" srcId="{26C58899-BE9A-4275-9DF6-96AF180DF505}" destId="{80D8E975-54B3-47D7-9CFF-13C37E5A0DB1}" srcOrd="1" destOrd="0" presId="urn:microsoft.com/office/officeart/2005/8/layout/hProcess9"/>
    <dgm:cxn modelId="{72129304-2F02-4ED3-9EDB-F09E3FD1FD61}" type="presParOf" srcId="{26C58899-BE9A-4275-9DF6-96AF180DF505}" destId="{59267EDC-1B30-4C2F-B75C-75553E8BC7A7}"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77A99D-5FC3-4B98-B21E-51C518C4DDA7}" type="doc">
      <dgm:prSet loTypeId="urn:microsoft.com/office/officeart/2005/8/layout/hProcess9" loCatId="process" qsTypeId="urn:microsoft.com/office/officeart/2005/8/quickstyle/simple1" qsCatId="simple" csTypeId="urn:microsoft.com/office/officeart/2005/8/colors/accent6_3" csCatId="accent6" phldr="1"/>
      <dgm:spPr/>
    </dgm:pt>
    <dgm:pt modelId="{F33F9BED-6518-489C-AF15-9E1948BE9450}">
      <dgm:prSet custT="1"/>
      <dgm:spPr>
        <a:xfrm>
          <a:off x="70242" y="1371598"/>
          <a:ext cx="3739209" cy="2253955"/>
        </a:xfrm>
        <a:prstGeom prst="roundRect">
          <a:avLst/>
        </a:prstGeo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2200" baseline="0" dirty="0">
              <a:solidFill>
                <a:srgbClr val="FFFFFF"/>
              </a:solidFill>
              <a:latin typeface="+mn-lt"/>
              <a:ea typeface="+mn-ea"/>
              <a:cs typeface="+mn-cs"/>
            </a:rPr>
            <a:t>The complainant will get an opportunity to reply to the institutional response.  Afterwards, DPSA may request additional information/documentation from both parties or complete a site visit as part of the investigation process.</a:t>
          </a:r>
        </a:p>
      </dgm:t>
    </dgm:pt>
    <dgm:pt modelId="{7D1C72C1-AEE0-45C9-A8F5-BF32A2E737C3}" type="parTrans" cxnId="{E8165444-E880-415F-A91D-502BA5990EF3}">
      <dgm:prSet/>
      <dgm:spPr/>
      <dgm:t>
        <a:bodyPr/>
        <a:lstStyle/>
        <a:p>
          <a:endParaRPr lang="en-US">
            <a:latin typeface="+mn-lt"/>
          </a:endParaRPr>
        </a:p>
      </dgm:t>
    </dgm:pt>
    <dgm:pt modelId="{662344E5-1D6B-44F8-A72B-E68BA50ED3AA}" type="sibTrans" cxnId="{E8165444-E880-415F-A91D-502BA5990EF3}">
      <dgm:prSet/>
      <dgm:spPr/>
      <dgm:t>
        <a:bodyPr/>
        <a:lstStyle/>
        <a:p>
          <a:endParaRPr lang="en-US">
            <a:latin typeface="+mn-lt"/>
          </a:endParaRPr>
        </a:p>
      </dgm:t>
    </dgm:pt>
    <dgm:pt modelId="{BADAE8D3-559E-4F9F-B707-7BC188862377}">
      <dgm:prSet custT="1"/>
      <dgm:spPr>
        <a:xfrm>
          <a:off x="4210447" y="1371598"/>
          <a:ext cx="3739209" cy="2253955"/>
        </a:xfrm>
        <a:prstGeom prst="roundRect">
          <a:avLst/>
        </a:prstGeo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gm:spPr>
      <dgm:t>
        <a:bodyPr/>
        <a:lstStyle/>
        <a:p>
          <a:r>
            <a:rPr lang="en-US" sz="2200" dirty="0">
              <a:solidFill>
                <a:srgbClr val="000000"/>
              </a:solidFill>
              <a:latin typeface="+mn-lt"/>
              <a:ea typeface="+mn-ea"/>
              <a:cs typeface="+mn-cs"/>
            </a:rPr>
            <a:t>DPSA will review all information to determine if there were any violations of statutes, rules, or the institution’s internal policies.</a:t>
          </a:r>
        </a:p>
      </dgm:t>
    </dgm:pt>
    <dgm:pt modelId="{AAE77643-4218-4DDA-BD66-82F7C30D3717}" type="parTrans" cxnId="{9F6B11E5-C767-4650-8223-C6462015E01B}">
      <dgm:prSet/>
      <dgm:spPr/>
      <dgm:t>
        <a:bodyPr/>
        <a:lstStyle/>
        <a:p>
          <a:endParaRPr lang="en-US">
            <a:latin typeface="+mn-lt"/>
          </a:endParaRPr>
        </a:p>
      </dgm:t>
    </dgm:pt>
    <dgm:pt modelId="{ADB450E8-027F-49B4-B064-43FCD189D2F8}" type="sibTrans" cxnId="{9F6B11E5-C767-4650-8223-C6462015E01B}">
      <dgm:prSet/>
      <dgm:spPr/>
      <dgm:t>
        <a:bodyPr/>
        <a:lstStyle/>
        <a:p>
          <a:endParaRPr lang="en-US">
            <a:latin typeface="+mn-lt"/>
          </a:endParaRPr>
        </a:p>
      </dgm:t>
    </dgm:pt>
    <dgm:pt modelId="{4E7ABDFA-51D3-4CA3-BA55-C3815E6BFAF5}" type="pres">
      <dgm:prSet presAssocID="{AC77A99D-5FC3-4B98-B21E-51C518C4DDA7}" presName="CompostProcess" presStyleCnt="0">
        <dgm:presLayoutVars>
          <dgm:dir/>
          <dgm:resizeHandles val="exact"/>
        </dgm:presLayoutVars>
      </dgm:prSet>
      <dgm:spPr/>
    </dgm:pt>
    <dgm:pt modelId="{45112EE5-286F-44DB-9F7A-1A06C3DE44F5}" type="pres">
      <dgm:prSet presAssocID="{AC77A99D-5FC3-4B98-B21E-51C518C4DDA7}" presName="arrow" presStyleLbl="bgShp" presStyleIdx="0" presStyleCnt="1"/>
      <dgm:spPr>
        <a:xfrm>
          <a:off x="601492" y="0"/>
          <a:ext cx="6816915" cy="4997153"/>
        </a:xfrm>
        <a:prstGeom prst="rightArrow">
          <a:avLst/>
        </a:prstGeom>
        <a:solidFill>
          <a:srgbClr val="2D2D8A">
            <a:tint val="40000"/>
            <a:hueOff val="0"/>
            <a:satOff val="0"/>
            <a:lumOff val="0"/>
            <a:alphaOff val="0"/>
          </a:srgbClr>
        </a:solidFill>
        <a:ln>
          <a:noFill/>
        </a:ln>
        <a:effectLst/>
      </dgm:spPr>
    </dgm:pt>
    <dgm:pt modelId="{26C58899-BE9A-4275-9DF6-96AF180DF505}" type="pres">
      <dgm:prSet presAssocID="{AC77A99D-5FC3-4B98-B21E-51C518C4DDA7}" presName="linearProcess" presStyleCnt="0"/>
      <dgm:spPr/>
    </dgm:pt>
    <dgm:pt modelId="{FB15707D-A428-43C9-9EA6-EB764FF52059}" type="pres">
      <dgm:prSet presAssocID="{F33F9BED-6518-489C-AF15-9E1948BE9450}" presName="textNode" presStyleLbl="node1" presStyleIdx="0" presStyleCnt="2" custScaleY="138842">
        <dgm:presLayoutVars>
          <dgm:bulletEnabled val="1"/>
        </dgm:presLayoutVars>
      </dgm:prSet>
      <dgm:spPr/>
    </dgm:pt>
    <dgm:pt modelId="{80D8E975-54B3-47D7-9CFF-13C37E5A0DB1}" type="pres">
      <dgm:prSet presAssocID="{662344E5-1D6B-44F8-A72B-E68BA50ED3AA}" presName="sibTrans" presStyleCnt="0"/>
      <dgm:spPr/>
    </dgm:pt>
    <dgm:pt modelId="{59267EDC-1B30-4C2F-B75C-75553E8BC7A7}" type="pres">
      <dgm:prSet presAssocID="{BADAE8D3-559E-4F9F-B707-7BC188862377}" presName="textNode" presStyleLbl="node1" presStyleIdx="1" presStyleCnt="2" custScaleY="112762">
        <dgm:presLayoutVars>
          <dgm:bulletEnabled val="1"/>
        </dgm:presLayoutVars>
      </dgm:prSet>
      <dgm:spPr/>
    </dgm:pt>
  </dgm:ptLst>
  <dgm:cxnLst>
    <dgm:cxn modelId="{E8165444-E880-415F-A91D-502BA5990EF3}" srcId="{AC77A99D-5FC3-4B98-B21E-51C518C4DDA7}" destId="{F33F9BED-6518-489C-AF15-9E1948BE9450}" srcOrd="0" destOrd="0" parTransId="{7D1C72C1-AEE0-45C9-A8F5-BF32A2E737C3}" sibTransId="{662344E5-1D6B-44F8-A72B-E68BA50ED3AA}"/>
    <dgm:cxn modelId="{7835EF45-CD9D-4AFE-9D17-34843474581E}" type="presOf" srcId="{AC77A99D-5FC3-4B98-B21E-51C518C4DDA7}" destId="{4E7ABDFA-51D3-4CA3-BA55-C3815E6BFAF5}" srcOrd="0" destOrd="0" presId="urn:microsoft.com/office/officeart/2005/8/layout/hProcess9"/>
    <dgm:cxn modelId="{59CA1252-31CE-4664-8C46-DC7C528CB9BD}" type="presOf" srcId="{F33F9BED-6518-489C-AF15-9E1948BE9450}" destId="{FB15707D-A428-43C9-9EA6-EB764FF52059}" srcOrd="0" destOrd="0" presId="urn:microsoft.com/office/officeart/2005/8/layout/hProcess9"/>
    <dgm:cxn modelId="{9F6B11E5-C767-4650-8223-C6462015E01B}" srcId="{AC77A99D-5FC3-4B98-B21E-51C518C4DDA7}" destId="{BADAE8D3-559E-4F9F-B707-7BC188862377}" srcOrd="1" destOrd="0" parTransId="{AAE77643-4218-4DDA-BD66-82F7C30D3717}" sibTransId="{ADB450E8-027F-49B4-B064-43FCD189D2F8}"/>
    <dgm:cxn modelId="{7E3192F0-3B6F-4C7C-99E2-C02B859E97D4}" type="presOf" srcId="{BADAE8D3-559E-4F9F-B707-7BC188862377}" destId="{59267EDC-1B30-4C2F-B75C-75553E8BC7A7}" srcOrd="0" destOrd="0" presId="urn:microsoft.com/office/officeart/2005/8/layout/hProcess9"/>
    <dgm:cxn modelId="{675BF64A-8DC4-40B2-842D-C73869FF916C}" type="presParOf" srcId="{4E7ABDFA-51D3-4CA3-BA55-C3815E6BFAF5}" destId="{45112EE5-286F-44DB-9F7A-1A06C3DE44F5}" srcOrd="0" destOrd="0" presId="urn:microsoft.com/office/officeart/2005/8/layout/hProcess9"/>
    <dgm:cxn modelId="{143DD59F-6544-4C88-BFF4-992B4F1A8B7E}" type="presParOf" srcId="{4E7ABDFA-51D3-4CA3-BA55-C3815E6BFAF5}" destId="{26C58899-BE9A-4275-9DF6-96AF180DF505}" srcOrd="1" destOrd="0" presId="urn:microsoft.com/office/officeart/2005/8/layout/hProcess9"/>
    <dgm:cxn modelId="{6CD63FCE-AB43-4CB7-944B-FE2B0081A076}" type="presParOf" srcId="{26C58899-BE9A-4275-9DF6-96AF180DF505}" destId="{FB15707D-A428-43C9-9EA6-EB764FF52059}" srcOrd="0" destOrd="0" presId="urn:microsoft.com/office/officeart/2005/8/layout/hProcess9"/>
    <dgm:cxn modelId="{D1A64391-34E9-4CCE-9DD5-71021ADB6657}" type="presParOf" srcId="{26C58899-BE9A-4275-9DF6-96AF180DF505}" destId="{80D8E975-54B3-47D7-9CFF-13C37E5A0DB1}" srcOrd="1" destOrd="0" presId="urn:microsoft.com/office/officeart/2005/8/layout/hProcess9"/>
    <dgm:cxn modelId="{10D211CB-F871-4649-BE28-418B88DFE97E}" type="presParOf" srcId="{26C58899-BE9A-4275-9DF6-96AF180DF505}" destId="{59267EDC-1B30-4C2F-B75C-75553E8BC7A7}"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77A99D-5FC3-4B98-B21E-51C518C4DDA7}" type="doc">
      <dgm:prSet loTypeId="urn:microsoft.com/office/officeart/2005/8/layout/hProcess9" loCatId="process" qsTypeId="urn:microsoft.com/office/officeart/2005/8/quickstyle/simple1" qsCatId="simple" csTypeId="urn:microsoft.com/office/officeart/2005/8/colors/accent6_3" csCatId="accent6" phldr="1"/>
      <dgm:spPr/>
    </dgm:pt>
    <dgm:pt modelId="{F33F9BED-6518-489C-AF15-9E1948BE9450}">
      <dgm:prSet custT="1"/>
      <dgm:spPr>
        <a:xfrm>
          <a:off x="3732" y="1371598"/>
          <a:ext cx="3816293" cy="2253955"/>
        </a:xfrm>
        <a:prstGeom prst="roundRect">
          <a:avLst/>
        </a:prstGeo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2100" baseline="0" dirty="0">
              <a:solidFill>
                <a:srgbClr val="FFFFFF"/>
              </a:solidFill>
              <a:latin typeface="+mn-lt"/>
              <a:ea typeface="+mn-ea"/>
              <a:cs typeface="+mn-cs"/>
            </a:rPr>
            <a:t>Every attempt is made to resolve the dispute between the parties. If no resolution is reached, DPSA will issue its written determinations.</a:t>
          </a:r>
        </a:p>
      </dgm:t>
    </dgm:pt>
    <dgm:pt modelId="{7D1C72C1-AEE0-45C9-A8F5-BF32A2E737C3}" type="parTrans" cxnId="{E8165444-E880-415F-A91D-502BA5990EF3}">
      <dgm:prSet/>
      <dgm:spPr/>
      <dgm:t>
        <a:bodyPr/>
        <a:lstStyle/>
        <a:p>
          <a:endParaRPr lang="en-US">
            <a:latin typeface="+mn-lt"/>
          </a:endParaRPr>
        </a:p>
      </dgm:t>
    </dgm:pt>
    <dgm:pt modelId="{662344E5-1D6B-44F8-A72B-E68BA50ED3AA}" type="sibTrans" cxnId="{E8165444-E880-415F-A91D-502BA5990EF3}">
      <dgm:prSet/>
      <dgm:spPr/>
      <dgm:t>
        <a:bodyPr/>
        <a:lstStyle/>
        <a:p>
          <a:endParaRPr lang="en-US">
            <a:latin typeface="+mn-lt"/>
          </a:endParaRPr>
        </a:p>
      </dgm:t>
    </dgm:pt>
    <dgm:pt modelId="{BADAE8D3-559E-4F9F-B707-7BC188862377}">
      <dgm:prSet custT="1"/>
      <dgm:spPr>
        <a:xfrm>
          <a:off x="4199874" y="1371598"/>
          <a:ext cx="3816293" cy="2253955"/>
        </a:xfrm>
        <a:prstGeom prst="roundRect">
          <a:avLst/>
        </a:prstGeo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gm:spPr>
      <dgm:t>
        <a:bodyPr/>
        <a:lstStyle/>
        <a:p>
          <a:r>
            <a:rPr lang="en-US" sz="2100" baseline="0" dirty="0">
              <a:solidFill>
                <a:srgbClr val="000000"/>
              </a:solidFill>
              <a:latin typeface="+mn-lt"/>
              <a:ea typeface="+mn-ea"/>
              <a:cs typeface="+mn-cs"/>
            </a:rPr>
            <a:t>If DPSA determines that a violation has occurred, the institution is given an opportunity to provide substantial reasons as to why adverse action should not be taken.</a:t>
          </a:r>
          <a:endParaRPr lang="en-US" sz="2100" dirty="0">
            <a:solidFill>
              <a:srgbClr val="000000"/>
            </a:solidFill>
            <a:latin typeface="+mn-lt"/>
            <a:ea typeface="+mn-ea"/>
            <a:cs typeface="+mn-cs"/>
          </a:endParaRPr>
        </a:p>
      </dgm:t>
    </dgm:pt>
    <dgm:pt modelId="{AAE77643-4218-4DDA-BD66-82F7C30D3717}" type="parTrans" cxnId="{9F6B11E5-C767-4650-8223-C6462015E01B}">
      <dgm:prSet/>
      <dgm:spPr/>
      <dgm:t>
        <a:bodyPr/>
        <a:lstStyle/>
        <a:p>
          <a:endParaRPr lang="en-US">
            <a:latin typeface="+mn-lt"/>
          </a:endParaRPr>
        </a:p>
      </dgm:t>
    </dgm:pt>
    <dgm:pt modelId="{ADB450E8-027F-49B4-B064-43FCD189D2F8}" type="sibTrans" cxnId="{9F6B11E5-C767-4650-8223-C6462015E01B}">
      <dgm:prSet/>
      <dgm:spPr/>
      <dgm:t>
        <a:bodyPr/>
        <a:lstStyle/>
        <a:p>
          <a:endParaRPr lang="en-US">
            <a:latin typeface="+mn-lt"/>
          </a:endParaRPr>
        </a:p>
      </dgm:t>
    </dgm:pt>
    <dgm:pt modelId="{4E7ABDFA-51D3-4CA3-BA55-C3815E6BFAF5}" type="pres">
      <dgm:prSet presAssocID="{AC77A99D-5FC3-4B98-B21E-51C518C4DDA7}" presName="CompostProcess" presStyleCnt="0">
        <dgm:presLayoutVars>
          <dgm:dir/>
          <dgm:resizeHandles val="exact"/>
        </dgm:presLayoutVars>
      </dgm:prSet>
      <dgm:spPr/>
    </dgm:pt>
    <dgm:pt modelId="{45112EE5-286F-44DB-9F7A-1A06C3DE44F5}" type="pres">
      <dgm:prSet presAssocID="{AC77A99D-5FC3-4B98-B21E-51C518C4DDA7}" presName="arrow" presStyleLbl="bgShp" presStyleIdx="0" presStyleCnt="1"/>
      <dgm:spPr>
        <a:xfrm>
          <a:off x="601492" y="0"/>
          <a:ext cx="6816915" cy="4997153"/>
        </a:xfrm>
        <a:prstGeom prst="rightArrow">
          <a:avLst/>
        </a:prstGeom>
        <a:solidFill>
          <a:srgbClr val="2D2D8A">
            <a:tint val="40000"/>
            <a:hueOff val="0"/>
            <a:satOff val="0"/>
            <a:lumOff val="0"/>
            <a:alphaOff val="0"/>
          </a:srgbClr>
        </a:solidFill>
        <a:ln>
          <a:noFill/>
        </a:ln>
        <a:effectLst/>
      </dgm:spPr>
    </dgm:pt>
    <dgm:pt modelId="{26C58899-BE9A-4275-9DF6-96AF180DF505}" type="pres">
      <dgm:prSet presAssocID="{AC77A99D-5FC3-4B98-B21E-51C518C4DDA7}" presName="linearProcess" presStyleCnt="0"/>
      <dgm:spPr/>
    </dgm:pt>
    <dgm:pt modelId="{FB15707D-A428-43C9-9EA6-EB764FF52059}" type="pres">
      <dgm:prSet presAssocID="{F33F9BED-6518-489C-AF15-9E1948BE9450}" presName="textNode" presStyleLbl="node1" presStyleIdx="0" presStyleCnt="2" custScaleY="112762">
        <dgm:presLayoutVars>
          <dgm:bulletEnabled val="1"/>
        </dgm:presLayoutVars>
      </dgm:prSet>
      <dgm:spPr/>
    </dgm:pt>
    <dgm:pt modelId="{80D8E975-54B3-47D7-9CFF-13C37E5A0DB1}" type="pres">
      <dgm:prSet presAssocID="{662344E5-1D6B-44F8-A72B-E68BA50ED3AA}" presName="sibTrans" presStyleCnt="0"/>
      <dgm:spPr/>
    </dgm:pt>
    <dgm:pt modelId="{59267EDC-1B30-4C2F-B75C-75553E8BC7A7}" type="pres">
      <dgm:prSet presAssocID="{BADAE8D3-559E-4F9F-B707-7BC188862377}" presName="textNode" presStyleLbl="node1" presStyleIdx="1" presStyleCnt="2" custScaleY="112762">
        <dgm:presLayoutVars>
          <dgm:bulletEnabled val="1"/>
        </dgm:presLayoutVars>
      </dgm:prSet>
      <dgm:spPr/>
    </dgm:pt>
  </dgm:ptLst>
  <dgm:cxnLst>
    <dgm:cxn modelId="{63FD5104-7919-43AB-9287-96E0D18EB648}" type="presOf" srcId="{BADAE8D3-559E-4F9F-B707-7BC188862377}" destId="{59267EDC-1B30-4C2F-B75C-75553E8BC7A7}" srcOrd="0" destOrd="0" presId="urn:microsoft.com/office/officeart/2005/8/layout/hProcess9"/>
    <dgm:cxn modelId="{E8165444-E880-415F-A91D-502BA5990EF3}" srcId="{AC77A99D-5FC3-4B98-B21E-51C518C4DDA7}" destId="{F33F9BED-6518-489C-AF15-9E1948BE9450}" srcOrd="0" destOrd="0" parTransId="{7D1C72C1-AEE0-45C9-A8F5-BF32A2E737C3}" sibTransId="{662344E5-1D6B-44F8-A72B-E68BA50ED3AA}"/>
    <dgm:cxn modelId="{6D9783BA-B34A-4800-9391-87E5BC9CFAA1}" type="presOf" srcId="{AC77A99D-5FC3-4B98-B21E-51C518C4DDA7}" destId="{4E7ABDFA-51D3-4CA3-BA55-C3815E6BFAF5}" srcOrd="0" destOrd="0" presId="urn:microsoft.com/office/officeart/2005/8/layout/hProcess9"/>
    <dgm:cxn modelId="{D6AF6FDA-89D8-4DFB-B6CD-D27AF778060A}" type="presOf" srcId="{F33F9BED-6518-489C-AF15-9E1948BE9450}" destId="{FB15707D-A428-43C9-9EA6-EB764FF52059}" srcOrd="0" destOrd="0" presId="urn:microsoft.com/office/officeart/2005/8/layout/hProcess9"/>
    <dgm:cxn modelId="{9F6B11E5-C767-4650-8223-C6462015E01B}" srcId="{AC77A99D-5FC3-4B98-B21E-51C518C4DDA7}" destId="{BADAE8D3-559E-4F9F-B707-7BC188862377}" srcOrd="1" destOrd="0" parTransId="{AAE77643-4218-4DDA-BD66-82F7C30D3717}" sibTransId="{ADB450E8-027F-49B4-B064-43FCD189D2F8}"/>
    <dgm:cxn modelId="{283F8AC3-2B0D-4D31-B63F-670F0B189058}" type="presParOf" srcId="{4E7ABDFA-51D3-4CA3-BA55-C3815E6BFAF5}" destId="{45112EE5-286F-44DB-9F7A-1A06C3DE44F5}" srcOrd="0" destOrd="0" presId="urn:microsoft.com/office/officeart/2005/8/layout/hProcess9"/>
    <dgm:cxn modelId="{2191BF44-062F-4EC0-BDB6-19A85AD6530E}" type="presParOf" srcId="{4E7ABDFA-51D3-4CA3-BA55-C3815E6BFAF5}" destId="{26C58899-BE9A-4275-9DF6-96AF180DF505}" srcOrd="1" destOrd="0" presId="urn:microsoft.com/office/officeart/2005/8/layout/hProcess9"/>
    <dgm:cxn modelId="{B920D2B1-B2A8-49CB-98EE-CFFFBBC34FCA}" type="presParOf" srcId="{26C58899-BE9A-4275-9DF6-96AF180DF505}" destId="{FB15707D-A428-43C9-9EA6-EB764FF52059}" srcOrd="0" destOrd="0" presId="urn:microsoft.com/office/officeart/2005/8/layout/hProcess9"/>
    <dgm:cxn modelId="{C72D346D-963D-4402-8E97-1E66063006D5}" type="presParOf" srcId="{26C58899-BE9A-4275-9DF6-96AF180DF505}" destId="{80D8E975-54B3-47D7-9CFF-13C37E5A0DB1}" srcOrd="1" destOrd="0" presId="urn:microsoft.com/office/officeart/2005/8/layout/hProcess9"/>
    <dgm:cxn modelId="{73699876-4FB4-4483-A124-91F7875C3878}" type="presParOf" srcId="{26C58899-BE9A-4275-9DF6-96AF180DF505}" destId="{59267EDC-1B30-4C2F-B75C-75553E8BC7A7}"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C46A9-E265-4C83-BD6E-906FBB0F1BCB}">
      <dsp:nvSpPr>
        <dsp:cNvPr id="0" name=""/>
        <dsp:cNvSpPr/>
      </dsp:nvSpPr>
      <dsp:spPr>
        <a:xfrm>
          <a:off x="0" y="346340"/>
          <a:ext cx="8229600" cy="722925"/>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Audited Financials Statements Prepared by a CPA in Accordance with GAAP</a:t>
          </a:r>
        </a:p>
      </dsp:txBody>
      <dsp:txXfrm>
        <a:off x="0" y="346340"/>
        <a:ext cx="8229600" cy="722925"/>
      </dsp:txXfrm>
    </dsp:sp>
    <dsp:sp modelId="{6382CE8B-66F3-42B4-8941-74A82F685A79}">
      <dsp:nvSpPr>
        <dsp:cNvPr id="0" name=""/>
        <dsp:cNvSpPr/>
      </dsp:nvSpPr>
      <dsp:spPr>
        <a:xfrm>
          <a:off x="407461" y="95420"/>
          <a:ext cx="7817224" cy="501840"/>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755650">
            <a:lnSpc>
              <a:spcPct val="90000"/>
            </a:lnSpc>
            <a:spcBef>
              <a:spcPct val="0"/>
            </a:spcBef>
            <a:spcAft>
              <a:spcPct val="35000"/>
            </a:spcAft>
            <a:buNone/>
          </a:pPr>
          <a:r>
            <a:rPr lang="en-US" sz="1700" kern="1200" dirty="0"/>
            <a:t>Gross Tuition Revenues of $1,000,000 or Greater</a:t>
          </a:r>
        </a:p>
      </dsp:txBody>
      <dsp:txXfrm>
        <a:off x="431959" y="119918"/>
        <a:ext cx="7768228" cy="452844"/>
      </dsp:txXfrm>
    </dsp:sp>
    <dsp:sp modelId="{329E0639-6E67-43E2-BA33-6E0319D0AF28}">
      <dsp:nvSpPr>
        <dsp:cNvPr id="0" name=""/>
        <dsp:cNvSpPr/>
      </dsp:nvSpPr>
      <dsp:spPr>
        <a:xfrm>
          <a:off x="0" y="1411985"/>
          <a:ext cx="8229600" cy="722925"/>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Reviewed Financials Statements Prepared by a CPA in Accordance with GAAP</a:t>
          </a:r>
        </a:p>
      </dsp:txBody>
      <dsp:txXfrm>
        <a:off x="0" y="1411985"/>
        <a:ext cx="8229600" cy="722925"/>
      </dsp:txXfrm>
    </dsp:sp>
    <dsp:sp modelId="{7C270BC1-518B-4CEF-8AD3-92C57B4B31A3}">
      <dsp:nvSpPr>
        <dsp:cNvPr id="0" name=""/>
        <dsp:cNvSpPr/>
      </dsp:nvSpPr>
      <dsp:spPr>
        <a:xfrm>
          <a:off x="407461" y="1161065"/>
          <a:ext cx="7817224" cy="501840"/>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755650">
            <a:lnSpc>
              <a:spcPct val="90000"/>
            </a:lnSpc>
            <a:spcBef>
              <a:spcPct val="0"/>
            </a:spcBef>
            <a:spcAft>
              <a:spcPct val="35000"/>
            </a:spcAft>
            <a:buNone/>
          </a:pPr>
          <a:r>
            <a:rPr lang="en-US" sz="1700" kern="1200" dirty="0"/>
            <a:t>Gross Tuition Revenues Less Than $1,000,000 But Greater Than $100,000</a:t>
          </a:r>
        </a:p>
      </dsp:txBody>
      <dsp:txXfrm>
        <a:off x="431959" y="1185563"/>
        <a:ext cx="7768228" cy="452844"/>
      </dsp:txXfrm>
    </dsp:sp>
    <dsp:sp modelId="{5B8BA6BC-E90C-49B9-8222-CD6AF7597A20}">
      <dsp:nvSpPr>
        <dsp:cNvPr id="0" name=""/>
        <dsp:cNvSpPr/>
      </dsp:nvSpPr>
      <dsp:spPr>
        <a:xfrm>
          <a:off x="0" y="2477630"/>
          <a:ext cx="8229600" cy="9639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Financials Statements on DPSA forms prepared by a CPA or Certified Bookkeeper</a:t>
          </a:r>
        </a:p>
      </dsp:txBody>
      <dsp:txXfrm>
        <a:off x="0" y="2477630"/>
        <a:ext cx="8229600" cy="963900"/>
      </dsp:txXfrm>
    </dsp:sp>
    <dsp:sp modelId="{6A77F2C9-02F4-411F-A3B8-37481494C9D9}">
      <dsp:nvSpPr>
        <dsp:cNvPr id="0" name=""/>
        <dsp:cNvSpPr/>
      </dsp:nvSpPr>
      <dsp:spPr>
        <a:xfrm>
          <a:off x="407461" y="2226710"/>
          <a:ext cx="7817224" cy="501840"/>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755650">
            <a:lnSpc>
              <a:spcPct val="90000"/>
            </a:lnSpc>
            <a:spcBef>
              <a:spcPct val="0"/>
            </a:spcBef>
            <a:spcAft>
              <a:spcPct val="35000"/>
            </a:spcAft>
            <a:buNone/>
          </a:pPr>
          <a:r>
            <a:rPr lang="en-US" sz="1700" kern="1200" dirty="0"/>
            <a:t>Gross Tuition Revenues Equal to or Less Than $100,000</a:t>
          </a:r>
        </a:p>
      </dsp:txBody>
      <dsp:txXfrm>
        <a:off x="431959" y="2251208"/>
        <a:ext cx="7768228" cy="4528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12EE5-286F-44DB-9F7A-1A06C3DE44F5}">
      <dsp:nvSpPr>
        <dsp:cNvPr id="0" name=""/>
        <dsp:cNvSpPr/>
      </dsp:nvSpPr>
      <dsp:spPr>
        <a:xfrm>
          <a:off x="601492" y="0"/>
          <a:ext cx="6816915" cy="4997153"/>
        </a:xfrm>
        <a:prstGeom prst="rightArrow">
          <a:avLst/>
        </a:prstGeom>
        <a:solidFill>
          <a:srgbClr val="2D2D8A">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B15707D-A428-43C9-9EA6-EB764FF52059}">
      <dsp:nvSpPr>
        <dsp:cNvPr id="0" name=""/>
        <dsp:cNvSpPr/>
      </dsp:nvSpPr>
      <dsp:spPr>
        <a:xfrm>
          <a:off x="4723" y="1371598"/>
          <a:ext cx="3851916" cy="2253955"/>
        </a:xfrm>
        <a:prstGeom prst="roundRect">
          <a:avLst/>
        </a:prstGeo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dirty="0">
              <a:solidFill>
                <a:srgbClr val="FFFFFF"/>
              </a:solidFill>
              <a:latin typeface="+mn-lt"/>
              <a:ea typeface="+mn-ea"/>
              <a:cs typeface="+mn-cs"/>
            </a:rPr>
            <a:t>DPSA will evaluate the institution’s response and take appropriate action, including recommending that the Executive Director assess a fine, changing authorization status, or requiring the institution to issue a refund or take some other action.</a:t>
          </a:r>
        </a:p>
      </dsp:txBody>
      <dsp:txXfrm>
        <a:off x="114752" y="1481627"/>
        <a:ext cx="3631858" cy="2033897"/>
      </dsp:txXfrm>
    </dsp:sp>
    <dsp:sp modelId="{59267EDC-1B30-4C2F-B75C-75553E8BC7A7}">
      <dsp:nvSpPr>
        <dsp:cNvPr id="0" name=""/>
        <dsp:cNvSpPr/>
      </dsp:nvSpPr>
      <dsp:spPr>
        <a:xfrm>
          <a:off x="4163260" y="1371598"/>
          <a:ext cx="3851916" cy="2253955"/>
        </a:xfrm>
        <a:prstGeom prst="roundRect">
          <a:avLst/>
        </a:prstGeo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dirty="0">
              <a:solidFill>
                <a:srgbClr val="000000"/>
              </a:solidFill>
              <a:latin typeface="+mn-lt"/>
              <a:ea typeface="+mn-ea"/>
              <a:cs typeface="+mn-cs"/>
            </a:rPr>
            <a:t>In the event that either party is not satisfied with the determination made by DPSA, the party may seek further review by the Executive Director or through the Uniform Administrative Procedures Act.</a:t>
          </a:r>
          <a:endParaRPr lang="en-US" sz="2000" kern="1200" dirty="0">
            <a:solidFill>
              <a:srgbClr val="000000"/>
            </a:solidFill>
            <a:latin typeface="+mn-lt"/>
            <a:ea typeface="+mn-ea"/>
            <a:cs typeface="+mn-cs"/>
          </a:endParaRPr>
        </a:p>
      </dsp:txBody>
      <dsp:txXfrm>
        <a:off x="4273289" y="1481627"/>
        <a:ext cx="3631858" cy="20338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5E483-2D42-4E2E-812F-2FE51E255688}">
      <dsp:nvSpPr>
        <dsp:cNvPr id="0" name=""/>
        <dsp:cNvSpPr/>
      </dsp:nvSpPr>
      <dsp:spPr>
        <a:xfrm>
          <a:off x="0" y="8501"/>
          <a:ext cx="7432003" cy="1179360"/>
        </a:xfrm>
        <a:prstGeom prst="roundRect">
          <a:avLst/>
        </a:prstGeo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FFFF"/>
              </a:solidFill>
              <a:latin typeface="+mn-lt"/>
              <a:ea typeface="+mn-ea"/>
              <a:cs typeface="Times New Roman" pitchFamily="18" charset="0"/>
            </a:rPr>
            <a:t>Adhere to DPSA’s rules and institutional policies</a:t>
          </a:r>
        </a:p>
      </dsp:txBody>
      <dsp:txXfrm>
        <a:off x="57572" y="66073"/>
        <a:ext cx="7316859" cy="1064216"/>
      </dsp:txXfrm>
    </dsp:sp>
    <dsp:sp modelId="{41C9579F-E24B-477C-9F5D-5BD52C095545}">
      <dsp:nvSpPr>
        <dsp:cNvPr id="0" name=""/>
        <dsp:cNvSpPr/>
      </dsp:nvSpPr>
      <dsp:spPr>
        <a:xfrm>
          <a:off x="0" y="1349753"/>
          <a:ext cx="7432003" cy="1179360"/>
        </a:xfrm>
        <a:prstGeom prst="roundRect">
          <a:avLst/>
        </a:prstGeom>
        <a:solidFill>
          <a:srgbClr val="2D2D8A">
            <a:shade val="80000"/>
            <a:hueOff val="0"/>
            <a:satOff val="-16910"/>
            <a:lumOff val="16907"/>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FFFF"/>
              </a:solidFill>
              <a:latin typeface="+mn-lt"/>
              <a:ea typeface="+mn-ea"/>
              <a:cs typeface="Times New Roman" pitchFamily="18" charset="0"/>
            </a:rPr>
            <a:t>Document communications</a:t>
          </a:r>
        </a:p>
      </dsp:txBody>
      <dsp:txXfrm>
        <a:off x="57572" y="1407325"/>
        <a:ext cx="7316859" cy="1064216"/>
      </dsp:txXfrm>
    </dsp:sp>
    <dsp:sp modelId="{A9FA1FDF-209B-4E67-A4B5-FA7DA934C979}">
      <dsp:nvSpPr>
        <dsp:cNvPr id="0" name=""/>
        <dsp:cNvSpPr/>
      </dsp:nvSpPr>
      <dsp:spPr>
        <a:xfrm>
          <a:off x="0" y="2738603"/>
          <a:ext cx="7432003" cy="1179360"/>
        </a:xfrm>
        <a:prstGeom prst="roundRect">
          <a:avLst/>
        </a:prstGeo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FFFF"/>
              </a:solidFill>
              <a:latin typeface="+mn-lt"/>
              <a:ea typeface="+mn-ea"/>
              <a:cs typeface="Times New Roman" pitchFamily="18" charset="0"/>
            </a:rPr>
            <a:t>Educate your staff to resolve issues internally</a:t>
          </a:r>
        </a:p>
      </dsp:txBody>
      <dsp:txXfrm>
        <a:off x="57572" y="2796175"/>
        <a:ext cx="7316859" cy="1064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1081D-A620-4C20-9526-C1AFB437FFCC}">
      <dsp:nvSpPr>
        <dsp:cNvPr id="0" name=""/>
        <dsp:cNvSpPr/>
      </dsp:nvSpPr>
      <dsp:spPr>
        <a:xfrm>
          <a:off x="228598" y="1159279"/>
          <a:ext cx="1684650" cy="24058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lt"/>
              <a:cs typeface="Times New Roman" panose="02020603050405020304" pitchFamily="18" charset="0"/>
            </a:rPr>
            <a:t>Student Seeks to Enroll in a Certificate or Diploma Program</a:t>
          </a:r>
        </a:p>
      </dsp:txBody>
      <dsp:txXfrm>
        <a:off x="277940" y="1208621"/>
        <a:ext cx="1585966" cy="2307156"/>
      </dsp:txXfrm>
    </dsp:sp>
    <dsp:sp modelId="{5CB9D9B3-FF3F-4574-AB40-024D6BDC5128}">
      <dsp:nvSpPr>
        <dsp:cNvPr id="0" name=""/>
        <dsp:cNvSpPr/>
      </dsp:nvSpPr>
      <dsp:spPr>
        <a:xfrm rot="17350740">
          <a:off x="1224580" y="1377479"/>
          <a:ext cx="2051195" cy="32092"/>
        </a:xfrm>
        <a:custGeom>
          <a:avLst/>
          <a:gdLst/>
          <a:ahLst/>
          <a:cxnLst/>
          <a:rect l="0" t="0" r="0" b="0"/>
          <a:pathLst>
            <a:path>
              <a:moveTo>
                <a:pt x="0" y="16046"/>
              </a:moveTo>
              <a:lnTo>
                <a:pt x="2051195" y="16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latin typeface="+mn-lt"/>
          </a:endParaRPr>
        </a:p>
      </dsp:txBody>
      <dsp:txXfrm>
        <a:off x="2198898" y="1342246"/>
        <a:ext cx="102559" cy="102559"/>
      </dsp:txXfrm>
    </dsp:sp>
    <dsp:sp modelId="{493BC477-9AE5-4C6E-B6DB-84A4CA774CE8}">
      <dsp:nvSpPr>
        <dsp:cNvPr id="0" name=""/>
        <dsp:cNvSpPr/>
      </dsp:nvSpPr>
      <dsp:spPr>
        <a:xfrm>
          <a:off x="2587108" y="3689"/>
          <a:ext cx="1684650" cy="842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Student Passes an Ability to Benefit Test (ATB)</a:t>
          </a:r>
          <a:r>
            <a:rPr lang="en-US" sz="1200" kern="1200" baseline="30000" dirty="0">
              <a:latin typeface="+mn-lt"/>
              <a:cs typeface="Times New Roman" panose="02020603050405020304" pitchFamily="18" charset="0"/>
            </a:rPr>
            <a:t>1</a:t>
          </a:r>
        </a:p>
      </dsp:txBody>
      <dsp:txXfrm>
        <a:off x="2611779" y="28360"/>
        <a:ext cx="1635308" cy="792983"/>
      </dsp:txXfrm>
    </dsp:sp>
    <dsp:sp modelId="{79CF158C-BDC8-4E1C-8760-3B1A21E7A84E}">
      <dsp:nvSpPr>
        <dsp:cNvPr id="0" name=""/>
        <dsp:cNvSpPr/>
      </dsp:nvSpPr>
      <dsp:spPr>
        <a:xfrm rot="21581177">
          <a:off x="4271754" y="406961"/>
          <a:ext cx="673870" cy="32092"/>
        </a:xfrm>
        <a:custGeom>
          <a:avLst/>
          <a:gdLst/>
          <a:ahLst/>
          <a:cxnLst/>
          <a:rect l="0" t="0" r="0" b="0"/>
          <a:pathLst>
            <a:path>
              <a:moveTo>
                <a:pt x="0" y="16046"/>
              </a:moveTo>
              <a:lnTo>
                <a:pt x="673870" y="16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4591842" y="406160"/>
        <a:ext cx="33693" cy="33693"/>
      </dsp:txXfrm>
    </dsp:sp>
    <dsp:sp modelId="{C62F1E78-329C-4D0C-B48A-4375B394DC6F}">
      <dsp:nvSpPr>
        <dsp:cNvPr id="0" name=""/>
        <dsp:cNvSpPr/>
      </dsp:nvSpPr>
      <dsp:spPr>
        <a:xfrm>
          <a:off x="4945619" y="0"/>
          <a:ext cx="2674382" cy="842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A Copy of the Scored ATB or a Graded Score Sheet</a:t>
          </a:r>
          <a:r>
            <a:rPr lang="en-US" sz="1200" kern="1200" baseline="30000" dirty="0">
              <a:latin typeface="+mn-lt"/>
              <a:cs typeface="Times New Roman" panose="02020603050405020304" pitchFamily="18" charset="0"/>
            </a:rPr>
            <a:t>1</a:t>
          </a:r>
        </a:p>
      </dsp:txBody>
      <dsp:txXfrm>
        <a:off x="4970290" y="24671"/>
        <a:ext cx="2625040" cy="792983"/>
      </dsp:txXfrm>
    </dsp:sp>
    <dsp:sp modelId="{E6621C3F-C37D-41C7-B215-EEEFDBA463DB}">
      <dsp:nvSpPr>
        <dsp:cNvPr id="0" name=""/>
        <dsp:cNvSpPr/>
      </dsp:nvSpPr>
      <dsp:spPr>
        <a:xfrm rot="18289469">
          <a:off x="1660175" y="1861816"/>
          <a:ext cx="1180007" cy="32092"/>
        </a:xfrm>
        <a:custGeom>
          <a:avLst/>
          <a:gdLst/>
          <a:ahLst/>
          <a:cxnLst/>
          <a:rect l="0" t="0" r="0" b="0"/>
          <a:pathLst>
            <a:path>
              <a:moveTo>
                <a:pt x="0" y="16046"/>
              </a:moveTo>
              <a:lnTo>
                <a:pt x="1180007" y="16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2220678" y="1848362"/>
        <a:ext cx="59000" cy="59000"/>
      </dsp:txXfrm>
    </dsp:sp>
    <dsp:sp modelId="{532B53D1-036A-446F-A9AC-A078F2243CF5}">
      <dsp:nvSpPr>
        <dsp:cNvPr id="0" name=""/>
        <dsp:cNvSpPr/>
      </dsp:nvSpPr>
      <dsp:spPr>
        <a:xfrm>
          <a:off x="2587108" y="972363"/>
          <a:ext cx="1684650" cy="842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Student has a High School Equivalency</a:t>
          </a:r>
        </a:p>
      </dsp:txBody>
      <dsp:txXfrm>
        <a:off x="2611779" y="997034"/>
        <a:ext cx="1635308" cy="792983"/>
      </dsp:txXfrm>
    </dsp:sp>
    <dsp:sp modelId="{61389268-9B03-432E-AF92-96667CEC1654}">
      <dsp:nvSpPr>
        <dsp:cNvPr id="0" name=""/>
        <dsp:cNvSpPr/>
      </dsp:nvSpPr>
      <dsp:spPr>
        <a:xfrm>
          <a:off x="4271759" y="1377479"/>
          <a:ext cx="673860" cy="32092"/>
        </a:xfrm>
        <a:custGeom>
          <a:avLst/>
          <a:gdLst/>
          <a:ahLst/>
          <a:cxnLst/>
          <a:rect l="0" t="0" r="0" b="0"/>
          <a:pathLst>
            <a:path>
              <a:moveTo>
                <a:pt x="0" y="16046"/>
              </a:moveTo>
              <a:lnTo>
                <a:pt x="673860" y="16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4591842" y="1376679"/>
        <a:ext cx="33693" cy="33693"/>
      </dsp:txXfrm>
    </dsp:sp>
    <dsp:sp modelId="{97215564-EBF8-4239-9B08-56C58F23E434}">
      <dsp:nvSpPr>
        <dsp:cNvPr id="0" name=""/>
        <dsp:cNvSpPr/>
      </dsp:nvSpPr>
      <dsp:spPr>
        <a:xfrm>
          <a:off x="4945619" y="972363"/>
          <a:ext cx="2674382" cy="842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Official GED Score Sheet or Official High School Equivalency Transcript From the Issuing Entity</a:t>
          </a:r>
        </a:p>
      </dsp:txBody>
      <dsp:txXfrm>
        <a:off x="4970290" y="997034"/>
        <a:ext cx="2625040" cy="792983"/>
      </dsp:txXfrm>
    </dsp:sp>
    <dsp:sp modelId="{5E85AC0E-0B45-433D-981B-D436C5089A14}">
      <dsp:nvSpPr>
        <dsp:cNvPr id="0" name=""/>
        <dsp:cNvSpPr/>
      </dsp:nvSpPr>
      <dsp:spPr>
        <a:xfrm rot="2142401">
          <a:off x="1835248" y="2588322"/>
          <a:ext cx="829861" cy="32092"/>
        </a:xfrm>
        <a:custGeom>
          <a:avLst/>
          <a:gdLst/>
          <a:ahLst/>
          <a:cxnLst/>
          <a:rect l="0" t="0" r="0" b="0"/>
          <a:pathLst>
            <a:path>
              <a:moveTo>
                <a:pt x="0" y="16046"/>
              </a:moveTo>
              <a:lnTo>
                <a:pt x="829861" y="16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2229432" y="2583621"/>
        <a:ext cx="41493" cy="41493"/>
      </dsp:txXfrm>
    </dsp:sp>
    <dsp:sp modelId="{4CA1161A-A2C8-4E59-96BF-3647B9FD682B}">
      <dsp:nvSpPr>
        <dsp:cNvPr id="0" name=""/>
        <dsp:cNvSpPr/>
      </dsp:nvSpPr>
      <dsp:spPr>
        <a:xfrm>
          <a:off x="2587108" y="2425374"/>
          <a:ext cx="1684650" cy="842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Student has a High School Diploma</a:t>
          </a:r>
        </a:p>
      </dsp:txBody>
      <dsp:txXfrm>
        <a:off x="2611779" y="2450045"/>
        <a:ext cx="1635308" cy="792983"/>
      </dsp:txXfrm>
    </dsp:sp>
    <dsp:sp modelId="{C732918C-0E23-477C-83AC-2477B2660483}">
      <dsp:nvSpPr>
        <dsp:cNvPr id="0" name=""/>
        <dsp:cNvSpPr/>
      </dsp:nvSpPr>
      <dsp:spPr>
        <a:xfrm rot="19457599">
          <a:off x="4193758" y="2588322"/>
          <a:ext cx="829861" cy="32092"/>
        </a:xfrm>
        <a:custGeom>
          <a:avLst/>
          <a:gdLst/>
          <a:ahLst/>
          <a:cxnLst/>
          <a:rect l="0" t="0" r="0" b="0"/>
          <a:pathLst>
            <a:path>
              <a:moveTo>
                <a:pt x="0" y="16046"/>
              </a:moveTo>
              <a:lnTo>
                <a:pt x="829861" y="16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4587942" y="2583621"/>
        <a:ext cx="41493" cy="41493"/>
      </dsp:txXfrm>
    </dsp:sp>
    <dsp:sp modelId="{6B5D7AD5-568A-4143-8A5A-D2903C0BB905}">
      <dsp:nvSpPr>
        <dsp:cNvPr id="0" name=""/>
        <dsp:cNvSpPr/>
      </dsp:nvSpPr>
      <dsp:spPr>
        <a:xfrm>
          <a:off x="4945619" y="1941037"/>
          <a:ext cx="2674382" cy="842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Official High School Transcript</a:t>
          </a:r>
        </a:p>
      </dsp:txBody>
      <dsp:txXfrm>
        <a:off x="4970290" y="1965708"/>
        <a:ext cx="2625040" cy="792983"/>
      </dsp:txXfrm>
    </dsp:sp>
    <dsp:sp modelId="{062C4DEC-2F1D-4315-BD3B-9D1989019E22}">
      <dsp:nvSpPr>
        <dsp:cNvPr id="0" name=""/>
        <dsp:cNvSpPr/>
      </dsp:nvSpPr>
      <dsp:spPr>
        <a:xfrm rot="2142401">
          <a:off x="4193758" y="3072659"/>
          <a:ext cx="829861" cy="32092"/>
        </a:xfrm>
        <a:custGeom>
          <a:avLst/>
          <a:gdLst/>
          <a:ahLst/>
          <a:cxnLst/>
          <a:rect l="0" t="0" r="0" b="0"/>
          <a:pathLst>
            <a:path>
              <a:moveTo>
                <a:pt x="0" y="16046"/>
              </a:moveTo>
              <a:lnTo>
                <a:pt x="829861" y="16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4587942" y="3067958"/>
        <a:ext cx="41493" cy="41493"/>
      </dsp:txXfrm>
    </dsp:sp>
    <dsp:sp modelId="{853E5224-34CE-43CB-904D-966896D9490D}">
      <dsp:nvSpPr>
        <dsp:cNvPr id="0" name=""/>
        <dsp:cNvSpPr/>
      </dsp:nvSpPr>
      <dsp:spPr>
        <a:xfrm>
          <a:off x="4945619" y="2909711"/>
          <a:ext cx="2674382" cy="842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Official Military Documentation Indicating High School Completion</a:t>
          </a:r>
        </a:p>
      </dsp:txBody>
      <dsp:txXfrm>
        <a:off x="4970290" y="2934382"/>
        <a:ext cx="2625040" cy="792983"/>
      </dsp:txXfrm>
    </dsp:sp>
    <dsp:sp modelId="{A20BEF86-7E26-4C06-9595-10306A2EC891}">
      <dsp:nvSpPr>
        <dsp:cNvPr id="0" name=""/>
        <dsp:cNvSpPr/>
      </dsp:nvSpPr>
      <dsp:spPr>
        <a:xfrm rot="4249260">
          <a:off x="1224580" y="3314827"/>
          <a:ext cx="2051195" cy="32092"/>
        </a:xfrm>
        <a:custGeom>
          <a:avLst/>
          <a:gdLst/>
          <a:ahLst/>
          <a:cxnLst/>
          <a:rect l="0" t="0" r="0" b="0"/>
          <a:pathLst>
            <a:path>
              <a:moveTo>
                <a:pt x="0" y="16046"/>
              </a:moveTo>
              <a:lnTo>
                <a:pt x="2051195" y="16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latin typeface="+mn-lt"/>
          </a:endParaRPr>
        </a:p>
      </dsp:txBody>
      <dsp:txXfrm>
        <a:off x="2198898" y="3279594"/>
        <a:ext cx="102559" cy="102559"/>
      </dsp:txXfrm>
    </dsp:sp>
    <dsp:sp modelId="{5679BA62-011A-4D24-AB28-FB55E8A900B3}">
      <dsp:nvSpPr>
        <dsp:cNvPr id="0" name=""/>
        <dsp:cNvSpPr/>
      </dsp:nvSpPr>
      <dsp:spPr>
        <a:xfrm>
          <a:off x="2587108" y="3878385"/>
          <a:ext cx="1684650" cy="842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Student has Postsecondary Credit in a Degree Program</a:t>
          </a:r>
        </a:p>
      </dsp:txBody>
      <dsp:txXfrm>
        <a:off x="2611779" y="3903056"/>
        <a:ext cx="1635308" cy="792983"/>
      </dsp:txXfrm>
    </dsp:sp>
    <dsp:sp modelId="{36646DF6-60A9-475A-A2A9-247E0E23BD7F}">
      <dsp:nvSpPr>
        <dsp:cNvPr id="0" name=""/>
        <dsp:cNvSpPr/>
      </dsp:nvSpPr>
      <dsp:spPr>
        <a:xfrm>
          <a:off x="4271759" y="4283501"/>
          <a:ext cx="673860" cy="32092"/>
        </a:xfrm>
        <a:custGeom>
          <a:avLst/>
          <a:gdLst/>
          <a:ahLst/>
          <a:cxnLst/>
          <a:rect l="0" t="0" r="0" b="0"/>
          <a:pathLst>
            <a:path>
              <a:moveTo>
                <a:pt x="0" y="16046"/>
              </a:moveTo>
              <a:lnTo>
                <a:pt x="673860" y="16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4591842" y="4282701"/>
        <a:ext cx="33693" cy="33693"/>
      </dsp:txXfrm>
    </dsp:sp>
    <dsp:sp modelId="{D3BC80EC-D510-4F19-8747-2D32F494248A}">
      <dsp:nvSpPr>
        <dsp:cNvPr id="0" name=""/>
        <dsp:cNvSpPr/>
      </dsp:nvSpPr>
      <dsp:spPr>
        <a:xfrm>
          <a:off x="4945619" y="3878385"/>
          <a:ext cx="2674382" cy="842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Official Transcript from a Postsecondary Institution Indicating that Degree Program Credit Awarded</a:t>
          </a:r>
        </a:p>
      </dsp:txBody>
      <dsp:txXfrm>
        <a:off x="4970290" y="3903056"/>
        <a:ext cx="2625040" cy="7929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1081D-A620-4C20-9526-C1AFB437FFCC}">
      <dsp:nvSpPr>
        <dsp:cNvPr id="0" name=""/>
        <dsp:cNvSpPr/>
      </dsp:nvSpPr>
      <dsp:spPr>
        <a:xfrm>
          <a:off x="4344" y="1182317"/>
          <a:ext cx="2242453" cy="23597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lt"/>
              <a:cs typeface="Times New Roman" panose="02020603050405020304" pitchFamily="18" charset="0"/>
            </a:rPr>
            <a:t>Student Seeks to Enroll in an Undergraduate Degree Program</a:t>
          </a:r>
        </a:p>
      </dsp:txBody>
      <dsp:txXfrm>
        <a:off x="70023" y="1247996"/>
        <a:ext cx="2111095" cy="2228406"/>
      </dsp:txXfrm>
    </dsp:sp>
    <dsp:sp modelId="{E6621C3F-C37D-41C7-B215-EEEFDBA463DB}">
      <dsp:nvSpPr>
        <dsp:cNvPr id="0" name=""/>
        <dsp:cNvSpPr/>
      </dsp:nvSpPr>
      <dsp:spPr>
        <a:xfrm rot="17692822">
          <a:off x="1791780" y="1633869"/>
          <a:ext cx="1570989" cy="31478"/>
        </a:xfrm>
        <a:custGeom>
          <a:avLst/>
          <a:gdLst/>
          <a:ahLst/>
          <a:cxnLst/>
          <a:rect l="0" t="0" r="0" b="0"/>
          <a:pathLst>
            <a:path>
              <a:moveTo>
                <a:pt x="0" y="15739"/>
              </a:moveTo>
              <a:lnTo>
                <a:pt x="1570989" y="157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2538000" y="1610333"/>
        <a:ext cx="78549" cy="78549"/>
      </dsp:txXfrm>
    </dsp:sp>
    <dsp:sp modelId="{532B53D1-036A-446F-A9AC-A078F2243CF5}">
      <dsp:nvSpPr>
        <dsp:cNvPr id="0" name=""/>
        <dsp:cNvSpPr/>
      </dsp:nvSpPr>
      <dsp:spPr>
        <a:xfrm>
          <a:off x="2907752" y="523920"/>
          <a:ext cx="1652386" cy="82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Student has a High School Equivalency</a:t>
          </a:r>
        </a:p>
      </dsp:txBody>
      <dsp:txXfrm>
        <a:off x="2931950" y="548118"/>
        <a:ext cx="1603990" cy="777797"/>
      </dsp:txXfrm>
    </dsp:sp>
    <dsp:sp modelId="{61389268-9B03-432E-AF92-96667CEC1654}">
      <dsp:nvSpPr>
        <dsp:cNvPr id="0" name=""/>
        <dsp:cNvSpPr/>
      </dsp:nvSpPr>
      <dsp:spPr>
        <a:xfrm>
          <a:off x="4560138" y="921277"/>
          <a:ext cx="660954" cy="31478"/>
        </a:xfrm>
        <a:custGeom>
          <a:avLst/>
          <a:gdLst/>
          <a:ahLst/>
          <a:cxnLst/>
          <a:rect l="0" t="0" r="0" b="0"/>
          <a:pathLst>
            <a:path>
              <a:moveTo>
                <a:pt x="0" y="15739"/>
              </a:moveTo>
              <a:lnTo>
                <a:pt x="660954" y="157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4874091" y="920493"/>
        <a:ext cx="33047" cy="33047"/>
      </dsp:txXfrm>
    </dsp:sp>
    <dsp:sp modelId="{97215564-EBF8-4239-9B08-56C58F23E434}">
      <dsp:nvSpPr>
        <dsp:cNvPr id="0" name=""/>
        <dsp:cNvSpPr/>
      </dsp:nvSpPr>
      <dsp:spPr>
        <a:xfrm>
          <a:off x="5221092" y="523920"/>
          <a:ext cx="2623162" cy="82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Official GED Score Sheet or Official High School Equivalency Transcript From the Issuing Entity</a:t>
          </a:r>
        </a:p>
      </dsp:txBody>
      <dsp:txXfrm>
        <a:off x="5245290" y="548118"/>
        <a:ext cx="2574766" cy="777797"/>
      </dsp:txXfrm>
    </dsp:sp>
    <dsp:sp modelId="{5E85AC0E-0B45-433D-981B-D436C5089A14}">
      <dsp:nvSpPr>
        <dsp:cNvPr id="0" name=""/>
        <dsp:cNvSpPr/>
      </dsp:nvSpPr>
      <dsp:spPr>
        <a:xfrm>
          <a:off x="2246797" y="2346460"/>
          <a:ext cx="660954" cy="31478"/>
        </a:xfrm>
        <a:custGeom>
          <a:avLst/>
          <a:gdLst/>
          <a:ahLst/>
          <a:cxnLst/>
          <a:rect l="0" t="0" r="0" b="0"/>
          <a:pathLst>
            <a:path>
              <a:moveTo>
                <a:pt x="0" y="15739"/>
              </a:moveTo>
              <a:lnTo>
                <a:pt x="660954" y="157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2560750" y="2345676"/>
        <a:ext cx="33047" cy="33047"/>
      </dsp:txXfrm>
    </dsp:sp>
    <dsp:sp modelId="{4CA1161A-A2C8-4E59-96BF-3647B9FD682B}">
      <dsp:nvSpPr>
        <dsp:cNvPr id="0" name=""/>
        <dsp:cNvSpPr/>
      </dsp:nvSpPr>
      <dsp:spPr>
        <a:xfrm>
          <a:off x="2907752" y="1949103"/>
          <a:ext cx="1652386" cy="82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Student has a High School Diploma</a:t>
          </a:r>
        </a:p>
      </dsp:txBody>
      <dsp:txXfrm>
        <a:off x="2931950" y="1973301"/>
        <a:ext cx="1603990" cy="777797"/>
      </dsp:txXfrm>
    </dsp:sp>
    <dsp:sp modelId="{C732918C-0E23-477C-83AC-2477B2660483}">
      <dsp:nvSpPr>
        <dsp:cNvPr id="0" name=""/>
        <dsp:cNvSpPr/>
      </dsp:nvSpPr>
      <dsp:spPr>
        <a:xfrm rot="19457599">
          <a:off x="4483631" y="2108930"/>
          <a:ext cx="813967" cy="31478"/>
        </a:xfrm>
        <a:custGeom>
          <a:avLst/>
          <a:gdLst/>
          <a:ahLst/>
          <a:cxnLst/>
          <a:rect l="0" t="0" r="0" b="0"/>
          <a:pathLst>
            <a:path>
              <a:moveTo>
                <a:pt x="0" y="15739"/>
              </a:moveTo>
              <a:lnTo>
                <a:pt x="813967" y="157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4870266" y="2104320"/>
        <a:ext cx="40698" cy="40698"/>
      </dsp:txXfrm>
    </dsp:sp>
    <dsp:sp modelId="{6B5D7AD5-568A-4143-8A5A-D2903C0BB905}">
      <dsp:nvSpPr>
        <dsp:cNvPr id="0" name=""/>
        <dsp:cNvSpPr/>
      </dsp:nvSpPr>
      <dsp:spPr>
        <a:xfrm>
          <a:off x="5221092" y="1474042"/>
          <a:ext cx="2623162" cy="82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Official High School Transcript</a:t>
          </a:r>
        </a:p>
      </dsp:txBody>
      <dsp:txXfrm>
        <a:off x="5245290" y="1498240"/>
        <a:ext cx="2574766" cy="777797"/>
      </dsp:txXfrm>
    </dsp:sp>
    <dsp:sp modelId="{062C4DEC-2F1D-4315-BD3B-9D1989019E22}">
      <dsp:nvSpPr>
        <dsp:cNvPr id="0" name=""/>
        <dsp:cNvSpPr/>
      </dsp:nvSpPr>
      <dsp:spPr>
        <a:xfrm rot="2142401">
          <a:off x="4483631" y="2583991"/>
          <a:ext cx="813967" cy="31478"/>
        </a:xfrm>
        <a:custGeom>
          <a:avLst/>
          <a:gdLst/>
          <a:ahLst/>
          <a:cxnLst/>
          <a:rect l="0" t="0" r="0" b="0"/>
          <a:pathLst>
            <a:path>
              <a:moveTo>
                <a:pt x="0" y="15739"/>
              </a:moveTo>
              <a:lnTo>
                <a:pt x="813967" y="157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4870266" y="2579381"/>
        <a:ext cx="40698" cy="40698"/>
      </dsp:txXfrm>
    </dsp:sp>
    <dsp:sp modelId="{853E5224-34CE-43CB-904D-966896D9490D}">
      <dsp:nvSpPr>
        <dsp:cNvPr id="0" name=""/>
        <dsp:cNvSpPr/>
      </dsp:nvSpPr>
      <dsp:spPr>
        <a:xfrm>
          <a:off x="5221092" y="2424164"/>
          <a:ext cx="2623162" cy="82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Official Military Documentation Indicating High School Completion</a:t>
          </a:r>
        </a:p>
      </dsp:txBody>
      <dsp:txXfrm>
        <a:off x="5245290" y="2448362"/>
        <a:ext cx="2574766" cy="777797"/>
      </dsp:txXfrm>
    </dsp:sp>
    <dsp:sp modelId="{A20BEF86-7E26-4C06-9595-10306A2EC891}">
      <dsp:nvSpPr>
        <dsp:cNvPr id="0" name=""/>
        <dsp:cNvSpPr/>
      </dsp:nvSpPr>
      <dsp:spPr>
        <a:xfrm rot="3907178">
          <a:off x="1791780" y="3059052"/>
          <a:ext cx="1570989" cy="31478"/>
        </a:xfrm>
        <a:custGeom>
          <a:avLst/>
          <a:gdLst/>
          <a:ahLst/>
          <a:cxnLst/>
          <a:rect l="0" t="0" r="0" b="0"/>
          <a:pathLst>
            <a:path>
              <a:moveTo>
                <a:pt x="0" y="15739"/>
              </a:moveTo>
              <a:lnTo>
                <a:pt x="1570989" y="157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2538000" y="3035516"/>
        <a:ext cx="78549" cy="78549"/>
      </dsp:txXfrm>
    </dsp:sp>
    <dsp:sp modelId="{5679BA62-011A-4D24-AB28-FB55E8A900B3}">
      <dsp:nvSpPr>
        <dsp:cNvPr id="0" name=""/>
        <dsp:cNvSpPr/>
      </dsp:nvSpPr>
      <dsp:spPr>
        <a:xfrm>
          <a:off x="2907752" y="3374286"/>
          <a:ext cx="1652386" cy="82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Student has Postsecondary Credit in a Degree Program</a:t>
          </a:r>
        </a:p>
      </dsp:txBody>
      <dsp:txXfrm>
        <a:off x="2931950" y="3398484"/>
        <a:ext cx="1603990" cy="777797"/>
      </dsp:txXfrm>
    </dsp:sp>
    <dsp:sp modelId="{36646DF6-60A9-475A-A2A9-247E0E23BD7F}">
      <dsp:nvSpPr>
        <dsp:cNvPr id="0" name=""/>
        <dsp:cNvSpPr/>
      </dsp:nvSpPr>
      <dsp:spPr>
        <a:xfrm>
          <a:off x="4560138" y="3771644"/>
          <a:ext cx="660954" cy="31478"/>
        </a:xfrm>
        <a:custGeom>
          <a:avLst/>
          <a:gdLst/>
          <a:ahLst/>
          <a:cxnLst/>
          <a:rect l="0" t="0" r="0" b="0"/>
          <a:pathLst>
            <a:path>
              <a:moveTo>
                <a:pt x="0" y="15739"/>
              </a:moveTo>
              <a:lnTo>
                <a:pt x="660954" y="157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4874091" y="3770859"/>
        <a:ext cx="33047" cy="33047"/>
      </dsp:txXfrm>
    </dsp:sp>
    <dsp:sp modelId="{D3BC80EC-D510-4F19-8747-2D32F494248A}">
      <dsp:nvSpPr>
        <dsp:cNvPr id="0" name=""/>
        <dsp:cNvSpPr/>
      </dsp:nvSpPr>
      <dsp:spPr>
        <a:xfrm>
          <a:off x="5221092" y="3374286"/>
          <a:ext cx="2623162" cy="82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Official Transcript from a Postsecondary Institution Indicating that Degree Program Credit Awarded</a:t>
          </a:r>
        </a:p>
      </dsp:txBody>
      <dsp:txXfrm>
        <a:off x="5245290" y="3398484"/>
        <a:ext cx="2574766" cy="7777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1081D-A620-4C20-9526-C1AFB437FFCC}">
      <dsp:nvSpPr>
        <dsp:cNvPr id="0" name=""/>
        <dsp:cNvSpPr/>
      </dsp:nvSpPr>
      <dsp:spPr>
        <a:xfrm>
          <a:off x="6701" y="1262951"/>
          <a:ext cx="1988430" cy="21984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cs typeface="Times New Roman" panose="02020603050405020304" pitchFamily="18" charset="0"/>
            </a:rPr>
            <a:t>Student Seeks to Enroll in a Post-Baccalaureate Program</a:t>
          </a:r>
        </a:p>
      </dsp:txBody>
      <dsp:txXfrm>
        <a:off x="64940" y="1321190"/>
        <a:ext cx="1871952" cy="2082019"/>
      </dsp:txXfrm>
    </dsp:sp>
    <dsp:sp modelId="{5CB9D9B3-FF3F-4574-AB40-024D6BDC5128}">
      <dsp:nvSpPr>
        <dsp:cNvPr id="0" name=""/>
        <dsp:cNvSpPr/>
      </dsp:nvSpPr>
      <dsp:spPr>
        <a:xfrm>
          <a:off x="1995131" y="2347536"/>
          <a:ext cx="615784" cy="29326"/>
        </a:xfrm>
        <a:custGeom>
          <a:avLst/>
          <a:gdLst/>
          <a:ahLst/>
          <a:cxnLst/>
          <a:rect l="0" t="0" r="0" b="0"/>
          <a:pathLst>
            <a:path>
              <a:moveTo>
                <a:pt x="0" y="14663"/>
              </a:moveTo>
              <a:lnTo>
                <a:pt x="615784" y="146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2287629" y="2346805"/>
        <a:ext cx="30789" cy="30789"/>
      </dsp:txXfrm>
    </dsp:sp>
    <dsp:sp modelId="{493BC477-9AE5-4C6E-B6DB-84A4CA774CE8}">
      <dsp:nvSpPr>
        <dsp:cNvPr id="0" name=""/>
        <dsp:cNvSpPr/>
      </dsp:nvSpPr>
      <dsp:spPr>
        <a:xfrm>
          <a:off x="2610916" y="1311960"/>
          <a:ext cx="2171302" cy="21004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cs typeface="Times New Roman" panose="02020603050405020304" pitchFamily="18" charset="0"/>
            </a:rPr>
            <a:t>Student Has a Baccalaureate Degree or Higher Credential from an Institution Judged to be Appropriate by the Commission</a:t>
          </a:r>
          <a:endParaRPr lang="en-US" sz="2000" kern="1200" baseline="30000" dirty="0">
            <a:latin typeface="+mn-lt"/>
            <a:cs typeface="Times New Roman" panose="02020603050405020304" pitchFamily="18" charset="0"/>
          </a:endParaRPr>
        </a:p>
      </dsp:txBody>
      <dsp:txXfrm>
        <a:off x="2672437" y="1373481"/>
        <a:ext cx="2048260" cy="1977437"/>
      </dsp:txXfrm>
    </dsp:sp>
    <dsp:sp modelId="{79CF158C-BDC8-4E1C-8760-3B1A21E7A84E}">
      <dsp:nvSpPr>
        <dsp:cNvPr id="0" name=""/>
        <dsp:cNvSpPr/>
      </dsp:nvSpPr>
      <dsp:spPr>
        <a:xfrm rot="21549120">
          <a:off x="4782184" y="2342929"/>
          <a:ext cx="622554" cy="29326"/>
        </a:xfrm>
        <a:custGeom>
          <a:avLst/>
          <a:gdLst/>
          <a:ahLst/>
          <a:cxnLst/>
          <a:rect l="0" t="0" r="0" b="0"/>
          <a:pathLst>
            <a:path>
              <a:moveTo>
                <a:pt x="0" y="14663"/>
              </a:moveTo>
              <a:lnTo>
                <a:pt x="622554" y="146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5077897" y="2342029"/>
        <a:ext cx="31127" cy="31127"/>
      </dsp:txXfrm>
    </dsp:sp>
    <dsp:sp modelId="{C62F1E78-329C-4D0C-B48A-4375B394DC6F}">
      <dsp:nvSpPr>
        <dsp:cNvPr id="0" name=""/>
        <dsp:cNvSpPr/>
      </dsp:nvSpPr>
      <dsp:spPr>
        <a:xfrm>
          <a:off x="5404704" y="1276971"/>
          <a:ext cx="2443895" cy="21520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cs typeface="Times New Roman" panose="02020603050405020304" pitchFamily="18" charset="0"/>
            </a:rPr>
            <a:t>An Official Copy of the Transcript from the Postsecondary Institution Indicating that the Student Received the Credential</a:t>
          </a:r>
          <a:endParaRPr lang="en-US" sz="2000" kern="1200" baseline="30000" dirty="0">
            <a:latin typeface="+mn-lt"/>
            <a:cs typeface="Times New Roman" panose="02020603050405020304" pitchFamily="18" charset="0"/>
          </a:endParaRPr>
        </a:p>
      </dsp:txBody>
      <dsp:txXfrm>
        <a:off x="5467735" y="1340002"/>
        <a:ext cx="2317833" cy="20259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1081D-A620-4C20-9526-C1AFB437FFCC}">
      <dsp:nvSpPr>
        <dsp:cNvPr id="0" name=""/>
        <dsp:cNvSpPr/>
      </dsp:nvSpPr>
      <dsp:spPr>
        <a:xfrm>
          <a:off x="1525" y="1846045"/>
          <a:ext cx="2064618" cy="1032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Student Seeks to Enroll in</a:t>
          </a:r>
        </a:p>
      </dsp:txBody>
      <dsp:txXfrm>
        <a:off x="31760" y="1876280"/>
        <a:ext cx="2004148" cy="971839"/>
      </dsp:txXfrm>
    </dsp:sp>
    <dsp:sp modelId="{5CB9D9B3-FF3F-4574-AB40-024D6BDC5128}">
      <dsp:nvSpPr>
        <dsp:cNvPr id="0" name=""/>
        <dsp:cNvSpPr/>
      </dsp:nvSpPr>
      <dsp:spPr>
        <a:xfrm>
          <a:off x="2066143" y="2342534"/>
          <a:ext cx="825847" cy="39331"/>
        </a:xfrm>
        <a:custGeom>
          <a:avLst/>
          <a:gdLst/>
          <a:ahLst/>
          <a:cxnLst/>
          <a:rect l="0" t="0" r="0" b="0"/>
          <a:pathLst>
            <a:path>
              <a:moveTo>
                <a:pt x="0" y="19665"/>
              </a:moveTo>
              <a:lnTo>
                <a:pt x="825847" y="196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58421" y="2341553"/>
        <a:ext cx="41292" cy="41292"/>
      </dsp:txXfrm>
    </dsp:sp>
    <dsp:sp modelId="{493BC477-9AE5-4C6E-B6DB-84A4CA774CE8}">
      <dsp:nvSpPr>
        <dsp:cNvPr id="0" name=""/>
        <dsp:cNvSpPr/>
      </dsp:nvSpPr>
      <dsp:spPr>
        <a:xfrm>
          <a:off x="2891990" y="1846045"/>
          <a:ext cx="2064618" cy="1032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Student Has a Tennessee license in the field for which the training is intended</a:t>
          </a:r>
        </a:p>
      </dsp:txBody>
      <dsp:txXfrm>
        <a:off x="2922225" y="1876280"/>
        <a:ext cx="2004148" cy="971839"/>
      </dsp:txXfrm>
    </dsp:sp>
    <dsp:sp modelId="{79CF158C-BDC8-4E1C-8760-3B1A21E7A84E}">
      <dsp:nvSpPr>
        <dsp:cNvPr id="0" name=""/>
        <dsp:cNvSpPr/>
      </dsp:nvSpPr>
      <dsp:spPr>
        <a:xfrm>
          <a:off x="4956609" y="2342534"/>
          <a:ext cx="825847" cy="39331"/>
        </a:xfrm>
        <a:custGeom>
          <a:avLst/>
          <a:gdLst/>
          <a:ahLst/>
          <a:cxnLst/>
          <a:rect l="0" t="0" r="0" b="0"/>
          <a:pathLst>
            <a:path>
              <a:moveTo>
                <a:pt x="0" y="19665"/>
              </a:moveTo>
              <a:lnTo>
                <a:pt x="825847" y="196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348886" y="2341553"/>
        <a:ext cx="41292" cy="41292"/>
      </dsp:txXfrm>
    </dsp:sp>
    <dsp:sp modelId="{C62F1E78-329C-4D0C-B48A-4375B394DC6F}">
      <dsp:nvSpPr>
        <dsp:cNvPr id="0" name=""/>
        <dsp:cNvSpPr/>
      </dsp:nvSpPr>
      <dsp:spPr>
        <a:xfrm>
          <a:off x="5782456" y="1846045"/>
          <a:ext cx="2064618" cy="1032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An Official Copy of the License </a:t>
          </a:r>
        </a:p>
      </dsp:txBody>
      <dsp:txXfrm>
        <a:off x="5812691" y="1876280"/>
        <a:ext cx="2004148" cy="9718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12EE5-286F-44DB-9F7A-1A06C3DE44F5}">
      <dsp:nvSpPr>
        <dsp:cNvPr id="0" name=""/>
        <dsp:cNvSpPr/>
      </dsp:nvSpPr>
      <dsp:spPr>
        <a:xfrm>
          <a:off x="601492" y="0"/>
          <a:ext cx="6816915" cy="4343400"/>
        </a:xfrm>
        <a:prstGeom prst="rightArrow">
          <a:avLst/>
        </a:prstGeom>
        <a:solidFill>
          <a:srgbClr val="2D2D8A">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B15707D-A428-43C9-9EA6-EB764FF52059}">
      <dsp:nvSpPr>
        <dsp:cNvPr id="0" name=""/>
        <dsp:cNvSpPr/>
      </dsp:nvSpPr>
      <dsp:spPr>
        <a:xfrm>
          <a:off x="0" y="761997"/>
          <a:ext cx="3912050" cy="2826667"/>
        </a:xfrm>
        <a:prstGeom prst="roundRect">
          <a:avLst/>
        </a:prstGeo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FFFFFF"/>
              </a:solidFill>
              <a:latin typeface="+mn-lt"/>
              <a:ea typeface="+mn-ea"/>
              <a:cs typeface="+mn-cs"/>
            </a:rPr>
            <a:t>Student has a Tennessee license in the field for which the training is intended. </a:t>
          </a:r>
        </a:p>
      </dsp:txBody>
      <dsp:txXfrm>
        <a:off x="137987" y="899984"/>
        <a:ext cx="3636076" cy="2550693"/>
      </dsp:txXfrm>
    </dsp:sp>
    <dsp:sp modelId="{59267EDC-1B30-4C2F-B75C-75553E8BC7A7}">
      <dsp:nvSpPr>
        <dsp:cNvPr id="0" name=""/>
        <dsp:cNvSpPr/>
      </dsp:nvSpPr>
      <dsp:spPr>
        <a:xfrm>
          <a:off x="4107751" y="1192159"/>
          <a:ext cx="3912050" cy="1959081"/>
        </a:xfrm>
        <a:prstGeom prst="roundRect">
          <a:avLst/>
        </a:prstGeo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US" sz="2200" kern="1200" dirty="0">
            <a:solidFill>
              <a:srgbClr val="000000"/>
            </a:solidFill>
            <a:latin typeface="+mn-lt"/>
            <a:ea typeface="+mn-ea"/>
            <a:cs typeface="Times New Roman" pitchFamily="18" charset="0"/>
          </a:endParaRPr>
        </a:p>
        <a:p>
          <a:pPr marL="0" lvl="0" indent="0" algn="ctr" defTabSz="977900">
            <a:lnSpc>
              <a:spcPct val="90000"/>
            </a:lnSpc>
            <a:spcBef>
              <a:spcPct val="0"/>
            </a:spcBef>
            <a:spcAft>
              <a:spcPct val="35000"/>
            </a:spcAft>
            <a:buNone/>
          </a:pPr>
          <a:r>
            <a:rPr lang="en-US" sz="2200" kern="1200" dirty="0">
              <a:solidFill>
                <a:srgbClr val="000000"/>
              </a:solidFill>
              <a:latin typeface="+mn-lt"/>
              <a:ea typeface="+mn-ea"/>
              <a:cs typeface="Times New Roman" pitchFamily="18" charset="0"/>
            </a:rPr>
            <a:t>Verification of current licensure from the issuing Tennessee subject matter expert agency, such as a current screenshot from the agency’s website.</a:t>
          </a:r>
        </a:p>
        <a:p>
          <a:pPr marL="0" lvl="0" indent="0" algn="ctr" defTabSz="977900">
            <a:lnSpc>
              <a:spcPct val="90000"/>
            </a:lnSpc>
            <a:spcBef>
              <a:spcPct val="0"/>
            </a:spcBef>
            <a:spcAft>
              <a:spcPct val="35000"/>
            </a:spcAft>
            <a:buNone/>
          </a:pPr>
          <a:endParaRPr lang="en-US" sz="2200" kern="1200" dirty="0">
            <a:solidFill>
              <a:srgbClr val="000000"/>
            </a:solidFill>
            <a:latin typeface="+mn-lt"/>
            <a:ea typeface="+mn-ea"/>
            <a:cs typeface="Times New Roman" pitchFamily="18" charset="0"/>
          </a:endParaRPr>
        </a:p>
      </dsp:txBody>
      <dsp:txXfrm>
        <a:off x="4203385" y="1287793"/>
        <a:ext cx="3720782" cy="17678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12EE5-286F-44DB-9F7A-1A06C3DE44F5}">
      <dsp:nvSpPr>
        <dsp:cNvPr id="0" name=""/>
        <dsp:cNvSpPr/>
      </dsp:nvSpPr>
      <dsp:spPr>
        <a:xfrm>
          <a:off x="601492" y="0"/>
          <a:ext cx="6816915" cy="4800600"/>
        </a:xfrm>
        <a:prstGeom prst="rightArrow">
          <a:avLst/>
        </a:prstGeom>
        <a:solidFill>
          <a:srgbClr val="2D2D8A">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B15707D-A428-43C9-9EA6-EB764FF52059}">
      <dsp:nvSpPr>
        <dsp:cNvPr id="0" name=""/>
        <dsp:cNvSpPr/>
      </dsp:nvSpPr>
      <dsp:spPr>
        <a:xfrm>
          <a:off x="856" y="838194"/>
          <a:ext cx="3831895" cy="3124211"/>
        </a:xfrm>
        <a:prstGeom prst="roundRect">
          <a:avLst/>
        </a:prstGeo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FFFFFF"/>
              </a:solidFill>
              <a:latin typeface="+mn-lt"/>
              <a:ea typeface="+mn-ea"/>
              <a:cs typeface="+mn-cs"/>
            </a:rPr>
            <a:t>When a complaint is received in writing, it is considered </a:t>
          </a:r>
          <a:r>
            <a:rPr lang="en-US" sz="2200" b="0" u="sng" kern="1200" dirty="0">
              <a:solidFill>
                <a:srgbClr val="FFFFFF"/>
              </a:solidFill>
              <a:latin typeface="+mn-lt"/>
              <a:ea typeface="+mn-ea"/>
              <a:cs typeface="+mn-cs"/>
            </a:rPr>
            <a:t>formal</a:t>
          </a:r>
          <a:r>
            <a:rPr lang="en-US" sz="2200" b="0" u="none" kern="1200" dirty="0">
              <a:solidFill>
                <a:srgbClr val="FFFFFF"/>
              </a:solidFill>
              <a:latin typeface="+mn-lt"/>
              <a:ea typeface="+mn-ea"/>
              <a:cs typeface="+mn-cs"/>
            </a:rPr>
            <a:t> and will be investigated</a:t>
          </a:r>
          <a:r>
            <a:rPr lang="en-US" sz="2200" u="none" kern="1200" dirty="0">
              <a:solidFill>
                <a:srgbClr val="FFFFFF"/>
              </a:solidFill>
              <a:latin typeface="+mn-lt"/>
              <a:ea typeface="+mn-ea"/>
              <a:cs typeface="+mn-cs"/>
            </a:rPr>
            <a:t>. DPSA</a:t>
          </a:r>
          <a:r>
            <a:rPr lang="en-US" sz="2200" kern="1200" dirty="0">
              <a:solidFill>
                <a:srgbClr val="FFFFFF"/>
              </a:solidFill>
              <a:latin typeface="+mn-lt"/>
              <a:ea typeface="+mn-ea"/>
              <a:cs typeface="+mn-cs"/>
            </a:rPr>
            <a:t> sends a copy of the complaint to the institution along with a letter requesting a response to specific allegations and documentation to assist with the investigation.</a:t>
          </a:r>
        </a:p>
      </dsp:txBody>
      <dsp:txXfrm>
        <a:off x="153367" y="990705"/>
        <a:ext cx="3526873" cy="2819189"/>
      </dsp:txXfrm>
    </dsp:sp>
    <dsp:sp modelId="{59267EDC-1B30-4C2F-B75C-75553E8BC7A7}">
      <dsp:nvSpPr>
        <dsp:cNvPr id="0" name=""/>
        <dsp:cNvSpPr/>
      </dsp:nvSpPr>
      <dsp:spPr>
        <a:xfrm>
          <a:off x="4187147" y="1317649"/>
          <a:ext cx="3831895" cy="2165301"/>
        </a:xfrm>
        <a:prstGeom prst="roundRect">
          <a:avLst/>
        </a:prstGeo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000000"/>
              </a:solidFill>
              <a:latin typeface="+mn-lt"/>
              <a:ea typeface="+mn-ea"/>
              <a:cs typeface="Times New Roman" pitchFamily="18" charset="0"/>
            </a:rPr>
            <a:t>The institution’s response to DPSA should fully address the allegations and include all documentation requested by DPSA.  </a:t>
          </a:r>
        </a:p>
      </dsp:txBody>
      <dsp:txXfrm>
        <a:off x="4292848" y="1423350"/>
        <a:ext cx="3620493" cy="19538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12EE5-286F-44DB-9F7A-1A06C3DE44F5}">
      <dsp:nvSpPr>
        <dsp:cNvPr id="0" name=""/>
        <dsp:cNvSpPr/>
      </dsp:nvSpPr>
      <dsp:spPr>
        <a:xfrm>
          <a:off x="601492" y="0"/>
          <a:ext cx="6816915" cy="4997153"/>
        </a:xfrm>
        <a:prstGeom prst="rightArrow">
          <a:avLst/>
        </a:prstGeom>
        <a:solidFill>
          <a:srgbClr val="2D2D8A">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B15707D-A428-43C9-9EA6-EB764FF52059}">
      <dsp:nvSpPr>
        <dsp:cNvPr id="0" name=""/>
        <dsp:cNvSpPr/>
      </dsp:nvSpPr>
      <dsp:spPr>
        <a:xfrm>
          <a:off x="2251" y="1110947"/>
          <a:ext cx="3837157" cy="2775258"/>
        </a:xfrm>
        <a:prstGeom prst="roundRect">
          <a:avLst/>
        </a:prstGeo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baseline="0" dirty="0">
              <a:solidFill>
                <a:srgbClr val="FFFFFF"/>
              </a:solidFill>
              <a:latin typeface="+mn-lt"/>
              <a:ea typeface="+mn-ea"/>
              <a:cs typeface="+mn-cs"/>
            </a:rPr>
            <a:t>The complainant will get an opportunity to reply to the institutional response.  Afterwards, DPSA may request additional information/documentation from both parties or complete a site visit as part of the investigation process.</a:t>
          </a:r>
        </a:p>
      </dsp:txBody>
      <dsp:txXfrm>
        <a:off x="137728" y="1246424"/>
        <a:ext cx="3566203" cy="2504304"/>
      </dsp:txXfrm>
    </dsp:sp>
    <dsp:sp modelId="{59267EDC-1B30-4C2F-B75C-75553E8BC7A7}">
      <dsp:nvSpPr>
        <dsp:cNvPr id="0" name=""/>
        <dsp:cNvSpPr/>
      </dsp:nvSpPr>
      <dsp:spPr>
        <a:xfrm>
          <a:off x="4180490" y="1371598"/>
          <a:ext cx="3837157" cy="2253955"/>
        </a:xfrm>
        <a:prstGeom prst="roundRect">
          <a:avLst/>
        </a:prstGeo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000000"/>
              </a:solidFill>
              <a:latin typeface="+mn-lt"/>
              <a:ea typeface="+mn-ea"/>
              <a:cs typeface="+mn-cs"/>
            </a:rPr>
            <a:t>DPSA will review all information to determine if there were any violations of statutes, rules, or the institution’s internal policies.</a:t>
          </a:r>
        </a:p>
      </dsp:txBody>
      <dsp:txXfrm>
        <a:off x="4290519" y="1481627"/>
        <a:ext cx="3617099" cy="20338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12EE5-286F-44DB-9F7A-1A06C3DE44F5}">
      <dsp:nvSpPr>
        <dsp:cNvPr id="0" name=""/>
        <dsp:cNvSpPr/>
      </dsp:nvSpPr>
      <dsp:spPr>
        <a:xfrm>
          <a:off x="601492" y="0"/>
          <a:ext cx="6816915" cy="4800600"/>
        </a:xfrm>
        <a:prstGeom prst="rightArrow">
          <a:avLst/>
        </a:prstGeom>
        <a:solidFill>
          <a:srgbClr val="2D2D8A">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B15707D-A428-43C9-9EA6-EB764FF52059}">
      <dsp:nvSpPr>
        <dsp:cNvPr id="0" name=""/>
        <dsp:cNvSpPr/>
      </dsp:nvSpPr>
      <dsp:spPr>
        <a:xfrm>
          <a:off x="3842" y="1317649"/>
          <a:ext cx="3822840" cy="2165301"/>
        </a:xfrm>
        <a:prstGeom prst="roundRect">
          <a:avLst/>
        </a:prstGeo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dirty="0">
              <a:solidFill>
                <a:srgbClr val="FFFFFF"/>
              </a:solidFill>
              <a:latin typeface="+mn-lt"/>
              <a:ea typeface="+mn-ea"/>
              <a:cs typeface="+mn-cs"/>
            </a:rPr>
            <a:t>Every attempt is made to resolve the dispute between the parties. If no resolution is reached, DPSA will issue its written determinations.</a:t>
          </a:r>
        </a:p>
      </dsp:txBody>
      <dsp:txXfrm>
        <a:off x="109543" y="1423350"/>
        <a:ext cx="3611438" cy="1953899"/>
      </dsp:txXfrm>
    </dsp:sp>
    <dsp:sp modelId="{59267EDC-1B30-4C2F-B75C-75553E8BC7A7}">
      <dsp:nvSpPr>
        <dsp:cNvPr id="0" name=""/>
        <dsp:cNvSpPr/>
      </dsp:nvSpPr>
      <dsp:spPr>
        <a:xfrm>
          <a:off x="4193217" y="1317649"/>
          <a:ext cx="3822840" cy="2165301"/>
        </a:xfrm>
        <a:prstGeom prst="roundRect">
          <a:avLst/>
        </a:prstGeo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dirty="0">
              <a:solidFill>
                <a:srgbClr val="000000"/>
              </a:solidFill>
              <a:latin typeface="+mn-lt"/>
              <a:ea typeface="+mn-ea"/>
              <a:cs typeface="+mn-cs"/>
            </a:rPr>
            <a:t>If DPSA determines that a violation has occurred, the institution is given an opportunity to provide substantial reasons as to why adverse action should not be taken.</a:t>
          </a:r>
          <a:endParaRPr lang="en-US" sz="2100" kern="1200" dirty="0">
            <a:solidFill>
              <a:srgbClr val="000000"/>
            </a:solidFill>
            <a:latin typeface="+mn-lt"/>
            <a:ea typeface="+mn-ea"/>
            <a:cs typeface="+mn-cs"/>
          </a:endParaRPr>
        </a:p>
      </dsp:txBody>
      <dsp:txXfrm>
        <a:off x="4298918" y="1423350"/>
        <a:ext cx="3611438" cy="195389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2"/>
            <a:ext cx="3170583" cy="480389"/>
          </a:xfrm>
          <a:prstGeom prst="rect">
            <a:avLst/>
          </a:prstGeom>
        </p:spPr>
        <p:txBody>
          <a:bodyPr vert="horz" lIns="94827" tIns="47412" rIns="94827" bIns="47412" rtlCol="0"/>
          <a:lstStyle>
            <a:lvl1pPr algn="l">
              <a:defRPr sz="1300"/>
            </a:lvl1pPr>
          </a:lstStyle>
          <a:p>
            <a:endParaRPr lang="en-US" dirty="0"/>
          </a:p>
        </p:txBody>
      </p:sp>
      <p:sp>
        <p:nvSpPr>
          <p:cNvPr id="3" name="Date Placeholder 2"/>
          <p:cNvSpPr>
            <a:spLocks noGrp="1"/>
          </p:cNvSpPr>
          <p:nvPr>
            <p:ph type="dt" sz="quarter" idx="1"/>
          </p:nvPr>
        </p:nvSpPr>
        <p:spPr>
          <a:xfrm>
            <a:off x="4142966" y="2"/>
            <a:ext cx="3170583" cy="480389"/>
          </a:xfrm>
          <a:prstGeom prst="rect">
            <a:avLst/>
          </a:prstGeom>
        </p:spPr>
        <p:txBody>
          <a:bodyPr vert="horz" lIns="94827" tIns="47412" rIns="94827" bIns="47412" rtlCol="0"/>
          <a:lstStyle>
            <a:lvl1pPr algn="r">
              <a:defRPr sz="1300"/>
            </a:lvl1pPr>
          </a:lstStyle>
          <a:p>
            <a:fld id="{8E958D0F-CA3E-4CC2-813B-32248845BAE5}" type="datetimeFigureOut">
              <a:rPr lang="en-US" smtClean="0"/>
              <a:pPr/>
              <a:t>7/7/2021</a:t>
            </a:fld>
            <a:endParaRPr lang="en-US" dirty="0"/>
          </a:p>
        </p:txBody>
      </p:sp>
      <p:sp>
        <p:nvSpPr>
          <p:cNvPr id="4" name="Footer Placeholder 3"/>
          <p:cNvSpPr>
            <a:spLocks noGrp="1"/>
          </p:cNvSpPr>
          <p:nvPr>
            <p:ph type="ftr" sz="quarter" idx="2"/>
          </p:nvPr>
        </p:nvSpPr>
        <p:spPr>
          <a:xfrm>
            <a:off x="6" y="9119173"/>
            <a:ext cx="3170583" cy="480389"/>
          </a:xfrm>
          <a:prstGeom prst="rect">
            <a:avLst/>
          </a:prstGeom>
        </p:spPr>
        <p:txBody>
          <a:bodyPr vert="horz" lIns="94827" tIns="47412" rIns="94827" bIns="47412"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2966" y="9119173"/>
            <a:ext cx="3170583" cy="480389"/>
          </a:xfrm>
          <a:prstGeom prst="rect">
            <a:avLst/>
          </a:prstGeom>
        </p:spPr>
        <p:txBody>
          <a:bodyPr vert="horz" lIns="94827" tIns="47412" rIns="94827" bIns="47412" rtlCol="0" anchor="b"/>
          <a:lstStyle>
            <a:lvl1pPr algn="r">
              <a:defRPr sz="1300"/>
            </a:lvl1pPr>
          </a:lstStyle>
          <a:p>
            <a:fld id="{3F34BA5F-BB01-4A9F-B345-59C58A549144}" type="slidenum">
              <a:rPr lang="en-US" smtClean="0"/>
              <a:pPr/>
              <a:t>‹#›</a:t>
            </a:fld>
            <a:endParaRPr lang="en-US" dirty="0"/>
          </a:p>
        </p:txBody>
      </p:sp>
    </p:spTree>
    <p:extLst>
      <p:ext uri="{BB962C8B-B14F-4D97-AF65-F5344CB8AC3E}">
        <p14:creationId xmlns:p14="http://schemas.microsoft.com/office/powerpoint/2010/main" val="3115087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28" tIns="48316" rIns="96628" bIns="48316" rtlCol="0"/>
          <a:lstStyle>
            <a:lvl1pPr algn="l">
              <a:defRPr sz="1300"/>
            </a:lvl1pPr>
          </a:lstStyle>
          <a:p>
            <a:endParaRPr lang="en-US" dirty="0"/>
          </a:p>
        </p:txBody>
      </p:sp>
      <p:sp>
        <p:nvSpPr>
          <p:cNvPr id="3" name="Date Placeholder 2"/>
          <p:cNvSpPr>
            <a:spLocks noGrp="1"/>
          </p:cNvSpPr>
          <p:nvPr>
            <p:ph type="dt" idx="1"/>
          </p:nvPr>
        </p:nvSpPr>
        <p:spPr>
          <a:xfrm>
            <a:off x="4143590" y="0"/>
            <a:ext cx="3169920" cy="480060"/>
          </a:xfrm>
          <a:prstGeom prst="rect">
            <a:avLst/>
          </a:prstGeom>
        </p:spPr>
        <p:txBody>
          <a:bodyPr vert="horz" lIns="96628" tIns="48316" rIns="96628" bIns="48316" rtlCol="0"/>
          <a:lstStyle>
            <a:lvl1pPr algn="r">
              <a:defRPr sz="1300"/>
            </a:lvl1pPr>
          </a:lstStyle>
          <a:p>
            <a:fld id="{05B5DA85-41B4-4E5D-85AA-0F9EB10573F4}" type="datetimeFigureOut">
              <a:rPr lang="en-US" smtClean="0"/>
              <a:pPr/>
              <a:t>7/7/2021</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28" tIns="48316" rIns="96628" bIns="48316"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28" tIns="48316" rIns="96628" bIns="483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28" tIns="48316" rIns="96628" bIns="48316"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90" y="9119475"/>
            <a:ext cx="3169920" cy="480060"/>
          </a:xfrm>
          <a:prstGeom prst="rect">
            <a:avLst/>
          </a:prstGeom>
        </p:spPr>
        <p:txBody>
          <a:bodyPr vert="horz" lIns="96628" tIns="48316" rIns="96628" bIns="48316" rtlCol="0" anchor="b"/>
          <a:lstStyle>
            <a:lvl1pPr algn="r">
              <a:defRPr sz="1300"/>
            </a:lvl1pPr>
          </a:lstStyle>
          <a:p>
            <a:fld id="{1CFBBF5C-1A38-44F0-87F9-46AAE17F42F3}" type="slidenum">
              <a:rPr lang="en-US" smtClean="0"/>
              <a:pPr/>
              <a:t>‹#›</a:t>
            </a:fld>
            <a:endParaRPr lang="en-US" dirty="0"/>
          </a:p>
        </p:txBody>
      </p:sp>
    </p:spTree>
    <p:extLst>
      <p:ext uri="{BB962C8B-B14F-4D97-AF65-F5344CB8AC3E}">
        <p14:creationId xmlns:p14="http://schemas.microsoft.com/office/powerpoint/2010/main" val="2463900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pPr/>
              <a:t>1</a:t>
            </a:fld>
            <a:endParaRPr lang="en-US" dirty="0"/>
          </a:p>
        </p:txBody>
      </p:sp>
    </p:spTree>
    <p:extLst>
      <p:ext uri="{BB962C8B-B14F-4D97-AF65-F5344CB8AC3E}">
        <p14:creationId xmlns:p14="http://schemas.microsoft.com/office/powerpoint/2010/main" val="3136915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pPr/>
              <a:t>47</a:t>
            </a:fld>
            <a:endParaRPr lang="en-US" dirty="0"/>
          </a:p>
        </p:txBody>
      </p:sp>
    </p:spTree>
    <p:extLst>
      <p:ext uri="{BB962C8B-B14F-4D97-AF65-F5344CB8AC3E}">
        <p14:creationId xmlns:p14="http://schemas.microsoft.com/office/powerpoint/2010/main" val="1961121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pPr/>
              <a:t>48</a:t>
            </a:fld>
            <a:endParaRPr lang="en-US" dirty="0"/>
          </a:p>
        </p:txBody>
      </p:sp>
    </p:spTree>
    <p:extLst>
      <p:ext uri="{BB962C8B-B14F-4D97-AF65-F5344CB8AC3E}">
        <p14:creationId xmlns:p14="http://schemas.microsoft.com/office/powerpoint/2010/main" val="332566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pPr/>
              <a:t>50</a:t>
            </a:fld>
            <a:endParaRPr lang="en-US" dirty="0"/>
          </a:p>
        </p:txBody>
      </p:sp>
    </p:spTree>
    <p:extLst>
      <p:ext uri="{BB962C8B-B14F-4D97-AF65-F5344CB8AC3E}">
        <p14:creationId xmlns:p14="http://schemas.microsoft.com/office/powerpoint/2010/main" val="1503229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73682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886375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3684080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720077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2042392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720077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1155051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pPr/>
              <a:t>39</a:t>
            </a:fld>
            <a:endParaRPr lang="en-US" dirty="0"/>
          </a:p>
        </p:txBody>
      </p:sp>
    </p:spTree>
    <p:extLst>
      <p:ext uri="{BB962C8B-B14F-4D97-AF65-F5344CB8AC3E}">
        <p14:creationId xmlns:p14="http://schemas.microsoft.com/office/powerpoint/2010/main" val="3860140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432657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432657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432657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432657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pPr/>
              <a:t>40</a:t>
            </a:fld>
            <a:endParaRPr lang="en-US" dirty="0"/>
          </a:p>
        </p:txBody>
      </p:sp>
    </p:spTree>
    <p:extLst>
      <p:ext uri="{BB962C8B-B14F-4D97-AF65-F5344CB8AC3E}">
        <p14:creationId xmlns:p14="http://schemas.microsoft.com/office/powerpoint/2010/main" val="3909282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pPr/>
              <a:t>41</a:t>
            </a:fld>
            <a:endParaRPr lang="en-US" dirty="0"/>
          </a:p>
        </p:txBody>
      </p:sp>
    </p:spTree>
    <p:extLst>
      <p:ext uri="{BB962C8B-B14F-4D97-AF65-F5344CB8AC3E}">
        <p14:creationId xmlns:p14="http://schemas.microsoft.com/office/powerpoint/2010/main" val="956527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pPr/>
              <a:t>42</a:t>
            </a:fld>
            <a:endParaRPr lang="en-US" dirty="0"/>
          </a:p>
        </p:txBody>
      </p:sp>
    </p:spTree>
    <p:extLst>
      <p:ext uri="{BB962C8B-B14F-4D97-AF65-F5344CB8AC3E}">
        <p14:creationId xmlns:p14="http://schemas.microsoft.com/office/powerpoint/2010/main" val="694605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916319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934103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566936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pPr/>
              <a:t>46</a:t>
            </a:fld>
            <a:endParaRPr lang="en-US" dirty="0"/>
          </a:p>
        </p:txBody>
      </p:sp>
    </p:spTree>
    <p:extLst>
      <p:ext uri="{BB962C8B-B14F-4D97-AF65-F5344CB8AC3E}">
        <p14:creationId xmlns:p14="http://schemas.microsoft.com/office/powerpoint/2010/main" val="1961121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DCF4E89-5846-4E62-8EE1-D79F98905E52}" type="datetime1">
              <a:rPr lang="en-US" smtClean="0"/>
              <a:pPr/>
              <a:t>7/7/2021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3862278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7245D0-3B68-4B61-A4FA-540B705205F4}" type="datetime1">
              <a:rPr lang="en-US" smtClean="0"/>
              <a:pPr/>
              <a:t>7/7/2021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1669296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5A7224-A950-431F-A1A7-5BE96EB517F7}" type="datetime1">
              <a:rPr lang="en-US" smtClean="0"/>
              <a:pPr/>
              <a:t>7/7/2021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7148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C31B93-B86A-4B42-A081-5AFF5DADEBA7}" type="datetime1">
              <a:rPr lang="en-US" smtClean="0"/>
              <a:pPr/>
              <a:t>7/7/2021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933507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8EB71D-DDCE-420A-844D-B4926E807500}" type="datetime1">
              <a:rPr lang="en-US" smtClean="0"/>
              <a:pPr/>
              <a:t>7/7/2021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302603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F5FC64-6E0D-4F52-BD8F-FE49D348A1EC}" type="datetime1">
              <a:rPr lang="en-US" smtClean="0"/>
              <a:pPr/>
              <a:t>7/7/2021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838879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72C74E-7C23-4BA4-82DE-B95884ACD9CC}" type="datetime1">
              <a:rPr lang="en-US" smtClean="0"/>
              <a:pPr/>
              <a:t>7/7/2021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2620715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AED00A-0851-4853-93F7-3CB257F50181}" type="datetime1">
              <a:rPr lang="en-US" smtClean="0"/>
              <a:pPr/>
              <a:t>7/7/2021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846634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8AA11-1D41-42F7-AAA9-055DF902CED1}" type="datetime1">
              <a:rPr lang="en-US" smtClean="0"/>
              <a:pPr/>
              <a:t>7/7/2021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1015520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16F22A-EE26-489E-ABCF-B513D195616A}" type="datetime1">
              <a:rPr lang="en-US" smtClean="0"/>
              <a:pPr/>
              <a:t>7/7/2021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189059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D75884-7C3A-4A8F-ABB2-B552C80B2EA7}" type="datetime1">
              <a:rPr lang="en-US" smtClean="0"/>
              <a:pPr/>
              <a:t>7/7/2021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25975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7AD1D-EBCE-4993-84A4-8CDBD9A35C04}" type="datetime1">
              <a:rPr lang="en-US" smtClean="0"/>
              <a:pPr/>
              <a:t>7/7/2021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18227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hyperlink" Target="DPSA%20Initial%20Authorization%20APR%20Example.pdf" TargetMode="Externa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tn.gov/thec/" TargetMode="External"/><Relationship Id="rId2" Type="http://schemas.openxmlformats.org/officeDocument/2006/relationships/hyperlink" Target="https://www.tn.gov/thec/bureaus/student-aid-and-compliance/postsecondary-state-authorization/authorized-institutions-and-data.html"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tn.gov/thec"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1.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1.xml.rels><?xml version="1.0" encoding="UTF-8" standalone="yes"?>
<Relationships xmlns="http://schemas.openxmlformats.org/package/2006/relationships"><Relationship Id="rId3" Type="http://schemas.openxmlformats.org/officeDocument/2006/relationships/hyperlink" Target="mailto:Julie.Woodruff@tn.gov" TargetMode="External"/><Relationship Id="rId2" Type="http://schemas.openxmlformats.org/officeDocument/2006/relationships/hyperlink" Target="mailto:carolyn.qualls@tn.gov" TargetMode="External"/><Relationship Id="rId1" Type="http://schemas.openxmlformats.org/officeDocument/2006/relationships/slideLayout" Target="../slideLayouts/slideLayout7.xml"/><Relationship Id="rId4" Type="http://schemas.openxmlformats.org/officeDocument/2006/relationships/hyperlink" Target="mailto:Latonya.Todd@tn.gov"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tn.gov/thec/bureaus/student-aid-and-compliance/postsecondary-state-authorization.html"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www.tn.gov/thec/bureaus/student-aid-and-compliance/postsecondary-state-authorization/dpsa-links-and-forms.html"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477000"/>
            <a:ext cx="2286000" cy="381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2566" t="19028" r="13472" b="19433"/>
          <a:stretch/>
        </p:blipFill>
        <p:spPr>
          <a:xfrm>
            <a:off x="5334000" y="4695092"/>
            <a:ext cx="3622430" cy="1781908"/>
          </a:xfrm>
          <a:prstGeom prst="rect">
            <a:avLst/>
          </a:prstGeom>
          <a:ln>
            <a:noFill/>
          </a:ln>
        </p:spPr>
      </p:pic>
      <p:sp>
        <p:nvSpPr>
          <p:cNvPr id="9" name="Rectangle 21"/>
          <p:cNvSpPr>
            <a:spLocks noChangeArrowheads="1"/>
          </p:cNvSpPr>
          <p:nvPr/>
        </p:nvSpPr>
        <p:spPr bwMode="auto">
          <a:xfrm>
            <a:off x="395165" y="1524000"/>
            <a:ext cx="83502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p>
            <a:pPr algn="ctr" eaLnBrk="0" fontAlgn="base" hangingPunct="0">
              <a:spcBef>
                <a:spcPct val="0"/>
              </a:spcBef>
              <a:spcAft>
                <a:spcPct val="0"/>
              </a:spcAft>
            </a:pPr>
            <a:r>
              <a:rPr lang="en-US" sz="3200" b="1" dirty="0">
                <a:solidFill>
                  <a:srgbClr val="333399"/>
                </a:solidFill>
                <a:latin typeface="+mj-lt"/>
              </a:rPr>
              <a:t>Division of Postsecondary State Authorization</a:t>
            </a:r>
          </a:p>
          <a:p>
            <a:pPr algn="ctr" eaLnBrk="0" fontAlgn="base" hangingPunct="0">
              <a:spcBef>
                <a:spcPct val="0"/>
              </a:spcBef>
              <a:spcAft>
                <a:spcPct val="0"/>
              </a:spcAft>
            </a:pPr>
            <a:r>
              <a:rPr lang="en-US" sz="3200" b="1" dirty="0">
                <a:solidFill>
                  <a:srgbClr val="E60000"/>
                </a:solidFill>
                <a:latin typeface="+mj-lt"/>
              </a:rPr>
              <a:t>Initial Authorization Training</a:t>
            </a:r>
          </a:p>
          <a:p>
            <a:pPr algn="ctr" eaLnBrk="0" fontAlgn="base" hangingPunct="0">
              <a:spcBef>
                <a:spcPct val="0"/>
              </a:spcBef>
              <a:spcAft>
                <a:spcPct val="0"/>
              </a:spcAft>
            </a:pPr>
            <a:r>
              <a:rPr lang="en-US" sz="2400" b="1" dirty="0">
                <a:solidFill>
                  <a:srgbClr val="E60000"/>
                </a:solidFill>
                <a:latin typeface="+mj-lt"/>
              </a:rPr>
              <a:t>July 2021</a:t>
            </a:r>
          </a:p>
        </p:txBody>
      </p:sp>
    </p:spTree>
    <p:extLst>
      <p:ext uri="{BB962C8B-B14F-4D97-AF65-F5344CB8AC3E}">
        <p14:creationId xmlns:p14="http://schemas.microsoft.com/office/powerpoint/2010/main" val="3287563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0"/>
          <p:cNvSpPr>
            <a:spLocks noChangeArrowheads="1"/>
          </p:cNvSpPr>
          <p:nvPr/>
        </p:nvSpPr>
        <p:spPr bwMode="auto">
          <a:xfrm>
            <a:off x="762000" y="457200"/>
            <a:ext cx="807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dirty="0">
                <a:solidFill>
                  <a:srgbClr val="E30101"/>
                </a:solidFill>
                <a:latin typeface="+mj-lt"/>
              </a:rPr>
              <a:t>DPSA Links and Forms &gt; DPSA Applications/Forms</a:t>
            </a:r>
            <a:endParaRPr kumimoji="0" lang="en-US" sz="2400" b="1" i="0" u="none" strike="noStrike" kern="1200" cap="none" spc="0" normalizeH="0" baseline="0" noProof="0" dirty="0">
              <a:ln>
                <a:noFill/>
              </a:ln>
              <a:solidFill>
                <a:srgbClr val="E30101"/>
              </a:solidFill>
              <a:effectLst/>
              <a:uLnTx/>
              <a:uFillTx/>
              <a:latin typeface="+mj-lt"/>
              <a:ea typeface="+mn-ea"/>
              <a:cs typeface="+mn-cs"/>
            </a:endParaRPr>
          </a:p>
        </p:txBody>
      </p:sp>
      <p:sp>
        <p:nvSpPr>
          <p:cNvPr id="10" name="TextBox 9"/>
          <p:cNvSpPr txBox="1"/>
          <p:nvPr/>
        </p:nvSpPr>
        <p:spPr>
          <a:xfrm>
            <a:off x="3429000" y="1354723"/>
            <a:ext cx="44958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60000"/>
                </a:solidFill>
                <a:effectLst/>
                <a:uLnTx/>
                <a:uFillTx/>
                <a:latin typeface="Calibri"/>
                <a:ea typeface="+mn-ea"/>
                <a:cs typeface="+mn-cs"/>
              </a:rPr>
              <a:t>This section is applicable to your institution:</a:t>
            </a:r>
          </a:p>
        </p:txBody>
      </p:sp>
      <p:pic>
        <p:nvPicPr>
          <p:cNvPr id="4" name="Picture 3">
            <a:extLst>
              <a:ext uri="{FF2B5EF4-FFF2-40B4-BE49-F238E27FC236}">
                <a16:creationId xmlns:a16="http://schemas.microsoft.com/office/drawing/2014/main" id="{6DE67427-0BE8-447D-A07F-D570BAAA34AB}"/>
              </a:ext>
            </a:extLst>
          </p:cNvPr>
          <p:cNvPicPr>
            <a:picLocks noChangeAspect="1"/>
          </p:cNvPicPr>
          <p:nvPr/>
        </p:nvPicPr>
        <p:blipFill rotWithShape="1">
          <a:blip r:embed="rId2"/>
          <a:srcRect l="1250" t="17785" r="80416" b="10207"/>
          <a:stretch/>
        </p:blipFill>
        <p:spPr>
          <a:xfrm>
            <a:off x="380999" y="1524000"/>
            <a:ext cx="2646947" cy="4572000"/>
          </a:xfrm>
          <a:prstGeom prst="rect">
            <a:avLst/>
          </a:prstGeom>
          <a:ln w="15875">
            <a:solidFill>
              <a:srgbClr val="333399"/>
            </a:solidFill>
          </a:ln>
        </p:spPr>
      </p:pic>
      <p:pic>
        <p:nvPicPr>
          <p:cNvPr id="9" name="Picture 8">
            <a:extLst>
              <a:ext uri="{FF2B5EF4-FFF2-40B4-BE49-F238E27FC236}">
                <a16:creationId xmlns:a16="http://schemas.microsoft.com/office/drawing/2014/main" id="{65B13B48-29D6-4C6E-9B7D-0808D40E9BEE}"/>
              </a:ext>
            </a:extLst>
          </p:cNvPr>
          <p:cNvPicPr>
            <a:picLocks noChangeAspect="1"/>
          </p:cNvPicPr>
          <p:nvPr/>
        </p:nvPicPr>
        <p:blipFill rotWithShape="1">
          <a:blip r:embed="rId2"/>
          <a:srcRect l="1251" t="38629" r="82721" b="33123"/>
          <a:stretch/>
        </p:blipFill>
        <p:spPr>
          <a:xfrm>
            <a:off x="3572434" y="1828800"/>
            <a:ext cx="5257801" cy="4075143"/>
          </a:xfrm>
          <a:prstGeom prst="rect">
            <a:avLst/>
          </a:prstGeom>
          <a:ln w="15875">
            <a:solidFill>
              <a:srgbClr val="333399"/>
            </a:solidFill>
          </a:ln>
        </p:spPr>
      </p:pic>
      <p:cxnSp>
        <p:nvCxnSpPr>
          <p:cNvPr id="6" name="Straight Arrow Connector 5">
            <a:extLst>
              <a:ext uri="{FF2B5EF4-FFF2-40B4-BE49-F238E27FC236}">
                <a16:creationId xmlns:a16="http://schemas.microsoft.com/office/drawing/2014/main" id="{961BA08E-3EC0-42A5-94E2-DE145BBE8C9D}"/>
              </a:ext>
            </a:extLst>
          </p:cNvPr>
          <p:cNvCxnSpPr/>
          <p:nvPr/>
        </p:nvCxnSpPr>
        <p:spPr>
          <a:xfrm flipV="1">
            <a:off x="1704472" y="2055504"/>
            <a:ext cx="2638928" cy="916296"/>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335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10400" y="6492875"/>
            <a:ext cx="2133600" cy="365125"/>
          </a:xfrm>
        </p:spPr>
        <p:txBody>
          <a:bodyPr/>
          <a:lstStyle/>
          <a:p>
            <a:fld id="{3789BC2C-4713-47A4-8757-AFE23EB9B85D}" type="slidenum">
              <a:rPr lang="en-US" smtClean="0"/>
              <a:pPr/>
              <a:t>11</a:t>
            </a:fld>
            <a:endParaRPr lang="en-US" dirty="0"/>
          </a:p>
        </p:txBody>
      </p:sp>
      <p:sp>
        <p:nvSpPr>
          <p:cNvPr id="3" name="Rectangle 20"/>
          <p:cNvSpPr>
            <a:spLocks noChangeArrowheads="1"/>
          </p:cNvSpPr>
          <p:nvPr/>
        </p:nvSpPr>
        <p:spPr bwMode="auto">
          <a:xfrm>
            <a:off x="838200" y="457200"/>
            <a:ext cx="807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400" b="1" dirty="0">
                <a:solidFill>
                  <a:srgbClr val="E30101"/>
                </a:solidFill>
                <a:latin typeface="+mj-lt"/>
              </a:rPr>
              <a:t>DPSA Application Deadlines and Meeting Dates</a:t>
            </a:r>
          </a:p>
        </p:txBody>
      </p:sp>
      <p:pic>
        <p:nvPicPr>
          <p:cNvPr id="5" name="Picture 4">
            <a:extLst>
              <a:ext uri="{FF2B5EF4-FFF2-40B4-BE49-F238E27FC236}">
                <a16:creationId xmlns:a16="http://schemas.microsoft.com/office/drawing/2014/main" id="{39745821-0E03-4938-8CAF-B904526B85CA}"/>
              </a:ext>
            </a:extLst>
          </p:cNvPr>
          <p:cNvPicPr>
            <a:picLocks noChangeAspect="1"/>
          </p:cNvPicPr>
          <p:nvPr/>
        </p:nvPicPr>
        <p:blipFill>
          <a:blip r:embed="rId2"/>
          <a:stretch>
            <a:fillRect/>
          </a:stretch>
        </p:blipFill>
        <p:spPr>
          <a:xfrm>
            <a:off x="457200" y="1371600"/>
            <a:ext cx="4867275" cy="3281004"/>
          </a:xfrm>
          <a:prstGeom prst="rect">
            <a:avLst/>
          </a:prstGeom>
          <a:ln w="15875">
            <a:solidFill>
              <a:srgbClr val="333399"/>
            </a:solidFill>
          </a:ln>
        </p:spPr>
      </p:pic>
      <p:sp>
        <p:nvSpPr>
          <p:cNvPr id="8" name="Oval 7">
            <a:extLst>
              <a:ext uri="{FF2B5EF4-FFF2-40B4-BE49-F238E27FC236}">
                <a16:creationId xmlns:a16="http://schemas.microsoft.com/office/drawing/2014/main" id="{0277AE22-412B-456B-B6DE-754AAE610CCF}"/>
              </a:ext>
            </a:extLst>
          </p:cNvPr>
          <p:cNvSpPr/>
          <p:nvPr/>
        </p:nvSpPr>
        <p:spPr>
          <a:xfrm>
            <a:off x="4267200" y="2590800"/>
            <a:ext cx="457200" cy="22860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406CD9A-2256-4DB9-BAF1-6E79088050AB}"/>
              </a:ext>
            </a:extLst>
          </p:cNvPr>
          <p:cNvPicPr>
            <a:picLocks noChangeAspect="1"/>
          </p:cNvPicPr>
          <p:nvPr/>
        </p:nvPicPr>
        <p:blipFill>
          <a:blip r:embed="rId3"/>
          <a:stretch>
            <a:fillRect/>
          </a:stretch>
        </p:blipFill>
        <p:spPr>
          <a:xfrm>
            <a:off x="2667000" y="3896288"/>
            <a:ext cx="6248400" cy="2285437"/>
          </a:xfrm>
          <a:prstGeom prst="rect">
            <a:avLst/>
          </a:prstGeom>
          <a:noFill/>
          <a:ln w="15875">
            <a:solidFill>
              <a:srgbClr val="333399"/>
            </a:solidFill>
          </a:ln>
        </p:spPr>
      </p:pic>
      <p:cxnSp>
        <p:nvCxnSpPr>
          <p:cNvPr id="11" name="Connector: Curved 10">
            <a:extLst>
              <a:ext uri="{FF2B5EF4-FFF2-40B4-BE49-F238E27FC236}">
                <a16:creationId xmlns:a16="http://schemas.microsoft.com/office/drawing/2014/main" id="{6CECEE2E-EFDF-4EF1-9230-91FA0A7666F6}"/>
              </a:ext>
            </a:extLst>
          </p:cNvPr>
          <p:cNvCxnSpPr>
            <a:stCxn id="8" idx="6"/>
            <a:endCxn id="9" idx="0"/>
          </p:cNvCxnSpPr>
          <p:nvPr/>
        </p:nvCxnSpPr>
        <p:spPr>
          <a:xfrm>
            <a:off x="4724400" y="2705100"/>
            <a:ext cx="1066800" cy="1191188"/>
          </a:xfrm>
          <a:prstGeom prst="curvedConnector2">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131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email, website&#10;&#10;Description automatically generated">
            <a:extLst>
              <a:ext uri="{FF2B5EF4-FFF2-40B4-BE49-F238E27FC236}">
                <a16:creationId xmlns:a16="http://schemas.microsoft.com/office/drawing/2014/main" id="{99B64A1C-BE0D-4B16-81A7-C5066E733F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24000"/>
            <a:ext cx="8229600" cy="1570828"/>
          </a:xfrm>
          <a:prstGeom prst="rect">
            <a:avLst/>
          </a:prstGeom>
          <a:ln w="15875">
            <a:solidFill>
              <a:srgbClr val="333399"/>
            </a:solidFill>
          </a:ln>
        </p:spPr>
      </p:pic>
      <p:sp>
        <p:nvSpPr>
          <p:cNvPr id="2" name="Slide Number Placeholder 1"/>
          <p:cNvSpPr>
            <a:spLocks noGrp="1"/>
          </p:cNvSpPr>
          <p:nvPr>
            <p:ph type="sldNum" sz="quarter" idx="12"/>
          </p:nvPr>
        </p:nvSpPr>
        <p:spPr>
          <a:xfrm>
            <a:off x="7010400" y="6492875"/>
            <a:ext cx="2133600" cy="365125"/>
          </a:xfrm>
        </p:spPr>
        <p:txBody>
          <a:bodyPr/>
          <a:lstStyle/>
          <a:p>
            <a:fld id="{3789BC2C-4713-47A4-8757-AFE23EB9B85D}" type="slidenum">
              <a:rPr lang="en-US" smtClean="0"/>
              <a:pPr/>
              <a:t>12</a:t>
            </a:fld>
            <a:endParaRPr lang="en-US" dirty="0"/>
          </a:p>
        </p:txBody>
      </p:sp>
      <p:sp>
        <p:nvSpPr>
          <p:cNvPr id="3" name="Rectangle 20"/>
          <p:cNvSpPr>
            <a:spLocks noChangeArrowheads="1"/>
          </p:cNvSpPr>
          <p:nvPr/>
        </p:nvSpPr>
        <p:spPr bwMode="auto">
          <a:xfrm>
            <a:off x="838200" y="457200"/>
            <a:ext cx="8077200" cy="523220"/>
          </a:xfrm>
          <a:prstGeom prst="rect">
            <a:avLst/>
          </a:prstGeom>
          <a:noFill/>
          <a:ln>
            <a:noFill/>
          </a:ln>
        </p:spPr>
        <p:txBody>
          <a:bodyPr>
            <a:spAutoFit/>
          </a:bodyPr>
          <a:lstStyle/>
          <a:p>
            <a:pPr algn="ctr" fontAlgn="base">
              <a:spcBef>
                <a:spcPct val="0"/>
              </a:spcBef>
              <a:spcAft>
                <a:spcPct val="0"/>
              </a:spcAft>
            </a:pPr>
            <a:r>
              <a:rPr lang="en-US" sz="2800" b="1" dirty="0">
                <a:solidFill>
                  <a:srgbClr val="E30101"/>
                </a:solidFill>
                <a:latin typeface="+mj-lt"/>
              </a:rPr>
              <a:t>Statutes and Rules</a:t>
            </a:r>
          </a:p>
        </p:txBody>
      </p:sp>
      <p:sp>
        <p:nvSpPr>
          <p:cNvPr id="7" name="Rectangle 6">
            <a:extLst>
              <a:ext uri="{FF2B5EF4-FFF2-40B4-BE49-F238E27FC236}">
                <a16:creationId xmlns:a16="http://schemas.microsoft.com/office/drawing/2014/main" id="{1B1E9F24-BBC8-4A7A-B208-F263BE4F966A}"/>
              </a:ext>
            </a:extLst>
          </p:cNvPr>
          <p:cNvSpPr/>
          <p:nvPr/>
        </p:nvSpPr>
        <p:spPr>
          <a:xfrm>
            <a:off x="2590800" y="2438400"/>
            <a:ext cx="3200400" cy="2286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73D9957E-3135-459A-86FC-192D003EF8F8}"/>
              </a:ext>
            </a:extLst>
          </p:cNvPr>
          <p:cNvCxnSpPr>
            <a:cxnSpLocks/>
            <a:stCxn id="7" idx="0"/>
            <a:endCxn id="13" idx="1"/>
          </p:cNvCxnSpPr>
          <p:nvPr/>
        </p:nvCxnSpPr>
        <p:spPr>
          <a:xfrm flipV="1">
            <a:off x="4191000" y="1629537"/>
            <a:ext cx="1142163" cy="808863"/>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A0AB723-9534-4E3D-8F7C-55C85180D4C5}"/>
              </a:ext>
            </a:extLst>
          </p:cNvPr>
          <p:cNvSpPr txBox="1"/>
          <p:nvPr/>
        </p:nvSpPr>
        <p:spPr>
          <a:xfrm>
            <a:off x="5333163" y="1337149"/>
            <a:ext cx="2669512" cy="584775"/>
          </a:xfrm>
          <a:prstGeom prst="rect">
            <a:avLst/>
          </a:prstGeom>
          <a:solidFill>
            <a:schemeClr val="bg1"/>
          </a:solidFill>
          <a:ln w="15875">
            <a:solidFill>
              <a:srgbClr val="FF0000"/>
            </a:solidFill>
          </a:ln>
        </p:spPr>
        <p:txBody>
          <a:bodyPr wrap="square" rtlCol="0">
            <a:spAutoFit/>
          </a:bodyPr>
          <a:lstStyle/>
          <a:p>
            <a:r>
              <a:rPr lang="en-US" sz="1600" dirty="0">
                <a:solidFill>
                  <a:srgbClr val="FF0000"/>
                </a:solidFill>
              </a:rPr>
              <a:t>These statutes and rules are applicable to your institution.</a:t>
            </a:r>
          </a:p>
        </p:txBody>
      </p:sp>
      <p:cxnSp>
        <p:nvCxnSpPr>
          <p:cNvPr id="17" name="Straight Arrow Connector 16">
            <a:extLst>
              <a:ext uri="{FF2B5EF4-FFF2-40B4-BE49-F238E27FC236}">
                <a16:creationId xmlns:a16="http://schemas.microsoft.com/office/drawing/2014/main" id="{3E8D7CEC-4729-42A6-AC24-E50F6AEB7593}"/>
              </a:ext>
            </a:extLst>
          </p:cNvPr>
          <p:cNvCxnSpPr>
            <a:cxnSpLocks/>
          </p:cNvCxnSpPr>
          <p:nvPr/>
        </p:nvCxnSpPr>
        <p:spPr>
          <a:xfrm>
            <a:off x="5410200" y="2590800"/>
            <a:ext cx="0" cy="744587"/>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descr="Graphical user interface, application&#10;&#10;Description automatically generated">
            <a:extLst>
              <a:ext uri="{FF2B5EF4-FFF2-40B4-BE49-F238E27FC236}">
                <a16:creationId xmlns:a16="http://schemas.microsoft.com/office/drawing/2014/main" id="{1B6DB2B1-9976-4453-966C-41B866C53A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3315" y="3352800"/>
            <a:ext cx="4443885" cy="2729659"/>
          </a:xfrm>
          <a:prstGeom prst="rect">
            <a:avLst/>
          </a:prstGeom>
          <a:ln w="15875">
            <a:solidFill>
              <a:schemeClr val="accent1"/>
            </a:solidFill>
          </a:ln>
        </p:spPr>
      </p:pic>
      <p:sp>
        <p:nvSpPr>
          <p:cNvPr id="10" name="TextBox 9">
            <a:extLst>
              <a:ext uri="{FF2B5EF4-FFF2-40B4-BE49-F238E27FC236}">
                <a16:creationId xmlns:a16="http://schemas.microsoft.com/office/drawing/2014/main" id="{FBD78FE4-0AFC-4C53-AFCA-8972BD49EE2D}"/>
              </a:ext>
            </a:extLst>
          </p:cNvPr>
          <p:cNvSpPr txBox="1"/>
          <p:nvPr/>
        </p:nvSpPr>
        <p:spPr>
          <a:xfrm>
            <a:off x="1066800" y="3352800"/>
            <a:ext cx="1828800" cy="646331"/>
          </a:xfrm>
          <a:prstGeom prst="rect">
            <a:avLst/>
          </a:prstGeom>
          <a:noFill/>
          <a:ln w="15875">
            <a:noFill/>
          </a:ln>
        </p:spPr>
        <p:txBody>
          <a:bodyPr wrap="square" rtlCol="0">
            <a:spAutoFit/>
          </a:bodyPr>
          <a:lstStyle/>
          <a:p>
            <a:r>
              <a:rPr lang="en-US" dirty="0">
                <a:solidFill>
                  <a:srgbClr val="FF0000"/>
                </a:solidFill>
              </a:rPr>
              <a:t>Click this icon to open bookmarks</a:t>
            </a:r>
          </a:p>
        </p:txBody>
      </p:sp>
      <p:cxnSp>
        <p:nvCxnSpPr>
          <p:cNvPr id="14" name="Straight Arrow Connector 13">
            <a:extLst>
              <a:ext uri="{FF2B5EF4-FFF2-40B4-BE49-F238E27FC236}">
                <a16:creationId xmlns:a16="http://schemas.microsoft.com/office/drawing/2014/main" id="{79462EC9-5BFC-44F1-9B56-E9720CF77C22}"/>
              </a:ext>
            </a:extLst>
          </p:cNvPr>
          <p:cNvCxnSpPr/>
          <p:nvPr/>
        </p:nvCxnSpPr>
        <p:spPr>
          <a:xfrm flipV="1">
            <a:off x="2743200" y="3429000"/>
            <a:ext cx="890115" cy="38100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976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email, website&#10;&#10;Description automatically generated">
            <a:extLst>
              <a:ext uri="{FF2B5EF4-FFF2-40B4-BE49-F238E27FC236}">
                <a16:creationId xmlns:a16="http://schemas.microsoft.com/office/drawing/2014/main" id="{99B64A1C-BE0D-4B16-81A7-C5066E733F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53651"/>
            <a:ext cx="8229600" cy="1570828"/>
          </a:xfrm>
          <a:prstGeom prst="rect">
            <a:avLst/>
          </a:prstGeom>
          <a:ln w="15875">
            <a:solidFill>
              <a:srgbClr val="333399"/>
            </a:solidFill>
          </a:ln>
        </p:spPr>
      </p:pic>
      <p:sp>
        <p:nvSpPr>
          <p:cNvPr id="2" name="Slide Number Placeholder 1"/>
          <p:cNvSpPr>
            <a:spLocks noGrp="1"/>
          </p:cNvSpPr>
          <p:nvPr>
            <p:ph type="sldNum" sz="quarter" idx="12"/>
          </p:nvPr>
        </p:nvSpPr>
        <p:spPr>
          <a:xfrm>
            <a:off x="7010400" y="6492875"/>
            <a:ext cx="2133600" cy="365125"/>
          </a:xfrm>
        </p:spPr>
        <p:txBody>
          <a:bodyPr/>
          <a:lstStyle/>
          <a:p>
            <a:fld id="{3789BC2C-4713-47A4-8757-AFE23EB9B85D}" type="slidenum">
              <a:rPr lang="en-US" smtClean="0"/>
              <a:pPr/>
              <a:t>13</a:t>
            </a:fld>
            <a:endParaRPr lang="en-US" dirty="0"/>
          </a:p>
        </p:txBody>
      </p:sp>
      <p:sp>
        <p:nvSpPr>
          <p:cNvPr id="3" name="Rectangle 20"/>
          <p:cNvSpPr>
            <a:spLocks noChangeArrowheads="1"/>
          </p:cNvSpPr>
          <p:nvPr/>
        </p:nvSpPr>
        <p:spPr bwMode="auto">
          <a:xfrm>
            <a:off x="723481" y="437119"/>
            <a:ext cx="807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400" b="1" dirty="0">
                <a:solidFill>
                  <a:srgbClr val="E30101"/>
                </a:solidFill>
              </a:rPr>
              <a:t>Statutes and Rules</a:t>
            </a:r>
          </a:p>
        </p:txBody>
      </p:sp>
      <p:sp>
        <p:nvSpPr>
          <p:cNvPr id="7" name="Rectangle 6">
            <a:extLst>
              <a:ext uri="{FF2B5EF4-FFF2-40B4-BE49-F238E27FC236}">
                <a16:creationId xmlns:a16="http://schemas.microsoft.com/office/drawing/2014/main" id="{1B1E9F24-BBC8-4A7A-B208-F263BE4F966A}"/>
              </a:ext>
            </a:extLst>
          </p:cNvPr>
          <p:cNvSpPr/>
          <p:nvPr/>
        </p:nvSpPr>
        <p:spPr>
          <a:xfrm>
            <a:off x="2590800" y="2168051"/>
            <a:ext cx="3200400" cy="2286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73D9957E-3135-459A-86FC-192D003EF8F8}"/>
              </a:ext>
            </a:extLst>
          </p:cNvPr>
          <p:cNvCxnSpPr>
            <a:cxnSpLocks/>
            <a:stCxn id="7" idx="0"/>
            <a:endCxn id="13" idx="1"/>
          </p:cNvCxnSpPr>
          <p:nvPr/>
        </p:nvCxnSpPr>
        <p:spPr>
          <a:xfrm flipV="1">
            <a:off x="4191000" y="1359188"/>
            <a:ext cx="1142163" cy="808863"/>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A0AB723-9534-4E3D-8F7C-55C85180D4C5}"/>
              </a:ext>
            </a:extLst>
          </p:cNvPr>
          <p:cNvSpPr txBox="1"/>
          <p:nvPr/>
        </p:nvSpPr>
        <p:spPr>
          <a:xfrm>
            <a:off x="5333163" y="1066800"/>
            <a:ext cx="2669512" cy="584775"/>
          </a:xfrm>
          <a:prstGeom prst="rect">
            <a:avLst/>
          </a:prstGeom>
          <a:solidFill>
            <a:schemeClr val="bg1"/>
          </a:solidFill>
          <a:ln w="15875">
            <a:solidFill>
              <a:srgbClr val="FF0000"/>
            </a:solidFill>
          </a:ln>
        </p:spPr>
        <p:txBody>
          <a:bodyPr wrap="square" rtlCol="0">
            <a:spAutoFit/>
          </a:bodyPr>
          <a:lstStyle/>
          <a:p>
            <a:r>
              <a:rPr lang="en-US" sz="1600" dirty="0">
                <a:solidFill>
                  <a:srgbClr val="FF0000"/>
                </a:solidFill>
              </a:rPr>
              <a:t>These statutes and rules are applicable to your institution.</a:t>
            </a:r>
          </a:p>
        </p:txBody>
      </p:sp>
      <p:cxnSp>
        <p:nvCxnSpPr>
          <p:cNvPr id="17" name="Straight Arrow Connector 16">
            <a:extLst>
              <a:ext uri="{FF2B5EF4-FFF2-40B4-BE49-F238E27FC236}">
                <a16:creationId xmlns:a16="http://schemas.microsoft.com/office/drawing/2014/main" id="{3E8D7CEC-4729-42A6-AC24-E50F6AEB7593}"/>
              </a:ext>
            </a:extLst>
          </p:cNvPr>
          <p:cNvCxnSpPr>
            <a:cxnSpLocks/>
          </p:cNvCxnSpPr>
          <p:nvPr/>
        </p:nvCxnSpPr>
        <p:spPr>
          <a:xfrm flipH="1">
            <a:off x="2743200" y="2396651"/>
            <a:ext cx="381000" cy="88502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descr="Graphical user interface, text, application, email&#10;&#10;Description automatically generated">
            <a:extLst>
              <a:ext uri="{FF2B5EF4-FFF2-40B4-BE49-F238E27FC236}">
                <a16:creationId xmlns:a16="http://schemas.microsoft.com/office/drawing/2014/main" id="{A9A78FB1-2777-4D89-9A35-21DBA5A01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285390"/>
            <a:ext cx="4800600" cy="3097483"/>
          </a:xfrm>
          <a:prstGeom prst="rect">
            <a:avLst/>
          </a:prstGeom>
          <a:ln w="15875">
            <a:solidFill>
              <a:srgbClr val="333399"/>
            </a:solidFill>
          </a:ln>
        </p:spPr>
      </p:pic>
    </p:spTree>
    <p:extLst>
      <p:ext uri="{BB962C8B-B14F-4D97-AF65-F5344CB8AC3E}">
        <p14:creationId xmlns:p14="http://schemas.microsoft.com/office/powerpoint/2010/main" val="589236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10400" y="6464188"/>
            <a:ext cx="2133600" cy="365125"/>
          </a:xfrm>
        </p:spPr>
        <p:txBody>
          <a:bodyPr/>
          <a:lstStyle/>
          <a:p>
            <a:fld id="{3789BC2C-4713-47A4-8757-AFE23EB9B85D}" type="slidenum">
              <a:rPr lang="en-US" smtClean="0"/>
              <a:pPr/>
              <a:t>14</a:t>
            </a:fld>
            <a:endParaRPr lang="en-US" dirty="0"/>
          </a:p>
        </p:txBody>
      </p:sp>
      <p:sp>
        <p:nvSpPr>
          <p:cNvPr id="3" name="Rectangle 21"/>
          <p:cNvSpPr>
            <a:spLocks noChangeArrowheads="1"/>
          </p:cNvSpPr>
          <p:nvPr/>
        </p:nvSpPr>
        <p:spPr bwMode="auto">
          <a:xfrm>
            <a:off x="396875" y="2514600"/>
            <a:ext cx="8350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p>
            <a:pPr algn="ctr" eaLnBrk="0" fontAlgn="base" hangingPunct="0">
              <a:spcBef>
                <a:spcPct val="0"/>
              </a:spcBef>
              <a:spcAft>
                <a:spcPct val="0"/>
              </a:spcAft>
            </a:pPr>
            <a:r>
              <a:rPr lang="en-US" sz="6600" dirty="0">
                <a:solidFill>
                  <a:srgbClr val="333399"/>
                </a:solidFill>
                <a:latin typeface="+mj-lt"/>
              </a:rPr>
              <a:t>Reauthorization</a:t>
            </a:r>
            <a:endParaRPr lang="en-US" sz="6600" dirty="0">
              <a:solidFill>
                <a:srgbClr val="FF0000"/>
              </a:solidFill>
              <a:latin typeface="+mj-lt"/>
            </a:endParaRPr>
          </a:p>
        </p:txBody>
      </p:sp>
    </p:spTree>
    <p:extLst>
      <p:ext uri="{BB962C8B-B14F-4D97-AF65-F5344CB8AC3E}">
        <p14:creationId xmlns:p14="http://schemas.microsoft.com/office/powerpoint/2010/main" val="740344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58000" y="6477000"/>
            <a:ext cx="2133600" cy="365125"/>
          </a:xfrm>
        </p:spPr>
        <p:txBody>
          <a:bodyPr/>
          <a:lstStyle/>
          <a:p>
            <a:fld id="{3789BC2C-4713-47A4-8757-AFE23EB9B85D}" type="slidenum">
              <a:rPr lang="en-US" smtClean="0"/>
              <a:pPr/>
              <a:t>15</a:t>
            </a:fld>
            <a:endParaRPr lang="en-US" dirty="0"/>
          </a:p>
        </p:txBody>
      </p:sp>
      <p:sp>
        <p:nvSpPr>
          <p:cNvPr id="3" name="Rectangle 19"/>
          <p:cNvSpPr>
            <a:spLocks noChangeArrowheads="1"/>
          </p:cNvSpPr>
          <p:nvPr/>
        </p:nvSpPr>
        <p:spPr bwMode="auto">
          <a:xfrm>
            <a:off x="1066800" y="4572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lnSpc>
                <a:spcPct val="90000"/>
              </a:lnSpc>
              <a:spcBef>
                <a:spcPct val="0"/>
              </a:spcBef>
              <a:spcAft>
                <a:spcPct val="0"/>
              </a:spcAft>
            </a:pPr>
            <a:r>
              <a:rPr lang="en-US" sz="3200" b="1" dirty="0">
                <a:solidFill>
                  <a:srgbClr val="E30101"/>
                </a:solidFill>
                <a:latin typeface="+mj-lt"/>
              </a:rPr>
              <a:t>Reauthorization</a:t>
            </a:r>
          </a:p>
        </p:txBody>
      </p:sp>
      <p:sp>
        <p:nvSpPr>
          <p:cNvPr id="4" name="Rectangle 20"/>
          <p:cNvSpPr>
            <a:spLocks noChangeArrowheads="1"/>
          </p:cNvSpPr>
          <p:nvPr/>
        </p:nvSpPr>
        <p:spPr bwMode="auto">
          <a:xfrm>
            <a:off x="381000" y="1447800"/>
            <a:ext cx="8229600" cy="4495800"/>
          </a:xfrm>
          <a:prstGeom prst="rect">
            <a:avLst/>
          </a:prstGeom>
          <a:solidFill>
            <a:schemeClr val="bg1"/>
          </a:solidFill>
          <a:ln>
            <a:noFill/>
          </a:ln>
        </p:spPr>
        <p:txBody>
          <a:bodyPr lIns="90488" tIns="44450" rIns="90488" bIns="44450"/>
          <a:lstStyle/>
          <a:p>
            <a:pPr marL="285750" indent="-285750" fontAlgn="base">
              <a:spcAft>
                <a:spcPct val="0"/>
              </a:spcAft>
              <a:buFontTx/>
              <a:buChar char="•"/>
            </a:pPr>
            <a:r>
              <a:rPr lang="en-US" sz="2400" dirty="0">
                <a:solidFill>
                  <a:srgbClr val="333399"/>
                </a:solidFill>
              </a:rPr>
              <a:t>Institutions are required to submit an annual reauthorization application pursuant to Rule 1540-01-02-.07(3).</a:t>
            </a:r>
          </a:p>
          <a:p>
            <a:pPr marL="285750" indent="-285750" fontAlgn="base">
              <a:spcAft>
                <a:spcPct val="0"/>
              </a:spcAft>
              <a:buFontTx/>
              <a:buChar char="•"/>
            </a:pPr>
            <a:endParaRPr lang="en-US" sz="2400" dirty="0">
              <a:solidFill>
                <a:srgbClr val="333399"/>
              </a:solidFill>
            </a:endParaRPr>
          </a:p>
          <a:p>
            <a:pPr marL="285750" indent="-285750" fontAlgn="base">
              <a:spcAft>
                <a:spcPct val="0"/>
              </a:spcAft>
              <a:buFontTx/>
              <a:buChar char="•"/>
            </a:pPr>
            <a:r>
              <a:rPr lang="en-US" sz="2400" dirty="0">
                <a:solidFill>
                  <a:srgbClr val="333399"/>
                </a:solidFill>
              </a:rPr>
              <a:t>The due date for reauthorization applications is dependent on your authorization date. </a:t>
            </a:r>
            <a:r>
              <a:rPr lang="en-US" sz="2400" dirty="0">
                <a:solidFill>
                  <a:srgbClr val="E60000"/>
                </a:solidFill>
              </a:rPr>
              <a:t>For those of you expected to be authorized by the Commission </a:t>
            </a:r>
            <a:r>
              <a:rPr lang="en-US" sz="2400">
                <a:solidFill>
                  <a:srgbClr val="E60000"/>
                </a:solidFill>
              </a:rPr>
              <a:t>in July </a:t>
            </a:r>
            <a:r>
              <a:rPr lang="en-US" sz="2400" dirty="0">
                <a:solidFill>
                  <a:srgbClr val="E60000"/>
                </a:solidFill>
              </a:rPr>
              <a:t>2021, your reauthorization application will be due on the due date for </a:t>
            </a:r>
            <a:r>
              <a:rPr lang="en-US" sz="2400">
                <a:solidFill>
                  <a:srgbClr val="E60000"/>
                </a:solidFill>
              </a:rPr>
              <a:t>the July </a:t>
            </a:r>
            <a:r>
              <a:rPr lang="en-US" sz="2400" dirty="0">
                <a:solidFill>
                  <a:srgbClr val="E60000"/>
                </a:solidFill>
              </a:rPr>
              <a:t>2022 CPEI meeting. </a:t>
            </a:r>
          </a:p>
          <a:p>
            <a:pPr marL="285750" indent="-285750" fontAlgn="base">
              <a:spcAft>
                <a:spcPct val="0"/>
              </a:spcAft>
              <a:buFontTx/>
              <a:buChar char="•"/>
            </a:pPr>
            <a:endParaRPr lang="en-US" sz="2400" dirty="0">
              <a:solidFill>
                <a:srgbClr val="333399"/>
              </a:solidFill>
            </a:endParaRPr>
          </a:p>
          <a:p>
            <a:pPr marL="285750" indent="-285750" fontAlgn="base">
              <a:spcAft>
                <a:spcPct val="0"/>
              </a:spcAft>
              <a:buFontTx/>
              <a:buChar char="•"/>
            </a:pPr>
            <a:r>
              <a:rPr lang="en-US" sz="2400" dirty="0">
                <a:solidFill>
                  <a:srgbClr val="333399"/>
                </a:solidFill>
              </a:rPr>
              <a:t>Generally, we rely on email to send updates to institutions. Therefore, keep your email contact information up-to-date and monitor your spam closely.</a:t>
            </a:r>
          </a:p>
        </p:txBody>
      </p:sp>
    </p:spTree>
    <p:extLst>
      <p:ext uri="{BB962C8B-B14F-4D97-AF65-F5344CB8AC3E}">
        <p14:creationId xmlns:p14="http://schemas.microsoft.com/office/powerpoint/2010/main" val="2905429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58000" y="6492875"/>
            <a:ext cx="2133600" cy="365125"/>
          </a:xfrm>
        </p:spPr>
        <p:txBody>
          <a:bodyPr/>
          <a:lstStyle/>
          <a:p>
            <a:fld id="{3789BC2C-4713-47A4-8757-AFE23EB9B85D}" type="slidenum">
              <a:rPr lang="en-US" smtClean="0"/>
              <a:pPr/>
              <a:t>16</a:t>
            </a:fld>
            <a:endParaRPr lang="en-US" dirty="0"/>
          </a:p>
        </p:txBody>
      </p:sp>
      <p:sp>
        <p:nvSpPr>
          <p:cNvPr id="3" name="Rectangle 19"/>
          <p:cNvSpPr>
            <a:spLocks noChangeArrowheads="1"/>
          </p:cNvSpPr>
          <p:nvPr/>
        </p:nvSpPr>
        <p:spPr bwMode="auto">
          <a:xfrm>
            <a:off x="914400" y="4572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lnSpc>
                <a:spcPct val="90000"/>
              </a:lnSpc>
              <a:spcBef>
                <a:spcPct val="0"/>
              </a:spcBef>
              <a:spcAft>
                <a:spcPct val="0"/>
              </a:spcAft>
            </a:pPr>
            <a:r>
              <a:rPr lang="en-US" sz="3200" b="1" dirty="0">
                <a:solidFill>
                  <a:srgbClr val="E30101"/>
                </a:solidFill>
                <a:latin typeface="+mj-lt"/>
              </a:rPr>
              <a:t>Reauthorization</a:t>
            </a:r>
          </a:p>
          <a:p>
            <a:pPr algn="ctr" fontAlgn="base">
              <a:lnSpc>
                <a:spcPct val="90000"/>
              </a:lnSpc>
              <a:spcBef>
                <a:spcPct val="0"/>
              </a:spcBef>
              <a:spcAft>
                <a:spcPct val="0"/>
              </a:spcAft>
            </a:pPr>
            <a:r>
              <a:rPr lang="en-US" sz="2400" b="1" u="sng" dirty="0">
                <a:solidFill>
                  <a:srgbClr val="333399"/>
                </a:solidFill>
                <a:latin typeface="+mj-lt"/>
              </a:rPr>
              <a:t>Collected Information &amp; Data</a:t>
            </a:r>
          </a:p>
        </p:txBody>
      </p:sp>
      <p:sp>
        <p:nvSpPr>
          <p:cNvPr id="4" name="Rectangle 20"/>
          <p:cNvSpPr>
            <a:spLocks noChangeArrowheads="1"/>
          </p:cNvSpPr>
          <p:nvPr/>
        </p:nvSpPr>
        <p:spPr bwMode="auto">
          <a:xfrm>
            <a:off x="247650" y="1447800"/>
            <a:ext cx="85153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fontAlgn="base">
              <a:spcBef>
                <a:spcPct val="0"/>
              </a:spcBef>
              <a:spcAft>
                <a:spcPts val="600"/>
              </a:spcAft>
              <a:defRPr/>
            </a:pPr>
            <a:r>
              <a:rPr lang="en-US" sz="2400" dirty="0">
                <a:solidFill>
                  <a:srgbClr val="333399"/>
                </a:solidFill>
              </a:rPr>
              <a:t>The following information will be requested as part of reauthorization so your institution should </a:t>
            </a:r>
            <a:r>
              <a:rPr lang="en-US" sz="2400" u="sng" dirty="0">
                <a:solidFill>
                  <a:srgbClr val="333399"/>
                </a:solidFill>
              </a:rPr>
              <a:t>put in place procedures now</a:t>
            </a:r>
            <a:r>
              <a:rPr lang="en-US" sz="2400" dirty="0">
                <a:solidFill>
                  <a:srgbClr val="333399"/>
                </a:solidFill>
              </a:rPr>
              <a:t> to ensure the information is readily available when needed.</a:t>
            </a:r>
          </a:p>
          <a:p>
            <a:pPr marL="228600" indent="-228600" fontAlgn="base">
              <a:spcBef>
                <a:spcPct val="20000"/>
              </a:spcBef>
              <a:spcAft>
                <a:spcPct val="0"/>
              </a:spcAft>
              <a:buFontTx/>
              <a:buChar char="•"/>
            </a:pPr>
            <a:r>
              <a:rPr lang="en-US" sz="2400" dirty="0">
                <a:solidFill>
                  <a:srgbClr val="333399"/>
                </a:solidFill>
              </a:rPr>
              <a:t>Licensure Passage Rates - Applies to any program leading to employment in a field where licensure is required for employment and there is an examination. Rules 1540-01-02-.07(3) and .08(4)(b).</a:t>
            </a:r>
          </a:p>
          <a:p>
            <a:pPr marL="228600" indent="-228600" fontAlgn="base">
              <a:spcBef>
                <a:spcPct val="20000"/>
              </a:spcBef>
              <a:spcAft>
                <a:spcPct val="0"/>
              </a:spcAft>
              <a:buFontTx/>
              <a:buChar char="•"/>
            </a:pPr>
            <a:r>
              <a:rPr lang="en-US" sz="2400" dirty="0">
                <a:solidFill>
                  <a:srgbClr val="333399"/>
                </a:solidFill>
              </a:rPr>
              <a:t>Student enrollment documents or affirmation statements</a:t>
            </a:r>
          </a:p>
          <a:p>
            <a:pPr marL="228600" indent="-228600" fontAlgn="base">
              <a:spcBef>
                <a:spcPct val="20000"/>
              </a:spcBef>
              <a:spcAft>
                <a:spcPct val="0"/>
              </a:spcAft>
              <a:buFontTx/>
              <a:buChar char="•"/>
            </a:pPr>
            <a:r>
              <a:rPr lang="en-US" sz="2400" dirty="0">
                <a:solidFill>
                  <a:srgbClr val="333399"/>
                </a:solidFill>
              </a:rPr>
              <a:t>Listing of institutional personnel</a:t>
            </a:r>
          </a:p>
          <a:p>
            <a:pPr marL="228600" indent="-228600" fontAlgn="base">
              <a:spcBef>
                <a:spcPct val="20000"/>
              </a:spcBef>
              <a:spcAft>
                <a:spcPct val="0"/>
              </a:spcAft>
              <a:buFontTx/>
              <a:buChar char="•"/>
            </a:pPr>
            <a:r>
              <a:rPr lang="en-US" sz="2400" dirty="0">
                <a:solidFill>
                  <a:srgbClr val="333399"/>
                </a:solidFill>
              </a:rPr>
              <a:t>Total Gross Tuition Collected and Student Funding Sources - Examples include, federal loans, in-house funding, Workforce Investment Act monies, veterans’ benefits, scholarships</a:t>
            </a:r>
          </a:p>
        </p:txBody>
      </p:sp>
    </p:spTree>
    <p:extLst>
      <p:ext uri="{BB962C8B-B14F-4D97-AF65-F5344CB8AC3E}">
        <p14:creationId xmlns:p14="http://schemas.microsoft.com/office/powerpoint/2010/main" val="3126004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77000"/>
            <a:ext cx="2133600" cy="365125"/>
          </a:xfrm>
        </p:spPr>
        <p:txBody>
          <a:bodyPr/>
          <a:lstStyle/>
          <a:p>
            <a:fld id="{3789BC2C-4713-47A4-8757-AFE23EB9B85D}" type="slidenum">
              <a:rPr lang="en-US" smtClean="0"/>
              <a:pPr/>
              <a:t>17</a:t>
            </a:fld>
            <a:endParaRPr lang="en-US" dirty="0"/>
          </a:p>
        </p:txBody>
      </p:sp>
      <p:sp>
        <p:nvSpPr>
          <p:cNvPr id="3" name="Rectangle 19"/>
          <p:cNvSpPr>
            <a:spLocks noChangeArrowheads="1"/>
          </p:cNvSpPr>
          <p:nvPr/>
        </p:nvSpPr>
        <p:spPr bwMode="auto">
          <a:xfrm>
            <a:off x="914400" y="3810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lnSpc>
                <a:spcPct val="90000"/>
              </a:lnSpc>
              <a:spcBef>
                <a:spcPct val="0"/>
              </a:spcBef>
              <a:spcAft>
                <a:spcPct val="0"/>
              </a:spcAft>
            </a:pPr>
            <a:r>
              <a:rPr lang="en-US" sz="3200" b="1" dirty="0">
                <a:solidFill>
                  <a:srgbClr val="E30101"/>
                </a:solidFill>
                <a:latin typeface="+mj-lt"/>
              </a:rPr>
              <a:t>Reauthorization</a:t>
            </a:r>
          </a:p>
          <a:p>
            <a:pPr algn="ctr" fontAlgn="base">
              <a:lnSpc>
                <a:spcPct val="90000"/>
              </a:lnSpc>
              <a:spcBef>
                <a:spcPct val="0"/>
              </a:spcBef>
              <a:spcAft>
                <a:spcPct val="0"/>
              </a:spcAft>
            </a:pPr>
            <a:r>
              <a:rPr lang="en-US" sz="2400" b="1" u="sng" dirty="0">
                <a:solidFill>
                  <a:srgbClr val="333399"/>
                </a:solidFill>
                <a:latin typeface="+mj-lt"/>
              </a:rPr>
              <a:t>Collected Information &amp; Data</a:t>
            </a:r>
          </a:p>
        </p:txBody>
      </p:sp>
      <p:sp>
        <p:nvSpPr>
          <p:cNvPr id="4" name="Rectangle 20"/>
          <p:cNvSpPr>
            <a:spLocks noChangeArrowheads="1"/>
          </p:cNvSpPr>
          <p:nvPr/>
        </p:nvSpPr>
        <p:spPr bwMode="auto">
          <a:xfrm>
            <a:off x="457200" y="1359131"/>
            <a:ext cx="8229600" cy="146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228600" indent="-228600" fontAlgn="base">
              <a:spcBef>
                <a:spcPct val="20000"/>
              </a:spcBef>
              <a:spcAft>
                <a:spcPct val="0"/>
              </a:spcAft>
              <a:buFontTx/>
              <a:buChar char="•"/>
            </a:pPr>
            <a:r>
              <a:rPr lang="en-US" sz="2000" dirty="0">
                <a:solidFill>
                  <a:srgbClr val="333399"/>
                </a:solidFill>
              </a:rPr>
              <a:t>Updates of certain information on file, including lease documentation, bonds, and ownership information</a:t>
            </a:r>
          </a:p>
          <a:p>
            <a:pPr marL="228600" indent="-228600" fontAlgn="base">
              <a:spcBef>
                <a:spcPct val="20000"/>
              </a:spcBef>
              <a:spcAft>
                <a:spcPct val="0"/>
              </a:spcAft>
              <a:buFontTx/>
              <a:buChar char="•"/>
            </a:pPr>
            <a:r>
              <a:rPr lang="en-US" sz="2000" dirty="0">
                <a:solidFill>
                  <a:srgbClr val="333399"/>
                </a:solidFill>
              </a:rPr>
              <a:t>Financial Statements (Income Statement and Balance Sheet) as provided for in Rule 1540-01-02-.14</a:t>
            </a:r>
          </a:p>
          <a:p>
            <a:pPr fontAlgn="base">
              <a:spcBef>
                <a:spcPct val="20000"/>
              </a:spcBef>
              <a:spcAft>
                <a:spcPct val="0"/>
              </a:spcAft>
            </a:pPr>
            <a:endParaRPr lang="en-US" dirty="0">
              <a:solidFill>
                <a:srgbClr val="333399"/>
              </a:solidFill>
              <a:latin typeface="Times New Roman" pitchFamily="18" charset="0"/>
            </a:endParaRPr>
          </a:p>
        </p:txBody>
      </p:sp>
      <p:graphicFrame>
        <p:nvGraphicFramePr>
          <p:cNvPr id="6" name="Diagram 5">
            <a:extLst>
              <a:ext uri="{FF2B5EF4-FFF2-40B4-BE49-F238E27FC236}">
                <a16:creationId xmlns:a16="http://schemas.microsoft.com/office/drawing/2014/main" id="{0679FB48-1CC7-4FD9-821D-7369E61EAA4B}"/>
              </a:ext>
            </a:extLst>
          </p:cNvPr>
          <p:cNvGraphicFramePr/>
          <p:nvPr>
            <p:extLst>
              <p:ext uri="{D42A27DB-BD31-4B8C-83A1-F6EECF244321}">
                <p14:modId xmlns:p14="http://schemas.microsoft.com/office/powerpoint/2010/main" val="3799200530"/>
              </p:ext>
            </p:extLst>
          </p:nvPr>
        </p:nvGraphicFramePr>
        <p:xfrm>
          <a:off x="457200" y="2863850"/>
          <a:ext cx="8229600" cy="3536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3065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2875"/>
            <a:ext cx="2133600" cy="365125"/>
          </a:xfrm>
        </p:spPr>
        <p:txBody>
          <a:bodyPr/>
          <a:lstStyle/>
          <a:p>
            <a:fld id="{3789BC2C-4713-47A4-8757-AFE23EB9B85D}" type="slidenum">
              <a:rPr lang="en-US" smtClean="0"/>
              <a:pPr/>
              <a:t>18</a:t>
            </a:fld>
            <a:endParaRPr lang="en-US" dirty="0"/>
          </a:p>
        </p:txBody>
      </p:sp>
      <p:sp>
        <p:nvSpPr>
          <p:cNvPr id="3" name="Rectangle 21"/>
          <p:cNvSpPr>
            <a:spLocks noChangeArrowheads="1"/>
          </p:cNvSpPr>
          <p:nvPr/>
        </p:nvSpPr>
        <p:spPr bwMode="auto">
          <a:xfrm>
            <a:off x="396875" y="2514600"/>
            <a:ext cx="8350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p>
            <a:pPr algn="ctr" eaLnBrk="0" fontAlgn="base" hangingPunct="0">
              <a:spcBef>
                <a:spcPct val="0"/>
              </a:spcBef>
              <a:spcAft>
                <a:spcPct val="0"/>
              </a:spcAft>
            </a:pPr>
            <a:r>
              <a:rPr lang="en-US" sz="6600" dirty="0">
                <a:solidFill>
                  <a:srgbClr val="333399"/>
                </a:solidFill>
                <a:latin typeface="+mj-lt"/>
              </a:rPr>
              <a:t>Student Level Statistical Data (SLSD) Collection</a:t>
            </a:r>
            <a:endParaRPr lang="en-US" sz="6600" dirty="0">
              <a:solidFill>
                <a:srgbClr val="FF0000"/>
              </a:solidFill>
              <a:latin typeface="+mj-lt"/>
            </a:endParaRPr>
          </a:p>
        </p:txBody>
      </p:sp>
    </p:spTree>
    <p:extLst>
      <p:ext uri="{BB962C8B-B14F-4D97-AF65-F5344CB8AC3E}">
        <p14:creationId xmlns:p14="http://schemas.microsoft.com/office/powerpoint/2010/main" val="3432223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58000" y="6477000"/>
            <a:ext cx="2133600" cy="365125"/>
          </a:xfrm>
        </p:spPr>
        <p:txBody>
          <a:bodyPr/>
          <a:lstStyle/>
          <a:p>
            <a:fld id="{3789BC2C-4713-47A4-8757-AFE23EB9B85D}" type="slidenum">
              <a:rPr lang="en-US" smtClean="0"/>
              <a:pPr/>
              <a:t>19</a:t>
            </a:fld>
            <a:endParaRPr lang="en-US" dirty="0"/>
          </a:p>
        </p:txBody>
      </p:sp>
      <p:sp>
        <p:nvSpPr>
          <p:cNvPr id="3" name="Rectangle 19"/>
          <p:cNvSpPr>
            <a:spLocks noChangeArrowheads="1"/>
          </p:cNvSpPr>
          <p:nvPr/>
        </p:nvSpPr>
        <p:spPr bwMode="auto">
          <a:xfrm>
            <a:off x="914400" y="6096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lnSpc>
                <a:spcPct val="90000"/>
              </a:lnSpc>
              <a:spcBef>
                <a:spcPct val="0"/>
              </a:spcBef>
              <a:spcAft>
                <a:spcPct val="0"/>
              </a:spcAft>
            </a:pPr>
            <a:r>
              <a:rPr lang="en-US" sz="3200" b="1" dirty="0">
                <a:solidFill>
                  <a:srgbClr val="E30101"/>
                </a:solidFill>
                <a:latin typeface="+mj-lt"/>
              </a:rPr>
              <a:t>SLSD Collection</a:t>
            </a:r>
          </a:p>
          <a:p>
            <a:pPr algn="ctr" fontAlgn="base">
              <a:lnSpc>
                <a:spcPct val="90000"/>
              </a:lnSpc>
              <a:spcBef>
                <a:spcPct val="0"/>
              </a:spcBef>
              <a:spcAft>
                <a:spcPct val="0"/>
              </a:spcAft>
            </a:pPr>
            <a:r>
              <a:rPr lang="en-US" sz="2400" b="1" u="sng" dirty="0">
                <a:solidFill>
                  <a:srgbClr val="333399"/>
                </a:solidFill>
                <a:latin typeface="+mj-lt"/>
              </a:rPr>
              <a:t>Collected Information &amp; Data</a:t>
            </a:r>
          </a:p>
        </p:txBody>
      </p:sp>
      <p:sp>
        <p:nvSpPr>
          <p:cNvPr id="4" name="Rectangle 20"/>
          <p:cNvSpPr>
            <a:spLocks noChangeArrowheads="1"/>
          </p:cNvSpPr>
          <p:nvPr/>
        </p:nvSpPr>
        <p:spPr bwMode="auto">
          <a:xfrm>
            <a:off x="476250" y="1600200"/>
            <a:ext cx="8001000" cy="4724400"/>
          </a:xfrm>
          <a:prstGeom prst="rect">
            <a:avLst/>
          </a:prstGeom>
          <a:noFill/>
          <a:ln>
            <a:noFill/>
          </a:ln>
        </p:spPr>
        <p:txBody>
          <a:bodyPr lIns="90488" tIns="44450" rIns="90488" bIns="44450"/>
          <a:lstStyle/>
          <a:p>
            <a:pPr marL="285750" lvl="1" indent="-285750" fontAlgn="base">
              <a:spcBef>
                <a:spcPct val="0"/>
              </a:spcBef>
              <a:spcAft>
                <a:spcPts val="600"/>
              </a:spcAft>
              <a:buFont typeface="Arial" panose="020B0604020202020204" pitchFamily="34" charset="0"/>
              <a:buChar char="•"/>
              <a:defRPr/>
            </a:pPr>
            <a:r>
              <a:rPr lang="en-US" sz="2000" dirty="0">
                <a:solidFill>
                  <a:srgbClr val="333399"/>
                </a:solidFill>
                <a:cs typeface="Times New Roman" panose="02020603050405020304" pitchFamily="18" charset="0"/>
              </a:rPr>
              <a:t>In June, DPSA will send your institution a blank or prepopulated spreadsheet along with instructions. You should read these instructions carefully. The reporting period is July 1 of the previous year to June 30 of the current year.</a:t>
            </a:r>
          </a:p>
          <a:p>
            <a:pPr marL="285750" lvl="1" indent="-285750" fontAlgn="base">
              <a:spcBef>
                <a:spcPct val="0"/>
              </a:spcBef>
              <a:spcAft>
                <a:spcPts val="600"/>
              </a:spcAft>
              <a:buFont typeface="Arial" panose="020B0604020202020204" pitchFamily="34" charset="0"/>
              <a:buChar char="•"/>
              <a:defRPr/>
            </a:pPr>
            <a:r>
              <a:rPr lang="en-US" sz="2000" dirty="0">
                <a:solidFill>
                  <a:srgbClr val="333399"/>
                </a:solidFill>
                <a:cs typeface="Times New Roman" panose="02020603050405020304" pitchFamily="18" charset="0"/>
              </a:rPr>
              <a:t>The spreadsheets must be returned by October 15.</a:t>
            </a:r>
          </a:p>
          <a:p>
            <a:pPr marL="285750" lvl="1" indent="-285750" fontAlgn="base">
              <a:spcBef>
                <a:spcPct val="0"/>
              </a:spcBef>
              <a:spcAft>
                <a:spcPts val="600"/>
              </a:spcAft>
              <a:buFont typeface="Arial" panose="020B0604020202020204" pitchFamily="34" charset="0"/>
              <a:buChar char="•"/>
              <a:defRPr/>
            </a:pPr>
            <a:r>
              <a:rPr lang="en-US" sz="2000" u="sng" dirty="0">
                <a:solidFill>
                  <a:srgbClr val="333399"/>
                </a:solidFill>
              </a:rPr>
              <a:t>Put in place procedures now</a:t>
            </a:r>
            <a:r>
              <a:rPr lang="en-US" sz="2000" dirty="0">
                <a:solidFill>
                  <a:srgbClr val="333399"/>
                </a:solidFill>
              </a:rPr>
              <a:t> to ensure the information is readily available when needed. </a:t>
            </a:r>
          </a:p>
          <a:p>
            <a:pPr marL="742950" lvl="2" indent="-285750" fontAlgn="base">
              <a:spcBef>
                <a:spcPct val="0"/>
              </a:spcBef>
              <a:spcAft>
                <a:spcPts val="600"/>
              </a:spcAft>
              <a:buFont typeface="Arial" panose="020B0604020202020204" pitchFamily="34" charset="0"/>
              <a:buChar char="•"/>
              <a:defRPr/>
            </a:pPr>
            <a:r>
              <a:rPr lang="en-US" sz="2000" dirty="0">
                <a:solidFill>
                  <a:srgbClr val="333399"/>
                </a:solidFill>
              </a:rPr>
              <a:t>For example, start maintaining dates for all student withdrawals, probation, leave of absence, graduation or any other status changes.</a:t>
            </a:r>
          </a:p>
          <a:p>
            <a:pPr marL="285750" indent="-285750" fontAlgn="base">
              <a:spcBef>
                <a:spcPct val="0"/>
              </a:spcBef>
              <a:spcAft>
                <a:spcPts val="600"/>
              </a:spcAft>
              <a:buFont typeface="Arial" panose="020B0604020202020204" pitchFamily="34" charset="0"/>
              <a:buChar char="•"/>
              <a:defRPr/>
            </a:pPr>
            <a:r>
              <a:rPr lang="en-US" sz="2000" dirty="0">
                <a:solidFill>
                  <a:srgbClr val="333399"/>
                </a:solidFill>
              </a:rPr>
              <a:t>Data is collected on </a:t>
            </a:r>
            <a:r>
              <a:rPr lang="en-US" sz="2000" u="sng" dirty="0">
                <a:solidFill>
                  <a:srgbClr val="333399"/>
                </a:solidFill>
              </a:rPr>
              <a:t>enrolled students</a:t>
            </a:r>
            <a:r>
              <a:rPr lang="en-US" sz="2000" dirty="0">
                <a:solidFill>
                  <a:srgbClr val="333399"/>
                </a:solidFill>
              </a:rPr>
              <a:t>. </a:t>
            </a:r>
            <a:r>
              <a:rPr lang="en-US" sz="2000" dirty="0">
                <a:solidFill>
                  <a:srgbClr val="333399"/>
                </a:solidFill>
                <a:cs typeface="Times New Roman" panose="02020603050405020304" pitchFamily="18" charset="0"/>
              </a:rPr>
              <a:t>"Enrollment" refers to those students who have attended one (1) session of class, turned in one (1) assignment, </a:t>
            </a:r>
            <a:r>
              <a:rPr lang="en-US" sz="2000" u="sng" dirty="0">
                <a:solidFill>
                  <a:srgbClr val="333399"/>
                </a:solidFill>
                <a:cs typeface="Times New Roman" panose="02020603050405020304" pitchFamily="18" charset="0"/>
              </a:rPr>
              <a:t>or</a:t>
            </a:r>
            <a:r>
              <a:rPr lang="en-US" sz="2000" dirty="0">
                <a:solidFill>
                  <a:srgbClr val="333399"/>
                </a:solidFill>
                <a:cs typeface="Times New Roman" panose="02020603050405020304" pitchFamily="18" charset="0"/>
              </a:rPr>
              <a:t> received one (1) distance learning lesson. Rule 1540-01-02-.03(27).</a:t>
            </a:r>
          </a:p>
          <a:p>
            <a:pPr marL="285750" indent="-285750" fontAlgn="base">
              <a:spcBef>
                <a:spcPct val="0"/>
              </a:spcBef>
              <a:spcAft>
                <a:spcPts val="600"/>
              </a:spcAft>
              <a:buFont typeface="Arial" panose="020B0604020202020204" pitchFamily="34" charset="0"/>
              <a:buChar char="•"/>
              <a:defRPr/>
            </a:pPr>
            <a:endParaRPr lang="en-US" sz="2000" dirty="0">
              <a:solidFill>
                <a:srgbClr val="333399"/>
              </a:solidFill>
              <a:cs typeface="Times New Roman" panose="02020603050405020304" pitchFamily="18" charset="0"/>
            </a:endParaRPr>
          </a:p>
        </p:txBody>
      </p:sp>
    </p:spTree>
    <p:extLst>
      <p:ext uri="{BB962C8B-B14F-4D97-AF65-F5344CB8AC3E}">
        <p14:creationId xmlns:p14="http://schemas.microsoft.com/office/powerpoint/2010/main" val="1334247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10400" y="6492875"/>
            <a:ext cx="2133600" cy="365125"/>
          </a:xfrm>
        </p:spPr>
        <p:txBody>
          <a:bodyPr/>
          <a:lstStyle/>
          <a:p>
            <a:fld id="{3789BC2C-4713-47A4-8757-AFE23EB9B85D}" type="slidenum">
              <a:rPr lang="en-US" smtClean="0"/>
              <a:pPr/>
              <a:t>2</a:t>
            </a:fld>
            <a:endParaRPr lang="en-US" dirty="0"/>
          </a:p>
        </p:txBody>
      </p:sp>
      <p:sp>
        <p:nvSpPr>
          <p:cNvPr id="6" name="Rectangle 21"/>
          <p:cNvSpPr>
            <a:spLocks noChangeArrowheads="1"/>
          </p:cNvSpPr>
          <p:nvPr/>
        </p:nvSpPr>
        <p:spPr bwMode="auto">
          <a:xfrm>
            <a:off x="914400" y="1431925"/>
            <a:ext cx="7543800"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t"/>
          <a:lstStyle/>
          <a:p>
            <a:pPr algn="ctr" eaLnBrk="0" fontAlgn="base" hangingPunct="0">
              <a:spcBef>
                <a:spcPct val="0"/>
              </a:spcBef>
              <a:spcAft>
                <a:spcPct val="0"/>
              </a:spcAft>
            </a:pPr>
            <a:endParaRPr lang="en-US" sz="1100" b="1" dirty="0">
              <a:solidFill>
                <a:srgbClr val="FF0000"/>
              </a:solidFill>
              <a:latin typeface="Times New Roman" pitchFamily="18" charset="0"/>
            </a:endParaRPr>
          </a:p>
          <a:p>
            <a:pPr lvl="1" indent="-400050" eaLnBrk="0" fontAlgn="base" hangingPunct="0">
              <a:spcAft>
                <a:spcPct val="0"/>
              </a:spcAft>
              <a:buFont typeface="Arial" panose="020B0604020202020204" pitchFamily="34" charset="0"/>
              <a:buChar char="•"/>
            </a:pPr>
            <a:r>
              <a:rPr lang="en-US" sz="2400" b="1" dirty="0">
                <a:solidFill>
                  <a:srgbClr val="333399"/>
                </a:solidFill>
              </a:rPr>
              <a:t>Authorized Institutions Overview</a:t>
            </a:r>
          </a:p>
          <a:p>
            <a:pPr lvl="1" indent="-400050" eaLnBrk="0" fontAlgn="base" hangingPunct="0">
              <a:spcAft>
                <a:spcPct val="0"/>
              </a:spcAft>
              <a:buFont typeface="Arial" panose="020B0604020202020204" pitchFamily="34" charset="0"/>
              <a:buChar char="•"/>
            </a:pPr>
            <a:r>
              <a:rPr lang="en-US" sz="2400" b="1" dirty="0">
                <a:solidFill>
                  <a:srgbClr val="333399"/>
                </a:solidFill>
              </a:rPr>
              <a:t>Resource Material</a:t>
            </a:r>
          </a:p>
          <a:p>
            <a:pPr lvl="2" indent="-400050" eaLnBrk="0" fontAlgn="base" hangingPunct="0">
              <a:spcAft>
                <a:spcPct val="0"/>
              </a:spcAft>
              <a:buFont typeface="Arial" panose="020B0604020202020204" pitchFamily="34" charset="0"/>
              <a:buChar char="•"/>
            </a:pPr>
            <a:r>
              <a:rPr lang="en-US" sz="2400" b="1" dirty="0">
                <a:solidFill>
                  <a:srgbClr val="333399"/>
                </a:solidFill>
              </a:rPr>
              <a:t>THEC Website</a:t>
            </a:r>
          </a:p>
          <a:p>
            <a:pPr lvl="2" indent="-400050" eaLnBrk="0" fontAlgn="base" hangingPunct="0">
              <a:spcAft>
                <a:spcPct val="0"/>
              </a:spcAft>
              <a:buFont typeface="Arial" panose="020B0604020202020204" pitchFamily="34" charset="0"/>
              <a:buChar char="•"/>
            </a:pPr>
            <a:r>
              <a:rPr lang="en-US" sz="2400" b="1" dirty="0">
                <a:solidFill>
                  <a:srgbClr val="333399"/>
                </a:solidFill>
              </a:rPr>
              <a:t>Statutes and Rules</a:t>
            </a:r>
          </a:p>
          <a:p>
            <a:pPr lvl="1" indent="-400050" eaLnBrk="0" fontAlgn="base" hangingPunct="0">
              <a:spcAft>
                <a:spcPct val="0"/>
              </a:spcAft>
              <a:buFont typeface="Arial" panose="020B0604020202020204" pitchFamily="34" charset="0"/>
              <a:buChar char="•"/>
            </a:pPr>
            <a:r>
              <a:rPr lang="en-US" sz="2400" b="1" dirty="0">
                <a:solidFill>
                  <a:srgbClr val="333399"/>
                </a:solidFill>
              </a:rPr>
              <a:t>Annual Obligations</a:t>
            </a:r>
          </a:p>
          <a:p>
            <a:pPr lvl="2" indent="-400050" eaLnBrk="0" fontAlgn="base" hangingPunct="0">
              <a:spcAft>
                <a:spcPct val="0"/>
              </a:spcAft>
              <a:buFont typeface="Arial" panose="020B0604020202020204" pitchFamily="34" charset="0"/>
              <a:buChar char="•"/>
            </a:pPr>
            <a:r>
              <a:rPr lang="en-US" sz="2400" b="1" dirty="0">
                <a:solidFill>
                  <a:srgbClr val="333399"/>
                </a:solidFill>
              </a:rPr>
              <a:t>Reauthorization</a:t>
            </a:r>
          </a:p>
          <a:p>
            <a:pPr lvl="2" indent="-400050" eaLnBrk="0" fontAlgn="base" hangingPunct="0">
              <a:spcAft>
                <a:spcPct val="0"/>
              </a:spcAft>
              <a:buFont typeface="Arial" panose="020B0604020202020204" pitchFamily="34" charset="0"/>
              <a:buChar char="•"/>
            </a:pPr>
            <a:r>
              <a:rPr lang="en-US" sz="2400" b="1" dirty="0">
                <a:solidFill>
                  <a:srgbClr val="333399"/>
                </a:solidFill>
              </a:rPr>
              <a:t>Student Level Statistical Data (SLSD) Collection</a:t>
            </a:r>
          </a:p>
          <a:p>
            <a:pPr lvl="2" indent="-400050" eaLnBrk="0" fontAlgn="base" hangingPunct="0">
              <a:spcAft>
                <a:spcPct val="0"/>
              </a:spcAft>
              <a:buFont typeface="Arial" panose="020B0604020202020204" pitchFamily="34" charset="0"/>
              <a:buChar char="•"/>
            </a:pPr>
            <a:r>
              <a:rPr lang="en-US" sz="2400" b="1" dirty="0">
                <a:solidFill>
                  <a:srgbClr val="333399"/>
                </a:solidFill>
              </a:rPr>
              <a:t>Tuition Guaranty Fund</a:t>
            </a:r>
          </a:p>
          <a:p>
            <a:pPr marL="514350" lvl="2" algn="ctr" eaLnBrk="0" fontAlgn="base" hangingPunct="0">
              <a:spcAft>
                <a:spcPct val="0"/>
              </a:spcAft>
            </a:pPr>
            <a:r>
              <a:rPr lang="en-US" sz="2400" b="1" dirty="0">
                <a:solidFill>
                  <a:srgbClr val="E60000"/>
                </a:solidFill>
              </a:rPr>
              <a:t>Break</a:t>
            </a:r>
          </a:p>
          <a:p>
            <a:pPr lvl="1" indent="-400050" eaLnBrk="0" fontAlgn="base" hangingPunct="0">
              <a:spcAft>
                <a:spcPct val="0"/>
              </a:spcAft>
              <a:buFont typeface="Arial" panose="020B0604020202020204" pitchFamily="34" charset="0"/>
              <a:buChar char="•"/>
            </a:pPr>
            <a:r>
              <a:rPr lang="en-US" sz="2400" b="1" dirty="0">
                <a:solidFill>
                  <a:srgbClr val="333399"/>
                </a:solidFill>
              </a:rPr>
              <a:t>Website and Advertising Compliance</a:t>
            </a:r>
          </a:p>
          <a:p>
            <a:pPr lvl="1" indent="-400050" eaLnBrk="0" fontAlgn="base" hangingPunct="0">
              <a:spcAft>
                <a:spcPct val="0"/>
              </a:spcAft>
              <a:buFont typeface="Arial" panose="020B0604020202020204" pitchFamily="34" charset="0"/>
              <a:buChar char="•"/>
            </a:pPr>
            <a:r>
              <a:rPr lang="en-US" sz="2400" b="1" dirty="0">
                <a:solidFill>
                  <a:srgbClr val="333399"/>
                </a:solidFill>
              </a:rPr>
              <a:t>Student Files</a:t>
            </a:r>
          </a:p>
          <a:p>
            <a:pPr lvl="1" indent="-400050" eaLnBrk="0" fontAlgn="base" hangingPunct="0">
              <a:spcAft>
                <a:spcPct val="0"/>
              </a:spcAft>
              <a:buFont typeface="Arial" panose="020B0604020202020204" pitchFamily="34" charset="0"/>
              <a:buChar char="•"/>
            </a:pPr>
            <a:r>
              <a:rPr lang="en-US" sz="2400" b="1" dirty="0">
                <a:solidFill>
                  <a:srgbClr val="333399"/>
                </a:solidFill>
              </a:rPr>
              <a:t>Forms and Applications</a:t>
            </a:r>
          </a:p>
          <a:p>
            <a:pPr lvl="1" indent="-400050" eaLnBrk="0" fontAlgn="base" hangingPunct="0">
              <a:spcAft>
                <a:spcPct val="0"/>
              </a:spcAft>
              <a:buFont typeface="Arial" panose="020B0604020202020204" pitchFamily="34" charset="0"/>
              <a:buChar char="•"/>
            </a:pPr>
            <a:r>
              <a:rPr lang="en-US" sz="2400" b="1" dirty="0">
                <a:solidFill>
                  <a:srgbClr val="333399"/>
                </a:solidFill>
              </a:rPr>
              <a:t>Complaints</a:t>
            </a:r>
          </a:p>
          <a:p>
            <a:pPr eaLnBrk="0" fontAlgn="base" hangingPunct="0">
              <a:spcBef>
                <a:spcPct val="0"/>
              </a:spcBef>
              <a:spcAft>
                <a:spcPct val="0"/>
              </a:spcAft>
            </a:pPr>
            <a:endParaRPr lang="en-US" sz="1600" b="1" dirty="0">
              <a:solidFill>
                <a:srgbClr val="333399"/>
              </a:solidFill>
              <a:latin typeface="Times New Roman" pitchFamily="18" charset="0"/>
            </a:endParaRPr>
          </a:p>
          <a:p>
            <a:pPr eaLnBrk="0" fontAlgn="base" hangingPunct="0">
              <a:spcBef>
                <a:spcPct val="0"/>
              </a:spcBef>
              <a:spcAft>
                <a:spcPct val="0"/>
              </a:spcAft>
            </a:pPr>
            <a:endParaRPr lang="en-US" b="1" dirty="0">
              <a:solidFill>
                <a:srgbClr val="FF0000"/>
              </a:solidFill>
              <a:latin typeface="Times New Roman" pitchFamily="18" charset="0"/>
            </a:endParaRPr>
          </a:p>
        </p:txBody>
      </p:sp>
      <p:sp>
        <p:nvSpPr>
          <p:cNvPr id="5" name="Rectangle 2"/>
          <p:cNvSpPr txBox="1">
            <a:spLocks noChangeArrowheads="1"/>
          </p:cNvSpPr>
          <p:nvPr/>
        </p:nvSpPr>
        <p:spPr>
          <a:xfrm>
            <a:off x="685800" y="609600"/>
            <a:ext cx="7772400" cy="1066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dirty="0">
                <a:solidFill>
                  <a:srgbClr val="E60000"/>
                </a:solidFill>
              </a:rPr>
              <a:t>Initial Authorization Training Manual</a:t>
            </a:r>
            <a:br>
              <a:rPr lang="en-US" sz="4000" b="1" dirty="0">
                <a:solidFill>
                  <a:srgbClr val="FF0000"/>
                </a:solidFill>
              </a:rPr>
            </a:br>
            <a:r>
              <a:rPr lang="en-US" sz="2800" b="1" dirty="0">
                <a:solidFill>
                  <a:srgbClr val="333399"/>
                </a:solidFill>
              </a:rPr>
              <a:t>Table of Contents</a:t>
            </a:r>
            <a:endParaRPr lang="en-US" sz="2000" b="1" dirty="0">
              <a:solidFill>
                <a:srgbClr val="33339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76128"/>
            <a:ext cx="2133600" cy="365125"/>
          </a:xfrm>
        </p:spPr>
        <p:txBody>
          <a:bodyPr/>
          <a:lstStyle/>
          <a:p>
            <a:fld id="{3789BC2C-4713-47A4-8757-AFE23EB9B85D}" type="slidenum">
              <a:rPr lang="en-US" smtClean="0"/>
              <a:pPr/>
              <a:t>20</a:t>
            </a:fld>
            <a:endParaRPr lang="en-US" dirty="0"/>
          </a:p>
        </p:txBody>
      </p:sp>
      <p:sp>
        <p:nvSpPr>
          <p:cNvPr id="3" name="Rectangle 19"/>
          <p:cNvSpPr>
            <a:spLocks noChangeArrowheads="1"/>
          </p:cNvSpPr>
          <p:nvPr/>
        </p:nvSpPr>
        <p:spPr bwMode="auto">
          <a:xfrm>
            <a:off x="914400" y="6096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lnSpc>
                <a:spcPct val="90000"/>
              </a:lnSpc>
              <a:spcBef>
                <a:spcPct val="0"/>
              </a:spcBef>
              <a:spcAft>
                <a:spcPct val="0"/>
              </a:spcAft>
            </a:pPr>
            <a:r>
              <a:rPr lang="en-US" sz="3200" b="1" dirty="0">
                <a:solidFill>
                  <a:srgbClr val="E30101"/>
                </a:solidFill>
                <a:latin typeface="+mj-lt"/>
              </a:rPr>
              <a:t>SLSD Collection</a:t>
            </a:r>
          </a:p>
          <a:p>
            <a:pPr algn="ctr" fontAlgn="base">
              <a:lnSpc>
                <a:spcPct val="90000"/>
              </a:lnSpc>
              <a:spcBef>
                <a:spcPct val="0"/>
              </a:spcBef>
              <a:spcAft>
                <a:spcPct val="0"/>
              </a:spcAft>
            </a:pPr>
            <a:r>
              <a:rPr lang="en-US" sz="2400" b="1" u="sng" dirty="0">
                <a:solidFill>
                  <a:srgbClr val="333399"/>
                </a:solidFill>
                <a:latin typeface="+mj-lt"/>
              </a:rPr>
              <a:t>Withdrawal and Placement Data</a:t>
            </a:r>
          </a:p>
          <a:p>
            <a:pPr algn="ctr" fontAlgn="base">
              <a:lnSpc>
                <a:spcPct val="90000"/>
              </a:lnSpc>
              <a:spcBef>
                <a:spcPct val="0"/>
              </a:spcBef>
              <a:spcAft>
                <a:spcPct val="0"/>
              </a:spcAft>
            </a:pPr>
            <a:endParaRPr lang="en-US" sz="2400" b="1" u="sng" dirty="0">
              <a:solidFill>
                <a:srgbClr val="333399"/>
              </a:solidFill>
              <a:latin typeface="Times New Roman" pitchFamily="18" charset="0"/>
            </a:endParaRPr>
          </a:p>
        </p:txBody>
      </p:sp>
      <p:sp>
        <p:nvSpPr>
          <p:cNvPr id="4" name="TextBox 3"/>
          <p:cNvSpPr txBox="1"/>
          <p:nvPr/>
        </p:nvSpPr>
        <p:spPr>
          <a:xfrm>
            <a:off x="813660" y="1371600"/>
            <a:ext cx="7873140" cy="830997"/>
          </a:xfrm>
          <a:prstGeom prst="rect">
            <a:avLst/>
          </a:prstGeom>
          <a:noFill/>
        </p:spPr>
        <p:txBody>
          <a:bodyPr wrap="square" rtlCol="0">
            <a:spAutoFit/>
          </a:bodyPr>
          <a:lstStyle/>
          <a:p>
            <a:pPr fontAlgn="base">
              <a:spcBef>
                <a:spcPct val="0"/>
              </a:spcBef>
              <a:spcAft>
                <a:spcPct val="0"/>
              </a:spcAft>
            </a:pPr>
            <a:r>
              <a:rPr lang="en-US" sz="2400" dirty="0">
                <a:solidFill>
                  <a:srgbClr val="333399"/>
                </a:solidFill>
              </a:rPr>
              <a:t>SLSD will be collected on an Excel spreadsheet that includes the following information for each student: </a:t>
            </a:r>
          </a:p>
        </p:txBody>
      </p:sp>
      <p:sp>
        <p:nvSpPr>
          <p:cNvPr id="5" name="TextBox 4"/>
          <p:cNvSpPr txBox="1"/>
          <p:nvPr/>
        </p:nvSpPr>
        <p:spPr>
          <a:xfrm>
            <a:off x="914400" y="2278082"/>
            <a:ext cx="3581400" cy="3970318"/>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First Name</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Middle Initial</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Last Name</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Student ID Number</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Social Security Number</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Race</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Gender</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Date of Birth</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Program </a:t>
            </a:r>
            <a:r>
              <a:rPr lang="en-US" dirty="0">
                <a:solidFill>
                  <a:srgbClr val="333399"/>
                </a:solidFill>
              </a:rPr>
              <a:t>Name</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Program Code</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Delivery Mode</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Program Length</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Credential</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Date Started</a:t>
            </a:r>
          </a:p>
        </p:txBody>
      </p:sp>
      <p:sp>
        <p:nvSpPr>
          <p:cNvPr id="6" name="TextBox 5"/>
          <p:cNvSpPr txBox="1"/>
          <p:nvPr/>
        </p:nvSpPr>
        <p:spPr>
          <a:xfrm>
            <a:off x="4648200" y="2319278"/>
            <a:ext cx="3581400" cy="2862322"/>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dirty="0">
                <a:solidFill>
                  <a:srgbClr val="E60000"/>
                </a:solidFill>
              </a:rPr>
              <a:t>Date Completed</a:t>
            </a:r>
          </a:p>
          <a:p>
            <a:pPr marL="285750" indent="-285750" fontAlgn="base">
              <a:spcBef>
                <a:spcPct val="0"/>
              </a:spcBef>
              <a:spcAft>
                <a:spcPct val="0"/>
              </a:spcAft>
              <a:buFont typeface="Arial" panose="020B0604020202020204" pitchFamily="34" charset="0"/>
              <a:buChar char="•"/>
            </a:pPr>
            <a:r>
              <a:rPr lang="en-US" dirty="0">
                <a:solidFill>
                  <a:srgbClr val="E60000"/>
                </a:solidFill>
              </a:rPr>
              <a:t>Date Withdrew</a:t>
            </a:r>
          </a:p>
          <a:p>
            <a:pPr marL="285750" indent="-285750" fontAlgn="base">
              <a:spcBef>
                <a:spcPct val="0"/>
              </a:spcBef>
              <a:spcAft>
                <a:spcPct val="0"/>
              </a:spcAft>
              <a:buFont typeface="Arial" panose="020B0604020202020204" pitchFamily="34" charset="0"/>
              <a:buChar char="•"/>
            </a:pPr>
            <a:r>
              <a:rPr lang="en-US" dirty="0">
                <a:solidFill>
                  <a:srgbClr val="E60000"/>
                </a:solidFill>
              </a:rPr>
              <a:t>Special Circumstance Withdrew</a:t>
            </a:r>
          </a:p>
          <a:p>
            <a:pPr marL="285750" indent="-285750" fontAlgn="base">
              <a:spcBef>
                <a:spcPct val="0"/>
              </a:spcBef>
              <a:spcAft>
                <a:spcPct val="0"/>
              </a:spcAft>
              <a:buFont typeface="Arial" panose="020B0604020202020204" pitchFamily="34" charset="0"/>
              <a:buChar char="•"/>
            </a:pPr>
            <a:r>
              <a:rPr lang="en-US" dirty="0">
                <a:solidFill>
                  <a:srgbClr val="E60000"/>
                </a:solidFill>
              </a:rPr>
              <a:t>Placed</a:t>
            </a:r>
          </a:p>
          <a:p>
            <a:pPr marL="285750" indent="-285750" fontAlgn="base">
              <a:spcBef>
                <a:spcPct val="0"/>
              </a:spcBef>
              <a:spcAft>
                <a:spcPct val="0"/>
              </a:spcAft>
              <a:buFont typeface="Arial" panose="020B0604020202020204" pitchFamily="34" charset="0"/>
              <a:buChar char="•"/>
            </a:pPr>
            <a:r>
              <a:rPr lang="en-US" dirty="0">
                <a:solidFill>
                  <a:srgbClr val="E60000"/>
                </a:solidFill>
              </a:rPr>
              <a:t>Placed In-Field</a:t>
            </a:r>
          </a:p>
          <a:p>
            <a:pPr marL="285750" indent="-285750" fontAlgn="base">
              <a:spcBef>
                <a:spcPct val="0"/>
              </a:spcBef>
              <a:spcAft>
                <a:spcPct val="0"/>
              </a:spcAft>
              <a:buFont typeface="Arial" panose="020B0604020202020204" pitchFamily="34" charset="0"/>
              <a:buChar char="•"/>
            </a:pPr>
            <a:r>
              <a:rPr lang="en-US" dirty="0">
                <a:solidFill>
                  <a:srgbClr val="E60000"/>
                </a:solidFill>
              </a:rPr>
              <a:t>Special Circumstance Non-Placement</a:t>
            </a:r>
          </a:p>
          <a:p>
            <a:pPr marL="285750" indent="-285750" fontAlgn="base">
              <a:spcBef>
                <a:spcPct val="0"/>
              </a:spcBef>
              <a:spcAft>
                <a:spcPct val="0"/>
              </a:spcAft>
              <a:buFont typeface="Arial" panose="020B0604020202020204" pitchFamily="34" charset="0"/>
              <a:buChar char="•"/>
            </a:pPr>
            <a:r>
              <a:rPr lang="en-US" dirty="0">
                <a:solidFill>
                  <a:srgbClr val="333399"/>
                </a:solidFill>
              </a:rPr>
              <a:t>Name, Address, and Telephone Number of Employer</a:t>
            </a:r>
          </a:p>
          <a:p>
            <a:pPr marL="285750" indent="-285750" fontAlgn="base">
              <a:spcBef>
                <a:spcPct val="0"/>
              </a:spcBef>
              <a:spcAft>
                <a:spcPct val="0"/>
              </a:spcAft>
              <a:buFont typeface="Arial" panose="020B0604020202020204" pitchFamily="34" charset="0"/>
              <a:buChar char="•"/>
            </a:pPr>
            <a:r>
              <a:rPr lang="en-US" dirty="0">
                <a:solidFill>
                  <a:srgbClr val="333399"/>
                </a:solidFill>
              </a:rPr>
              <a:t>Annual Salary or Hourly Wage</a:t>
            </a:r>
          </a:p>
        </p:txBody>
      </p:sp>
    </p:spTree>
    <p:extLst>
      <p:ext uri="{BB962C8B-B14F-4D97-AF65-F5344CB8AC3E}">
        <p14:creationId xmlns:p14="http://schemas.microsoft.com/office/powerpoint/2010/main" val="2625122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58000" y="6492875"/>
            <a:ext cx="2133600" cy="365125"/>
          </a:xfrm>
        </p:spPr>
        <p:txBody>
          <a:bodyPr/>
          <a:lstStyle/>
          <a:p>
            <a:fld id="{3789BC2C-4713-47A4-8757-AFE23EB9B85D}" type="slidenum">
              <a:rPr lang="en-US" smtClean="0"/>
              <a:pPr/>
              <a:t>21</a:t>
            </a:fld>
            <a:endParaRPr lang="en-US" dirty="0"/>
          </a:p>
        </p:txBody>
      </p:sp>
      <p:sp>
        <p:nvSpPr>
          <p:cNvPr id="3" name="Rectangle 20"/>
          <p:cNvSpPr>
            <a:spLocks noChangeArrowheads="1"/>
          </p:cNvSpPr>
          <p:nvPr/>
        </p:nvSpPr>
        <p:spPr bwMode="auto">
          <a:xfrm>
            <a:off x="609600" y="533400"/>
            <a:ext cx="8001000"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lnSpc>
                <a:spcPct val="90000"/>
              </a:lnSpc>
              <a:spcBef>
                <a:spcPct val="0"/>
              </a:spcBef>
              <a:spcAft>
                <a:spcPct val="0"/>
              </a:spcAft>
            </a:pPr>
            <a:r>
              <a:rPr lang="en-US" sz="3200" b="1" dirty="0">
                <a:solidFill>
                  <a:srgbClr val="E30101"/>
                </a:solidFill>
                <a:latin typeface="+mj-lt"/>
              </a:rPr>
              <a:t>SLSD Collection</a:t>
            </a:r>
          </a:p>
          <a:p>
            <a:pPr algn="ctr" fontAlgn="base">
              <a:lnSpc>
                <a:spcPct val="90000"/>
              </a:lnSpc>
              <a:spcBef>
                <a:spcPct val="0"/>
              </a:spcBef>
              <a:spcAft>
                <a:spcPct val="0"/>
              </a:spcAft>
            </a:pPr>
            <a:r>
              <a:rPr lang="en-US" sz="2400" b="1" u="sng" dirty="0">
                <a:solidFill>
                  <a:srgbClr val="333399"/>
                </a:solidFill>
                <a:latin typeface="+mj-lt"/>
              </a:rPr>
              <a:t>Withdrawal and Placement Data</a:t>
            </a:r>
          </a:p>
        </p:txBody>
      </p:sp>
      <p:sp>
        <p:nvSpPr>
          <p:cNvPr id="4" name="Rectangle 3"/>
          <p:cNvSpPr/>
          <p:nvPr/>
        </p:nvSpPr>
        <p:spPr>
          <a:xfrm>
            <a:off x="609600" y="1447800"/>
            <a:ext cx="3581400" cy="2923877"/>
          </a:xfrm>
          <a:prstGeom prst="rect">
            <a:avLst/>
          </a:prstGeom>
          <a:ln>
            <a:solidFill>
              <a:srgbClr val="333399"/>
            </a:solidFill>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333399"/>
                </a:solidFill>
                <a:effectLst/>
                <a:uLnTx/>
                <a:uFillTx/>
              </a:rPr>
              <a:t>Special Circumstances for Withdrawals:</a:t>
            </a:r>
            <a:endParaRPr kumimoji="0" lang="en-US" b="0" i="0" u="sng" strike="noStrike" kern="0" cap="none" spc="0" normalizeH="0" baseline="0" noProof="0" dirty="0">
              <a:ln>
                <a:noFill/>
              </a:ln>
              <a:solidFill>
                <a:srgbClr val="333399"/>
              </a:solidFill>
              <a:effectLst/>
              <a:uLnTx/>
              <a:uFillTx/>
              <a:latin typeface="Times New Roman" pitchFamily="18" charset="0"/>
            </a:endParaRPr>
          </a:p>
          <a:p>
            <a:pPr marL="0" marR="0" lvl="0" indent="0"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rPr>
              <a:t>Health related situation</a:t>
            </a:r>
          </a:p>
          <a:p>
            <a:pPr marL="0" marR="0" lvl="0" indent="0"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rPr>
              <a:t>Family emergency</a:t>
            </a:r>
          </a:p>
          <a:p>
            <a:pPr marL="0" marR="0" lvl="0" indent="0"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rPr>
              <a:t>Death</a:t>
            </a:r>
          </a:p>
          <a:p>
            <a:pPr marL="0" marR="0" lvl="0" indent="0"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rPr>
              <a:t>Incarceration</a:t>
            </a:r>
          </a:p>
          <a:p>
            <a:pPr marL="0" marR="0" lvl="0" indent="0"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rPr>
              <a:t>Full-time military service</a:t>
            </a:r>
          </a:p>
          <a:p>
            <a:pPr marL="0" marR="0" lvl="0" indent="0"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rPr>
              <a:t>Job relocated/transferred</a:t>
            </a:r>
          </a:p>
          <a:p>
            <a:pPr marL="0" marR="0" lvl="0" indent="0"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rPr>
              <a:t>Transferred to a different program at </a:t>
            </a:r>
            <a:r>
              <a:rPr kumimoji="0" lang="en-US" b="0" i="0" u="sng" strike="noStrike" kern="0" cap="none" spc="0" normalizeH="0" baseline="0" noProof="0" dirty="0">
                <a:ln>
                  <a:noFill/>
                </a:ln>
                <a:solidFill>
                  <a:srgbClr val="E60000"/>
                </a:solidFill>
                <a:effectLst/>
                <a:uLnTx/>
                <a:uFillTx/>
              </a:rPr>
              <a:t>your</a:t>
            </a:r>
            <a:r>
              <a:rPr kumimoji="0" lang="en-US" b="0" i="0" u="none" strike="noStrike" kern="0" cap="none" spc="0" normalizeH="0" baseline="0" noProof="0" dirty="0">
                <a:ln>
                  <a:noFill/>
                </a:ln>
                <a:solidFill>
                  <a:srgbClr val="E60000"/>
                </a:solidFill>
                <a:effectLst/>
                <a:uLnTx/>
                <a:uFillTx/>
              </a:rPr>
              <a:t> institution </a:t>
            </a:r>
          </a:p>
        </p:txBody>
      </p:sp>
      <p:sp>
        <p:nvSpPr>
          <p:cNvPr id="5" name="Text Box 26"/>
          <p:cNvSpPr txBox="1">
            <a:spLocks noChangeArrowheads="1"/>
          </p:cNvSpPr>
          <p:nvPr/>
        </p:nvSpPr>
        <p:spPr bwMode="auto">
          <a:xfrm>
            <a:off x="4398566" y="1447800"/>
            <a:ext cx="4212034" cy="4862870"/>
          </a:xfrm>
          <a:prstGeom prst="rect">
            <a:avLst/>
          </a:prstGeom>
          <a:noFill/>
          <a:ln w="9525">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31775" indent="-231775"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333399"/>
                </a:solidFill>
                <a:effectLst/>
                <a:uLnTx/>
                <a:uFillTx/>
                <a:latin typeface="+mn-lt"/>
              </a:rPr>
              <a:t>Special Circumstances for Non-Placements:</a:t>
            </a:r>
            <a:endParaRPr kumimoji="0" lang="en-US" b="0" i="0" u="sng" strike="noStrike" kern="0" cap="none" spc="0" normalizeH="0" baseline="0" noProof="0" dirty="0">
              <a:ln>
                <a:noFill/>
              </a:ln>
              <a:solidFill>
                <a:srgbClr val="333399"/>
              </a:solidFill>
              <a:effectLst/>
              <a:uLnTx/>
              <a:uFillTx/>
              <a:latin typeface="+mn-lt"/>
            </a:endParaRPr>
          </a:p>
          <a:p>
            <a:pPr marL="231775" marR="0" lvl="0" indent="-231775"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latin typeface="+mn-lt"/>
              </a:rPr>
              <a:t>Health related situation</a:t>
            </a:r>
          </a:p>
          <a:p>
            <a:pPr marL="231775" marR="0" lvl="0" indent="-231775"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latin typeface="+mn-lt"/>
              </a:rPr>
              <a:t>Family emergency</a:t>
            </a:r>
          </a:p>
          <a:p>
            <a:pPr marL="231775" marR="0" lvl="0" indent="-231775"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latin typeface="+mn-lt"/>
              </a:rPr>
              <a:t>Death</a:t>
            </a:r>
          </a:p>
          <a:p>
            <a:pPr marL="231775" marR="0" lvl="0" indent="-231775"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latin typeface="+mn-lt"/>
              </a:rPr>
              <a:t>Incarceration</a:t>
            </a:r>
          </a:p>
          <a:p>
            <a:pPr marL="231775" marR="0" lvl="0" indent="-231775"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latin typeface="+mn-lt"/>
              </a:rPr>
              <a:t>Full-time military service</a:t>
            </a:r>
          </a:p>
          <a:p>
            <a:pPr marL="231775" marR="0" lvl="0" indent="-231775"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latin typeface="+mn-lt"/>
              </a:rPr>
              <a:t>Job relocated/transferred</a:t>
            </a:r>
          </a:p>
          <a:p>
            <a:pPr marL="231775" marR="0" lvl="0" indent="-231775"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latin typeface="+mn-lt"/>
              </a:rPr>
              <a:t>Continuing education at </a:t>
            </a:r>
            <a:r>
              <a:rPr kumimoji="0" lang="en-US" b="0" i="0" u="sng" strike="noStrike" kern="0" cap="none" spc="0" normalizeH="0" baseline="0" noProof="0" dirty="0">
                <a:ln>
                  <a:noFill/>
                </a:ln>
                <a:solidFill>
                  <a:srgbClr val="E60000"/>
                </a:solidFill>
                <a:effectLst/>
                <a:uLnTx/>
                <a:uFillTx/>
                <a:latin typeface="+mn-lt"/>
              </a:rPr>
              <a:t>your</a:t>
            </a:r>
            <a:r>
              <a:rPr kumimoji="0" lang="en-US" b="0" i="0" u="none" strike="noStrike" kern="0" cap="none" spc="0" normalizeH="0" baseline="0" noProof="0" dirty="0">
                <a:ln>
                  <a:noFill/>
                </a:ln>
                <a:solidFill>
                  <a:srgbClr val="E60000"/>
                </a:solidFill>
                <a:effectLst/>
                <a:uLnTx/>
                <a:uFillTx/>
                <a:latin typeface="+mn-lt"/>
              </a:rPr>
              <a:t> institution</a:t>
            </a:r>
          </a:p>
          <a:p>
            <a:pPr marL="231775" marR="0" lvl="0" indent="-231775"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latin typeface="+mn-lt"/>
              </a:rPr>
              <a:t>Continuing education at a </a:t>
            </a:r>
            <a:r>
              <a:rPr kumimoji="0" lang="en-US" b="0" i="0" u="sng" strike="noStrike" kern="0" cap="none" spc="0" normalizeH="0" baseline="0" noProof="0" dirty="0">
                <a:ln>
                  <a:noFill/>
                </a:ln>
                <a:solidFill>
                  <a:srgbClr val="E60000"/>
                </a:solidFill>
                <a:effectLst/>
                <a:uLnTx/>
                <a:uFillTx/>
                <a:latin typeface="+mn-lt"/>
              </a:rPr>
              <a:t>different</a:t>
            </a:r>
            <a:r>
              <a:rPr kumimoji="0" lang="en-US" b="0" i="0" u="none" strike="noStrike" kern="0" cap="none" spc="0" normalizeH="0" baseline="0" noProof="0" dirty="0">
                <a:ln>
                  <a:noFill/>
                </a:ln>
                <a:solidFill>
                  <a:srgbClr val="E60000"/>
                </a:solidFill>
                <a:effectLst/>
                <a:uLnTx/>
                <a:uFillTx/>
                <a:latin typeface="+mn-lt"/>
              </a:rPr>
              <a:t> institution</a:t>
            </a:r>
          </a:p>
          <a:p>
            <a:pPr marL="231775" marR="0" lvl="0" indent="-231775"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latin typeface="+mn-lt"/>
              </a:rPr>
              <a:t>Pending fulfillment of licensure requirements</a:t>
            </a:r>
          </a:p>
          <a:p>
            <a:pPr marL="231775" marR="0" lvl="0" indent="-231775"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latin typeface="+mn-lt"/>
              </a:rPr>
              <a:t>International students - unable </a:t>
            </a:r>
            <a:r>
              <a:rPr kumimoji="0" lang="en-US" b="0" i="0" u="sng" strike="noStrike" kern="0" cap="none" spc="0" normalizeH="0" baseline="0" noProof="0" dirty="0">
                <a:ln>
                  <a:noFill/>
                </a:ln>
                <a:solidFill>
                  <a:srgbClr val="E60000"/>
                </a:solidFill>
                <a:effectLst/>
                <a:uLnTx/>
                <a:uFillTx/>
                <a:latin typeface="+mn-lt"/>
              </a:rPr>
              <a:t>by law</a:t>
            </a:r>
            <a:r>
              <a:rPr kumimoji="0" lang="en-US" b="0" i="0" u="none" strike="noStrike" kern="0" cap="none" spc="0" normalizeH="0" baseline="0" noProof="0" dirty="0">
                <a:ln>
                  <a:noFill/>
                </a:ln>
                <a:solidFill>
                  <a:srgbClr val="E60000"/>
                </a:solidFill>
                <a:effectLst/>
                <a:uLnTx/>
                <a:uFillTx/>
                <a:latin typeface="+mn-lt"/>
              </a:rPr>
              <a:t> to work</a:t>
            </a:r>
          </a:p>
          <a:p>
            <a:pPr marL="231775" marR="0" lvl="0" indent="-231775"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latin typeface="+mn-lt"/>
              </a:rPr>
              <a:t>Student could not be contacted/ Refused employment</a:t>
            </a:r>
          </a:p>
        </p:txBody>
      </p:sp>
    </p:spTree>
    <p:extLst>
      <p:ext uri="{BB962C8B-B14F-4D97-AF65-F5344CB8AC3E}">
        <p14:creationId xmlns:p14="http://schemas.microsoft.com/office/powerpoint/2010/main" val="2741525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6224"/>
            <a:ext cx="2133600" cy="365125"/>
          </a:xfrm>
        </p:spPr>
        <p:txBody>
          <a:bodyPr/>
          <a:lstStyle/>
          <a:p>
            <a:fld id="{3789BC2C-4713-47A4-8757-AFE23EB9B85D}" type="slidenum">
              <a:rPr lang="en-US" smtClean="0"/>
              <a:pPr/>
              <a:t>22</a:t>
            </a:fld>
            <a:endParaRPr lang="en-US" dirty="0"/>
          </a:p>
        </p:txBody>
      </p:sp>
      <p:sp>
        <p:nvSpPr>
          <p:cNvPr id="3" name="Rectangle 19"/>
          <p:cNvSpPr>
            <a:spLocks noChangeArrowheads="1"/>
          </p:cNvSpPr>
          <p:nvPr/>
        </p:nvSpPr>
        <p:spPr bwMode="auto">
          <a:xfrm>
            <a:off x="914400" y="6096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lnSpc>
                <a:spcPct val="90000"/>
              </a:lnSpc>
              <a:spcBef>
                <a:spcPct val="0"/>
              </a:spcBef>
              <a:spcAft>
                <a:spcPct val="0"/>
              </a:spcAft>
            </a:pPr>
            <a:r>
              <a:rPr lang="en-US" sz="3200" b="1" dirty="0">
                <a:solidFill>
                  <a:srgbClr val="E30101"/>
                </a:solidFill>
                <a:latin typeface="+mj-lt"/>
              </a:rPr>
              <a:t>SLSD Collection</a:t>
            </a:r>
          </a:p>
          <a:p>
            <a:pPr algn="ctr" fontAlgn="base">
              <a:lnSpc>
                <a:spcPct val="90000"/>
              </a:lnSpc>
              <a:spcBef>
                <a:spcPct val="0"/>
              </a:spcBef>
              <a:spcAft>
                <a:spcPct val="0"/>
              </a:spcAft>
            </a:pPr>
            <a:r>
              <a:rPr lang="en-US" sz="2400" b="1" u="sng" dirty="0">
                <a:solidFill>
                  <a:srgbClr val="333399"/>
                </a:solidFill>
                <a:latin typeface="+mj-lt"/>
              </a:rPr>
              <a:t>Common Errors</a:t>
            </a:r>
          </a:p>
          <a:p>
            <a:pPr algn="ctr" fontAlgn="base">
              <a:lnSpc>
                <a:spcPct val="90000"/>
              </a:lnSpc>
              <a:spcBef>
                <a:spcPct val="0"/>
              </a:spcBef>
              <a:spcAft>
                <a:spcPct val="0"/>
              </a:spcAft>
            </a:pPr>
            <a:endParaRPr lang="en-US" sz="2400" b="1" u="sng" dirty="0">
              <a:solidFill>
                <a:srgbClr val="333399"/>
              </a:solidFill>
              <a:latin typeface="Times New Roman" pitchFamily="18" charset="0"/>
            </a:endParaRPr>
          </a:p>
        </p:txBody>
      </p:sp>
      <p:sp>
        <p:nvSpPr>
          <p:cNvPr id="4" name="TextBox 3"/>
          <p:cNvSpPr txBox="1"/>
          <p:nvPr/>
        </p:nvSpPr>
        <p:spPr>
          <a:xfrm>
            <a:off x="838200" y="1600200"/>
            <a:ext cx="7492140" cy="4493538"/>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sz="2200" dirty="0">
                <a:solidFill>
                  <a:srgbClr val="E60000"/>
                </a:solidFill>
                <a:cs typeface="Times New Roman" panose="02020603050405020304" pitchFamily="18" charset="0"/>
              </a:rPr>
              <a:t>You must provide student’s social security or unique ID number. The social security number is preferred.</a:t>
            </a:r>
          </a:p>
          <a:p>
            <a:pPr marL="285750" indent="-285750" fontAlgn="base">
              <a:spcBef>
                <a:spcPct val="0"/>
              </a:spcBef>
              <a:spcAft>
                <a:spcPct val="0"/>
              </a:spcAft>
              <a:buFont typeface="Arial" panose="020B0604020202020204" pitchFamily="34" charset="0"/>
              <a:buChar char="•"/>
            </a:pPr>
            <a:r>
              <a:rPr lang="en-US" sz="2200" dirty="0">
                <a:solidFill>
                  <a:srgbClr val="E60000"/>
                </a:solidFill>
                <a:cs typeface="Times New Roman" panose="02020603050405020304" pitchFamily="18" charset="0"/>
              </a:rPr>
              <a:t>You must provide the date of birth.</a:t>
            </a:r>
          </a:p>
          <a:p>
            <a:pPr marL="285750" indent="-285750" fontAlgn="base">
              <a:spcBef>
                <a:spcPct val="0"/>
              </a:spcBef>
              <a:spcAft>
                <a:spcPct val="0"/>
              </a:spcAft>
              <a:buFont typeface="Arial" panose="020B0604020202020204" pitchFamily="34" charset="0"/>
              <a:buChar char="•"/>
            </a:pPr>
            <a:r>
              <a:rPr lang="en-US" sz="2200" dirty="0">
                <a:solidFill>
                  <a:srgbClr val="E60000"/>
                </a:solidFill>
                <a:cs typeface="Times New Roman" panose="02020603050405020304" pitchFamily="18" charset="0"/>
              </a:rPr>
              <a:t>The date completed should only be filled in when the student completes (graduates) the corresponding program. If no credential is awarded to the student (e.g., they failed or withdrew) then they did not complete the program. </a:t>
            </a:r>
          </a:p>
          <a:p>
            <a:pPr marL="285750" indent="-285750" fontAlgn="base">
              <a:spcBef>
                <a:spcPct val="0"/>
              </a:spcBef>
              <a:spcAft>
                <a:spcPct val="0"/>
              </a:spcAft>
              <a:buFont typeface="Arial" panose="020B0604020202020204" pitchFamily="34" charset="0"/>
              <a:buChar char="•"/>
            </a:pPr>
            <a:r>
              <a:rPr lang="en-US" sz="2200" dirty="0">
                <a:solidFill>
                  <a:srgbClr val="E60000"/>
                </a:solidFill>
                <a:cs typeface="Times New Roman" panose="02020603050405020304" pitchFamily="18" charset="0"/>
              </a:rPr>
              <a:t>Do not enter a completion or withdrawal date that is later than the end of the reporting period or earlier than the DATE STARTED.</a:t>
            </a:r>
          </a:p>
          <a:p>
            <a:pPr marL="285750" indent="-285750" fontAlgn="base">
              <a:spcBef>
                <a:spcPct val="0"/>
              </a:spcBef>
              <a:spcAft>
                <a:spcPct val="0"/>
              </a:spcAft>
              <a:buFont typeface="Arial" panose="020B0604020202020204" pitchFamily="34" charset="0"/>
              <a:buChar char="•"/>
            </a:pPr>
            <a:r>
              <a:rPr lang="en-US" sz="2200" dirty="0">
                <a:solidFill>
                  <a:srgbClr val="E60000"/>
                </a:solidFill>
                <a:cs typeface="Times New Roman" panose="02020603050405020304" pitchFamily="18" charset="0"/>
              </a:rPr>
              <a:t>The placed in field column must be completed if the student has completed the corresponding program and is marked as “Y” for Placed.</a:t>
            </a:r>
          </a:p>
        </p:txBody>
      </p:sp>
    </p:spTree>
    <p:extLst>
      <p:ext uri="{BB962C8B-B14F-4D97-AF65-F5344CB8AC3E}">
        <p14:creationId xmlns:p14="http://schemas.microsoft.com/office/powerpoint/2010/main" val="2371464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58000" y="6486176"/>
            <a:ext cx="2133600" cy="365125"/>
          </a:xfrm>
        </p:spPr>
        <p:txBody>
          <a:bodyPr/>
          <a:lstStyle/>
          <a:p>
            <a:fld id="{3789BC2C-4713-47A4-8757-AFE23EB9B85D}" type="slidenum">
              <a:rPr lang="en-US" smtClean="0"/>
              <a:pPr/>
              <a:t>23</a:t>
            </a:fld>
            <a:endParaRPr lang="en-US" dirty="0"/>
          </a:p>
        </p:txBody>
      </p:sp>
      <p:sp>
        <p:nvSpPr>
          <p:cNvPr id="3" name="Rectangle 19"/>
          <p:cNvSpPr>
            <a:spLocks noChangeArrowheads="1"/>
          </p:cNvSpPr>
          <p:nvPr/>
        </p:nvSpPr>
        <p:spPr bwMode="auto">
          <a:xfrm>
            <a:off x="914400" y="6096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lnSpc>
                <a:spcPct val="90000"/>
              </a:lnSpc>
              <a:spcBef>
                <a:spcPct val="0"/>
              </a:spcBef>
              <a:spcAft>
                <a:spcPct val="0"/>
              </a:spcAft>
            </a:pPr>
            <a:r>
              <a:rPr lang="en-US" sz="3200" b="1" dirty="0">
                <a:solidFill>
                  <a:srgbClr val="E30101"/>
                </a:solidFill>
                <a:latin typeface="+mj-lt"/>
              </a:rPr>
              <a:t>SLSD Collection</a:t>
            </a:r>
          </a:p>
          <a:p>
            <a:pPr algn="ctr" fontAlgn="base">
              <a:lnSpc>
                <a:spcPct val="90000"/>
              </a:lnSpc>
              <a:spcBef>
                <a:spcPct val="0"/>
              </a:spcBef>
              <a:spcAft>
                <a:spcPct val="0"/>
              </a:spcAft>
            </a:pPr>
            <a:r>
              <a:rPr lang="en-US" sz="2400" b="1" u="sng" dirty="0">
                <a:solidFill>
                  <a:srgbClr val="333399"/>
                </a:solidFill>
                <a:latin typeface="+mj-lt"/>
              </a:rPr>
              <a:t>Common Errors, Continued</a:t>
            </a:r>
          </a:p>
          <a:p>
            <a:pPr algn="ctr" fontAlgn="base">
              <a:lnSpc>
                <a:spcPct val="90000"/>
              </a:lnSpc>
              <a:spcBef>
                <a:spcPct val="0"/>
              </a:spcBef>
              <a:spcAft>
                <a:spcPct val="0"/>
              </a:spcAft>
            </a:pPr>
            <a:endParaRPr lang="en-US" sz="2400" b="1" u="sng" dirty="0">
              <a:solidFill>
                <a:srgbClr val="333399"/>
              </a:solidFill>
              <a:latin typeface="Times New Roman" pitchFamily="18" charset="0"/>
            </a:endParaRPr>
          </a:p>
        </p:txBody>
      </p:sp>
      <p:sp>
        <p:nvSpPr>
          <p:cNvPr id="4" name="TextBox 3"/>
          <p:cNvSpPr txBox="1"/>
          <p:nvPr/>
        </p:nvSpPr>
        <p:spPr>
          <a:xfrm>
            <a:off x="838200" y="1447800"/>
            <a:ext cx="7492140" cy="3816429"/>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endParaRPr lang="en-US" sz="2200" dirty="0">
              <a:solidFill>
                <a:srgbClr val="E60000"/>
              </a:solidFill>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pPr>
            <a:r>
              <a:rPr lang="en-US" sz="2200" dirty="0">
                <a:solidFill>
                  <a:srgbClr val="E60000"/>
                </a:solidFill>
                <a:cs typeface="Times New Roman" panose="02020603050405020304" pitchFamily="18" charset="0"/>
              </a:rPr>
              <a:t>The name of the employer and related information must be filled in if the student was placed or employed after completing the corresponding program. </a:t>
            </a:r>
          </a:p>
          <a:p>
            <a:pPr marL="285750" indent="-285750" fontAlgn="base">
              <a:spcBef>
                <a:spcPct val="0"/>
              </a:spcBef>
              <a:spcAft>
                <a:spcPct val="0"/>
              </a:spcAft>
              <a:buFont typeface="Arial" panose="020B0604020202020204" pitchFamily="34" charset="0"/>
              <a:buChar char="•"/>
            </a:pPr>
            <a:r>
              <a:rPr lang="en-US" sz="2200" dirty="0">
                <a:solidFill>
                  <a:srgbClr val="E60000"/>
                </a:solidFill>
                <a:cs typeface="Times New Roman" panose="02020603050405020304" pitchFamily="18" charset="0"/>
              </a:rPr>
              <a:t>The placed column must be completed if the student completed the program.</a:t>
            </a:r>
          </a:p>
          <a:p>
            <a:pPr marL="285750" indent="-285750" fontAlgn="base">
              <a:spcBef>
                <a:spcPct val="0"/>
              </a:spcBef>
              <a:spcAft>
                <a:spcPct val="0"/>
              </a:spcAft>
              <a:buFont typeface="Arial" panose="020B0604020202020204" pitchFamily="34" charset="0"/>
              <a:buChar char="•"/>
            </a:pPr>
            <a:r>
              <a:rPr lang="en-US" sz="2200" dirty="0">
                <a:solidFill>
                  <a:srgbClr val="E60000"/>
                </a:solidFill>
                <a:cs typeface="Times New Roman" panose="02020603050405020304" pitchFamily="18" charset="0"/>
              </a:rPr>
              <a:t>Failure to update materials: When you receive your first round of data you will need to update two items:</a:t>
            </a:r>
            <a:endParaRPr lang="en-US" sz="2200" dirty="0">
              <a:solidFill>
                <a:srgbClr val="333399"/>
              </a:solidFill>
              <a:cs typeface="Times New Roman" panose="02020603050405020304" pitchFamily="18" charset="0"/>
            </a:endParaRPr>
          </a:p>
          <a:p>
            <a:pPr marL="914400" lvl="1" indent="-457200" fontAlgn="base">
              <a:spcBef>
                <a:spcPct val="0"/>
              </a:spcBef>
              <a:spcAft>
                <a:spcPct val="0"/>
              </a:spcAft>
              <a:buFont typeface="+mj-lt"/>
              <a:buAutoNum type="arabicPeriod"/>
            </a:pPr>
            <a:r>
              <a:rPr lang="en-US" sz="2200" dirty="0">
                <a:solidFill>
                  <a:srgbClr val="333399"/>
                </a:solidFill>
                <a:cs typeface="Times New Roman" panose="02020603050405020304" pitchFamily="18" charset="0"/>
              </a:rPr>
              <a:t>Website</a:t>
            </a:r>
            <a:endParaRPr lang="en-US" sz="900" dirty="0">
              <a:solidFill>
                <a:srgbClr val="333399"/>
              </a:solidFill>
              <a:cs typeface="Times New Roman" panose="02020603050405020304" pitchFamily="18" charset="0"/>
            </a:endParaRPr>
          </a:p>
          <a:p>
            <a:pPr marL="914400" lvl="1" indent="-457200" fontAlgn="base">
              <a:spcBef>
                <a:spcPct val="0"/>
              </a:spcBef>
              <a:spcAft>
                <a:spcPct val="0"/>
              </a:spcAft>
              <a:buFont typeface="+mj-lt"/>
              <a:buAutoNum type="arabicPeriod"/>
            </a:pPr>
            <a:r>
              <a:rPr lang="en-US" sz="2200" dirty="0">
                <a:solidFill>
                  <a:srgbClr val="333399"/>
                </a:solidFill>
                <a:cs typeface="Times New Roman" panose="02020603050405020304" pitchFamily="18" charset="0"/>
              </a:rPr>
              <a:t>Pre-Enrollment Checklist</a:t>
            </a:r>
            <a:endParaRPr lang="en-US" sz="2200" dirty="0">
              <a:solidFill>
                <a:srgbClr val="E60000"/>
              </a:solidFill>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pPr>
            <a:endParaRPr lang="en-US" sz="2200" dirty="0">
              <a:solidFill>
                <a:srgbClr val="E60000"/>
              </a:solidFill>
              <a:cs typeface="Times New Roman" panose="02020603050405020304" pitchFamily="18" charset="0"/>
            </a:endParaRPr>
          </a:p>
        </p:txBody>
      </p:sp>
    </p:spTree>
    <p:extLst>
      <p:ext uri="{BB962C8B-B14F-4D97-AF65-F5344CB8AC3E}">
        <p14:creationId xmlns:p14="http://schemas.microsoft.com/office/powerpoint/2010/main" val="373120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4744"/>
          <a:stretch/>
        </p:blipFill>
        <p:spPr bwMode="auto">
          <a:xfrm>
            <a:off x="228600" y="3962400"/>
            <a:ext cx="5029200" cy="2223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693420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0"/>
          <p:cNvSpPr>
            <a:spLocks noChangeArrowheads="1"/>
          </p:cNvSpPr>
          <p:nvPr/>
        </p:nvSpPr>
        <p:spPr bwMode="auto">
          <a:xfrm>
            <a:off x="533400" y="457200"/>
            <a:ext cx="807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30101"/>
                </a:solidFill>
                <a:effectLst/>
                <a:uLnTx/>
                <a:uFillTx/>
                <a:latin typeface="Times New Roman" pitchFamily="18" charset="0"/>
                <a:ea typeface="+mn-ea"/>
                <a:cs typeface="+mn-cs"/>
              </a:rPr>
              <a:t>SLSD - THEC Website: tn.gov/thec</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405"/>
          <a:stretch/>
        </p:blipFill>
        <p:spPr bwMode="auto">
          <a:xfrm>
            <a:off x="228600" y="1058540"/>
            <a:ext cx="50292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AF260ECD-9D8D-4AA0-AFF6-7EF6E17B897C}"/>
              </a:ext>
            </a:extLst>
          </p:cNvPr>
          <p:cNvPicPr>
            <a:picLocks noChangeAspect="1"/>
          </p:cNvPicPr>
          <p:nvPr/>
        </p:nvPicPr>
        <p:blipFill rotWithShape="1">
          <a:blip r:embed="rId4"/>
          <a:srcRect l="63533" t="58919" r="8383" b="21646"/>
          <a:stretch/>
        </p:blipFill>
        <p:spPr>
          <a:xfrm>
            <a:off x="4667250" y="1210918"/>
            <a:ext cx="3771900" cy="1828800"/>
          </a:xfrm>
          <a:prstGeom prst="rect">
            <a:avLst/>
          </a:prstGeom>
        </p:spPr>
      </p:pic>
      <p:sp>
        <p:nvSpPr>
          <p:cNvPr id="11" name="Arrow: Left-Up 10">
            <a:extLst>
              <a:ext uri="{FF2B5EF4-FFF2-40B4-BE49-F238E27FC236}">
                <a16:creationId xmlns:a16="http://schemas.microsoft.com/office/drawing/2014/main" id="{04F57A57-62F8-4132-A735-6DF4010E113C}"/>
              </a:ext>
            </a:extLst>
          </p:cNvPr>
          <p:cNvSpPr/>
          <p:nvPr/>
        </p:nvSpPr>
        <p:spPr>
          <a:xfrm>
            <a:off x="4876800" y="2895600"/>
            <a:ext cx="1676400" cy="5334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4793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0"/>
          <p:cNvSpPr>
            <a:spLocks noChangeArrowheads="1"/>
          </p:cNvSpPr>
          <p:nvPr/>
        </p:nvSpPr>
        <p:spPr bwMode="auto">
          <a:xfrm>
            <a:off x="685800" y="473362"/>
            <a:ext cx="807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30101"/>
                </a:solidFill>
                <a:effectLst/>
                <a:uLnTx/>
                <a:uFillTx/>
                <a:latin typeface="Times New Roman" pitchFamily="18" charset="0"/>
                <a:ea typeface="+mn-ea"/>
                <a:cs typeface="+mn-cs"/>
              </a:rPr>
              <a:t>SLSD - THEC Website: tn.gov/thec</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426" y="1371600"/>
            <a:ext cx="504825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hlinkClick r:id="rId3" action="ppaction://hlinkfile"/>
            <a:extLst>
              <a:ext uri="{FF2B5EF4-FFF2-40B4-BE49-F238E27FC236}">
                <a16:creationId xmlns:a16="http://schemas.microsoft.com/office/drawing/2014/main" id="{BDF1408D-0C73-4163-A151-D1C09DBA6984}"/>
              </a:ext>
            </a:extLst>
          </p:cNvPr>
          <p:cNvPicPr>
            <a:picLocks noChangeAspect="1"/>
          </p:cNvPicPr>
          <p:nvPr/>
        </p:nvPicPr>
        <p:blipFill>
          <a:blip r:embed="rId4"/>
          <a:stretch>
            <a:fillRect/>
          </a:stretch>
        </p:blipFill>
        <p:spPr>
          <a:xfrm>
            <a:off x="2976996" y="2514601"/>
            <a:ext cx="6014604" cy="3737058"/>
          </a:xfrm>
          <a:prstGeom prst="rect">
            <a:avLst/>
          </a:prstGeom>
        </p:spPr>
      </p:pic>
      <p:sp>
        <p:nvSpPr>
          <p:cNvPr id="5" name="Arrow: Bent-Up 4">
            <a:extLst>
              <a:ext uri="{FF2B5EF4-FFF2-40B4-BE49-F238E27FC236}">
                <a16:creationId xmlns:a16="http://schemas.microsoft.com/office/drawing/2014/main" id="{F6BC9318-1A02-40CB-AAF4-79E0A6756842}"/>
              </a:ext>
            </a:extLst>
          </p:cNvPr>
          <p:cNvSpPr/>
          <p:nvPr/>
        </p:nvSpPr>
        <p:spPr>
          <a:xfrm rot="5400000">
            <a:off x="1564698" y="3845502"/>
            <a:ext cx="1143000" cy="1681596"/>
          </a:xfrm>
          <a:prstGeom prst="bentUpArrow">
            <a:avLst>
              <a:gd name="adj1" fmla="val 15683"/>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9305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1"/>
          <p:cNvSpPr>
            <a:spLocks noChangeArrowheads="1"/>
          </p:cNvSpPr>
          <p:nvPr/>
        </p:nvSpPr>
        <p:spPr bwMode="auto">
          <a:xfrm>
            <a:off x="304799" y="2514600"/>
            <a:ext cx="833745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0" i="0" u="none" strike="noStrike" kern="1200" cap="none" spc="0" normalizeH="0" baseline="0" noProof="0" dirty="0">
                <a:ln>
                  <a:noFill/>
                </a:ln>
                <a:solidFill>
                  <a:srgbClr val="333399"/>
                </a:solidFill>
                <a:effectLst/>
                <a:uLnTx/>
                <a:uFillTx/>
                <a:latin typeface="+mj-lt"/>
                <a:ea typeface="+mn-ea"/>
                <a:cs typeface="+mn-cs"/>
              </a:rPr>
              <a:t>Tuition Guaranty Fund</a:t>
            </a:r>
          </a:p>
        </p:txBody>
      </p:sp>
    </p:spTree>
    <p:extLst>
      <p:ext uri="{BB962C8B-B14F-4D97-AF65-F5344CB8AC3E}">
        <p14:creationId xmlns:p14="http://schemas.microsoft.com/office/powerpoint/2010/main" val="287901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19"/>
          <p:cNvSpPr>
            <a:spLocks noChangeArrowheads="1"/>
          </p:cNvSpPr>
          <p:nvPr/>
        </p:nvSpPr>
        <p:spPr bwMode="auto">
          <a:xfrm>
            <a:off x="685800" y="6858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60000"/>
                </a:solidFill>
                <a:effectLst/>
                <a:uLnTx/>
                <a:uFillTx/>
                <a:latin typeface="+mj-lt"/>
                <a:ea typeface="+mn-ea"/>
                <a:cs typeface="+mn-cs"/>
              </a:rPr>
              <a:t>Tuition Guaranty Fund</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333399"/>
                </a:solidFill>
                <a:effectLst/>
                <a:uLnTx/>
                <a:uFillTx/>
                <a:latin typeface="+mj-lt"/>
                <a:ea typeface="+mn-ea"/>
                <a:cs typeface="+mn-cs"/>
              </a:rPr>
              <a:t>Rule Chapter 1710-01-02 &amp; Tenn. Code Ann. § 49-7-2018</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
        <p:nvSpPr>
          <p:cNvPr id="4" name="Rectangle 20"/>
          <p:cNvSpPr>
            <a:spLocks noChangeArrowheads="1"/>
          </p:cNvSpPr>
          <p:nvPr/>
        </p:nvSpPr>
        <p:spPr bwMode="auto">
          <a:xfrm>
            <a:off x="380999" y="1611241"/>
            <a:ext cx="8259763" cy="410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285750" marR="0" lvl="0" indent="-285750" algn="l" defTabSz="914400" rtl="0" eaLnBrk="0" fontAlgn="base" latinLnBrk="0" hangingPunct="0">
              <a:lnSpc>
                <a:spcPct val="100000"/>
              </a:lnSpc>
              <a:spcBef>
                <a:spcPct val="20000"/>
              </a:spcBef>
              <a:spcAft>
                <a:spcPct val="20000"/>
              </a:spcAft>
              <a:buClrTx/>
              <a:buSzTx/>
              <a:buFontTx/>
              <a:buChar char="•"/>
              <a:tabLst/>
              <a:defRPr/>
            </a:pPr>
            <a:r>
              <a:rPr kumimoji="0" lang="en-US" sz="2000" b="0" i="0" u="none" strike="noStrike" kern="1200" cap="none" spc="0" normalizeH="0" baseline="0" noProof="0" dirty="0">
                <a:ln>
                  <a:noFill/>
                </a:ln>
                <a:solidFill>
                  <a:srgbClr val="333399"/>
                </a:solidFill>
                <a:effectLst/>
                <a:uLnTx/>
                <a:uFillTx/>
                <a:latin typeface="+mj-lt"/>
                <a:ea typeface="+mn-ea"/>
                <a:cs typeface="+mn-cs"/>
              </a:rPr>
              <a:t>The tuition guaranty fund was created by the Tennessee General Assembly to establish a fund from which reimbursement can be made to students for unearned tuition.</a:t>
            </a:r>
          </a:p>
          <a:p>
            <a:pPr marL="285750" marR="0" lvl="0" indent="-285750" algn="l" defTabSz="914400" rtl="0" eaLnBrk="0" fontAlgn="base" latinLnBrk="0" hangingPunct="0">
              <a:lnSpc>
                <a:spcPct val="100000"/>
              </a:lnSpc>
              <a:spcBef>
                <a:spcPct val="20000"/>
              </a:spcBef>
              <a:spcAft>
                <a:spcPct val="20000"/>
              </a:spcAft>
              <a:buClrTx/>
              <a:buSzTx/>
              <a:buFontTx/>
              <a:buChar char="•"/>
              <a:tabLst/>
              <a:defRPr/>
            </a:pPr>
            <a:r>
              <a:rPr kumimoji="0" lang="en-US" sz="2000" b="0" i="0" u="none" strike="noStrike" kern="1200" cap="none" spc="0" normalizeH="0" baseline="0" noProof="0" dirty="0">
                <a:ln>
                  <a:noFill/>
                </a:ln>
                <a:solidFill>
                  <a:srgbClr val="333399"/>
                </a:solidFill>
                <a:effectLst/>
                <a:uLnTx/>
                <a:uFillTx/>
                <a:latin typeface="+mj-lt"/>
                <a:ea typeface="+mn-ea"/>
                <a:cs typeface="+mn-cs"/>
              </a:rPr>
              <a:t>A Board of Directors administers the fund. The Board is composed of:</a:t>
            </a:r>
          </a:p>
          <a:p>
            <a:pPr marL="742950" marR="0" lvl="1" indent="-285750" algn="l" defTabSz="914400" rtl="0" eaLnBrk="0" fontAlgn="base" latinLnBrk="0" hangingPunct="0">
              <a:lnSpc>
                <a:spcPct val="100000"/>
              </a:lnSpc>
              <a:spcBef>
                <a:spcPct val="20000"/>
              </a:spcBef>
              <a:spcAft>
                <a:spcPct val="20000"/>
              </a:spcAft>
              <a:buClrTx/>
              <a:buSzTx/>
              <a:buFontTx/>
              <a:buChar char="•"/>
              <a:tabLst/>
              <a:defRPr/>
            </a:pPr>
            <a:r>
              <a:rPr kumimoji="0" lang="en-US" sz="2000" b="0" i="0" u="none" strike="noStrike" kern="1200" cap="none" spc="0" normalizeH="0" baseline="0" noProof="0" dirty="0">
                <a:ln>
                  <a:noFill/>
                </a:ln>
                <a:solidFill>
                  <a:srgbClr val="E60000"/>
                </a:solidFill>
                <a:effectLst/>
                <a:uLnTx/>
                <a:uFillTx/>
                <a:latin typeface="+mj-lt"/>
                <a:ea typeface="+mn-ea"/>
                <a:cs typeface="+mn-cs"/>
              </a:rPr>
              <a:t>the Comptroller of the Treasury;</a:t>
            </a:r>
          </a:p>
          <a:p>
            <a:pPr marL="742950" marR="0" lvl="1" indent="-285750" algn="l" defTabSz="914400" rtl="0" eaLnBrk="0" fontAlgn="base" latinLnBrk="0" hangingPunct="0">
              <a:lnSpc>
                <a:spcPct val="100000"/>
              </a:lnSpc>
              <a:spcBef>
                <a:spcPct val="20000"/>
              </a:spcBef>
              <a:spcAft>
                <a:spcPct val="20000"/>
              </a:spcAft>
              <a:buClrTx/>
              <a:buSzTx/>
              <a:buFontTx/>
              <a:buChar char="•"/>
              <a:tabLst/>
              <a:defRPr/>
            </a:pPr>
            <a:r>
              <a:rPr kumimoji="0" lang="en-US" sz="2000" b="0" i="0" u="none" strike="noStrike" kern="1200" cap="none" spc="0" normalizeH="0" baseline="0" noProof="0" dirty="0">
                <a:ln>
                  <a:noFill/>
                </a:ln>
                <a:solidFill>
                  <a:srgbClr val="E60000"/>
                </a:solidFill>
                <a:effectLst/>
                <a:uLnTx/>
                <a:uFillTx/>
                <a:latin typeface="+mj-lt"/>
                <a:ea typeface="+mn-ea"/>
                <a:cs typeface="+mn-cs"/>
              </a:rPr>
              <a:t>the Commissioner of Finance and Administration; </a:t>
            </a:r>
          </a:p>
          <a:p>
            <a:pPr marL="742950" marR="0" lvl="1" indent="-285750" algn="l" defTabSz="914400" rtl="0" eaLnBrk="0" fontAlgn="base" latinLnBrk="0" hangingPunct="0">
              <a:lnSpc>
                <a:spcPct val="100000"/>
              </a:lnSpc>
              <a:spcBef>
                <a:spcPct val="20000"/>
              </a:spcBef>
              <a:spcAft>
                <a:spcPct val="20000"/>
              </a:spcAft>
              <a:buClrTx/>
              <a:buSzTx/>
              <a:buFontTx/>
              <a:buChar char="•"/>
              <a:tabLst/>
              <a:defRPr/>
            </a:pPr>
            <a:r>
              <a:rPr kumimoji="0" lang="en-US" sz="2000" b="0" i="0" u="none" strike="noStrike" kern="1200" cap="none" spc="0" normalizeH="0" baseline="0" noProof="0" dirty="0">
                <a:ln>
                  <a:noFill/>
                </a:ln>
                <a:solidFill>
                  <a:srgbClr val="E60000"/>
                </a:solidFill>
                <a:effectLst/>
                <a:uLnTx/>
                <a:uFillTx/>
                <a:latin typeface="+mj-lt"/>
                <a:ea typeface="+mn-ea"/>
                <a:cs typeface="+mn-cs"/>
              </a:rPr>
              <a:t>the State Treasurer;</a:t>
            </a:r>
          </a:p>
          <a:p>
            <a:pPr marL="742950" marR="0" lvl="1" indent="-285750" algn="l" defTabSz="914400" rtl="0" eaLnBrk="0" fontAlgn="base" latinLnBrk="0" hangingPunct="0">
              <a:lnSpc>
                <a:spcPct val="100000"/>
              </a:lnSpc>
              <a:spcBef>
                <a:spcPct val="20000"/>
              </a:spcBef>
              <a:spcAft>
                <a:spcPct val="20000"/>
              </a:spcAft>
              <a:buClrTx/>
              <a:buSzTx/>
              <a:buFontTx/>
              <a:buChar char="•"/>
              <a:tabLst/>
              <a:defRPr/>
            </a:pPr>
            <a:r>
              <a:rPr kumimoji="0" lang="en-US" sz="2000" b="0" i="0" u="none" strike="noStrike" kern="1200" cap="none" spc="0" normalizeH="0" baseline="0" noProof="0" dirty="0">
                <a:ln>
                  <a:noFill/>
                </a:ln>
                <a:solidFill>
                  <a:srgbClr val="E60000"/>
                </a:solidFill>
                <a:effectLst/>
                <a:uLnTx/>
                <a:uFillTx/>
                <a:latin typeface="+mj-lt"/>
                <a:ea typeface="+mn-ea"/>
                <a:cs typeface="+mn-cs"/>
              </a:rPr>
              <a:t>the Executive Director of the Tennessee Higher Education Commission</a:t>
            </a:r>
          </a:p>
          <a:p>
            <a:pPr marL="742950" marR="0" lvl="1" indent="-285750" algn="l" defTabSz="914400" rtl="0" eaLnBrk="0" fontAlgn="base" latinLnBrk="0" hangingPunct="0">
              <a:lnSpc>
                <a:spcPct val="100000"/>
              </a:lnSpc>
              <a:spcBef>
                <a:spcPct val="20000"/>
              </a:spcBef>
              <a:spcAft>
                <a:spcPct val="20000"/>
              </a:spcAft>
              <a:buClrTx/>
              <a:buSzTx/>
              <a:buFontTx/>
              <a:buChar char="•"/>
              <a:tabLst/>
              <a:defRPr/>
            </a:pPr>
            <a:r>
              <a:rPr kumimoji="0" lang="en-US" sz="2000" b="0" i="0" u="none" strike="noStrike" kern="1200" cap="none" spc="0" normalizeH="0" baseline="0" noProof="0" dirty="0">
                <a:ln>
                  <a:noFill/>
                </a:ln>
                <a:solidFill>
                  <a:srgbClr val="E60000"/>
                </a:solidFill>
                <a:effectLst/>
                <a:uLnTx/>
                <a:uFillTx/>
                <a:latin typeface="+mj-lt"/>
                <a:ea typeface="+mn-ea"/>
                <a:cs typeface="+mn-cs"/>
              </a:rPr>
              <a:t>a Member of the Committee on Postsecondary Educational Institutions; and </a:t>
            </a:r>
          </a:p>
          <a:p>
            <a:pPr marL="742950" marR="0" lvl="1" indent="-285750" algn="l" defTabSz="914400" rtl="0" eaLnBrk="0" fontAlgn="base" latinLnBrk="0" hangingPunct="0">
              <a:lnSpc>
                <a:spcPct val="100000"/>
              </a:lnSpc>
              <a:spcBef>
                <a:spcPct val="20000"/>
              </a:spcBef>
              <a:spcAft>
                <a:spcPct val="20000"/>
              </a:spcAft>
              <a:buClrTx/>
              <a:buSzTx/>
              <a:buFontTx/>
              <a:buChar char="•"/>
              <a:tabLst/>
              <a:defRPr/>
            </a:pPr>
            <a:r>
              <a:rPr kumimoji="0" lang="en-US" sz="2000" b="0" i="0" u="none" strike="noStrike" kern="1200" cap="none" spc="0" normalizeH="0" baseline="0" noProof="0" dirty="0">
                <a:ln>
                  <a:noFill/>
                </a:ln>
                <a:solidFill>
                  <a:srgbClr val="E60000"/>
                </a:solidFill>
                <a:effectLst/>
                <a:uLnTx/>
                <a:uFillTx/>
                <a:latin typeface="+mj-lt"/>
                <a:ea typeface="+mn-ea"/>
                <a:cs typeface="+mn-cs"/>
              </a:rPr>
              <a:t>a representative of the private postsecondary education industry named by the Chair of the Commission. </a:t>
            </a:r>
          </a:p>
        </p:txBody>
      </p:sp>
    </p:spTree>
    <p:extLst>
      <p:ext uri="{BB962C8B-B14F-4D97-AF65-F5344CB8AC3E}">
        <p14:creationId xmlns:p14="http://schemas.microsoft.com/office/powerpoint/2010/main" val="3084849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8785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19"/>
          <p:cNvSpPr>
            <a:spLocks noChangeArrowheads="1"/>
          </p:cNvSpPr>
          <p:nvPr/>
        </p:nvSpPr>
        <p:spPr bwMode="auto">
          <a:xfrm>
            <a:off x="685800" y="5334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mj-lt"/>
                <a:ea typeface="+mn-ea"/>
                <a:cs typeface="+mn-cs"/>
              </a:rPr>
              <a:t>Tuition Guaranty Fund</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000" b="1" i="0" u="sng" strike="noStrike" kern="1200" cap="none" spc="0" normalizeH="0" baseline="0" noProof="0" dirty="0">
                <a:ln>
                  <a:noFill/>
                </a:ln>
                <a:solidFill>
                  <a:srgbClr val="333399"/>
                </a:solidFill>
                <a:effectLst/>
                <a:uLnTx/>
                <a:uFillTx/>
                <a:latin typeface="+mj-lt"/>
                <a:ea typeface="+mn-ea"/>
                <a:cs typeface="+mn-cs"/>
              </a:rPr>
              <a:t>Rule Chapter 1710-01-02 &amp; Tenn. Code Ann. § 49-7-2018</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
        <p:nvSpPr>
          <p:cNvPr id="4" name="Rectangle 20"/>
          <p:cNvSpPr>
            <a:spLocks noChangeArrowheads="1"/>
          </p:cNvSpPr>
          <p:nvPr/>
        </p:nvSpPr>
        <p:spPr bwMode="auto">
          <a:xfrm>
            <a:off x="457200" y="1470024"/>
            <a:ext cx="8259763" cy="371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287338" indent="-287338" eaLnBrk="0" fontAlgn="base" hangingPunct="0">
              <a:buFont typeface="Arial" panose="020B0604020202020204" pitchFamily="34" charset="0"/>
              <a:buChar char="•"/>
              <a:defRPr/>
            </a:pPr>
            <a:r>
              <a:rPr lang="en-US" sz="2200" dirty="0">
                <a:solidFill>
                  <a:srgbClr val="E60000"/>
                </a:solidFill>
              </a:rPr>
              <a:t>The Board is authorized to take any actions necessary to administer the fund, including promulgation of rules, regulations and bylaws.</a:t>
            </a:r>
          </a:p>
          <a:p>
            <a:pPr eaLnBrk="0" fontAlgn="base" hangingPunct="0">
              <a:defRPr/>
            </a:pPr>
            <a:endParaRPr kumimoji="0" lang="en-US" sz="2200" b="0" i="0" u="none" strike="noStrike" kern="1200" cap="none" spc="0" normalizeH="0" baseline="0" noProof="0" dirty="0">
              <a:ln>
                <a:noFill/>
              </a:ln>
              <a:solidFill>
                <a:srgbClr val="E60000"/>
              </a:solidFill>
              <a:effectLst/>
              <a:uLnTx/>
              <a:uFillTx/>
              <a:ea typeface="+mn-ea"/>
              <a:cs typeface="+mn-cs"/>
            </a:endParaRPr>
          </a:p>
          <a:p>
            <a:pPr marL="285750" marR="0" lvl="0" indent="-285750" algn="l" defTabSz="914400" rtl="0" eaLnBrk="0" fontAlgn="base" latinLnBrk="0" hangingPunct="0">
              <a:lnSpc>
                <a:spcPct val="100000"/>
              </a:lnSpc>
              <a:spcBef>
                <a:spcPct val="20000"/>
              </a:spcBef>
              <a:spcAft>
                <a:spcPct val="20000"/>
              </a:spcAft>
              <a:buClrTx/>
              <a:buSzTx/>
              <a:buFontTx/>
              <a:buChar char="•"/>
              <a:tabLst/>
              <a:defRPr/>
            </a:pPr>
            <a:r>
              <a:rPr kumimoji="0" lang="en-US" sz="2200" b="0" i="0" u="none" strike="noStrike" kern="1200" cap="none" spc="0" normalizeH="0" baseline="0" noProof="0" dirty="0">
                <a:ln>
                  <a:noFill/>
                </a:ln>
                <a:solidFill>
                  <a:srgbClr val="E60000"/>
                </a:solidFill>
                <a:effectLst/>
                <a:uLnTx/>
                <a:uFillTx/>
                <a:ea typeface="+mn-ea"/>
                <a:cs typeface="+mn-cs"/>
              </a:rPr>
              <a:t>All institutions must pay into the Tuition Guaranty Fund for </a:t>
            </a:r>
            <a:r>
              <a:rPr lang="en-US" sz="2200" dirty="0">
                <a:solidFill>
                  <a:srgbClr val="E60000"/>
                </a:solidFill>
              </a:rPr>
              <a:t>six</a:t>
            </a:r>
            <a:r>
              <a:rPr kumimoji="0" lang="en-US" sz="2200" b="0" i="0" u="none" strike="noStrike" kern="1200" cap="none" spc="0" normalizeH="0" baseline="0" noProof="0" dirty="0">
                <a:ln>
                  <a:noFill/>
                </a:ln>
                <a:solidFill>
                  <a:srgbClr val="E60000"/>
                </a:solidFill>
                <a:effectLst/>
                <a:uLnTx/>
                <a:uFillTx/>
                <a:ea typeface="+mn-ea"/>
                <a:cs typeface="+mn-cs"/>
              </a:rPr>
              <a:t> (6) years following authorization. </a:t>
            </a:r>
          </a:p>
          <a:p>
            <a:pPr marL="285750" marR="0" lvl="0" indent="-285750" algn="l" defTabSz="914400" rtl="0" eaLnBrk="0" fontAlgn="base" latinLnBrk="0" hangingPunct="0">
              <a:lnSpc>
                <a:spcPct val="100000"/>
              </a:lnSpc>
              <a:spcBef>
                <a:spcPct val="20000"/>
              </a:spcBef>
              <a:spcAft>
                <a:spcPct val="20000"/>
              </a:spcAft>
              <a:buClrTx/>
              <a:buSzTx/>
              <a:buFontTx/>
              <a:buChar char="•"/>
              <a:tabLst/>
              <a:defRPr/>
            </a:pPr>
            <a:endParaRPr kumimoji="0" lang="en-US" sz="2200" b="0" i="0" u="none" strike="noStrike" kern="1200" cap="none" spc="0" normalizeH="0" baseline="0" noProof="0" dirty="0">
              <a:ln>
                <a:noFill/>
              </a:ln>
              <a:solidFill>
                <a:srgbClr val="E60000"/>
              </a:solidFill>
              <a:effectLst/>
              <a:uLnTx/>
              <a:uFillTx/>
              <a:ea typeface="+mn-ea"/>
              <a:cs typeface="+mn-cs"/>
            </a:endParaRPr>
          </a:p>
          <a:p>
            <a:pPr marL="285750" marR="0" lvl="0" indent="-285750" algn="l" defTabSz="914400" rtl="0" eaLnBrk="0" fontAlgn="base" latinLnBrk="0" hangingPunct="0">
              <a:lnSpc>
                <a:spcPct val="100000"/>
              </a:lnSpc>
              <a:spcBef>
                <a:spcPct val="20000"/>
              </a:spcBef>
              <a:spcAft>
                <a:spcPct val="20000"/>
              </a:spcAft>
              <a:buClrTx/>
              <a:buSzTx/>
              <a:buFontTx/>
              <a:buChar char="•"/>
              <a:tabLst/>
              <a:defRPr/>
            </a:pPr>
            <a:r>
              <a:rPr kumimoji="0" lang="en-US" sz="2200" b="0" i="0" u="none" strike="noStrike" kern="1200" cap="none" spc="0" normalizeH="0" baseline="0" noProof="0" dirty="0">
                <a:ln>
                  <a:noFill/>
                </a:ln>
                <a:solidFill>
                  <a:srgbClr val="E60000"/>
                </a:solidFill>
                <a:effectLst/>
                <a:uLnTx/>
                <a:uFillTx/>
                <a:ea typeface="+mn-ea"/>
                <a:cs typeface="+mn-cs"/>
              </a:rPr>
              <a:t>Failure to pay Tuition Guaranty Fund assessments could result in adverse action against your institution including a fine or, if necessary, a recommendation to the Commission to change the status of your institution’s authorization. </a:t>
            </a:r>
          </a:p>
        </p:txBody>
      </p:sp>
    </p:spTree>
    <p:extLst>
      <p:ext uri="{BB962C8B-B14F-4D97-AF65-F5344CB8AC3E}">
        <p14:creationId xmlns:p14="http://schemas.microsoft.com/office/powerpoint/2010/main" val="3064907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7700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608160"/>
            <a:ext cx="7010400" cy="386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9"/>
          <p:cNvSpPr>
            <a:spLocks noChangeArrowheads="1"/>
          </p:cNvSpPr>
          <p:nvPr/>
        </p:nvSpPr>
        <p:spPr bwMode="auto">
          <a:xfrm>
            <a:off x="990600" y="6858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mj-lt"/>
                <a:ea typeface="+mn-ea"/>
                <a:cs typeface="+mn-cs"/>
              </a:rPr>
              <a:t>Tuition Guaranty Fund</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333399"/>
                </a:solidFill>
                <a:effectLst/>
                <a:uLnTx/>
                <a:uFillTx/>
                <a:latin typeface="+mj-lt"/>
                <a:ea typeface="+mn-ea"/>
                <a:cs typeface="+mn-cs"/>
              </a:rPr>
              <a:t>Rule Chapter 1710-01-02 &amp; Tenn. Code Ann. § 49-7-2018</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
        <p:nvSpPr>
          <p:cNvPr id="4" name="Rectangle 20"/>
          <p:cNvSpPr>
            <a:spLocks noChangeArrowheads="1"/>
          </p:cNvSpPr>
          <p:nvPr/>
        </p:nvSpPr>
        <p:spPr bwMode="auto">
          <a:xfrm>
            <a:off x="304800" y="1371600"/>
            <a:ext cx="8534400" cy="1270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0" marR="0" lvl="0" indent="0" algn="l" defTabSz="914400" rtl="0" eaLnBrk="0" fontAlgn="base" latinLnBrk="0" hangingPunct="0">
              <a:lnSpc>
                <a:spcPct val="100000"/>
              </a:lnSpc>
              <a:spcBef>
                <a:spcPct val="20000"/>
              </a:spcBef>
              <a:spcAft>
                <a:spcPct val="20000"/>
              </a:spcAft>
              <a:buClrTx/>
              <a:buSzTx/>
              <a:buFontTx/>
              <a:buNone/>
              <a:tabLst/>
              <a:defRPr/>
            </a:pPr>
            <a:r>
              <a:rPr kumimoji="0" lang="en-US" sz="2000" b="0" i="0" u="none" strike="noStrike" kern="1200" cap="none" spc="0" normalizeH="0" baseline="0" noProof="0" dirty="0">
                <a:ln>
                  <a:noFill/>
                </a:ln>
                <a:solidFill>
                  <a:srgbClr val="333399"/>
                </a:solidFill>
                <a:effectLst/>
                <a:uLnTx/>
                <a:uFillTx/>
                <a:ea typeface="+mn-ea"/>
                <a:cs typeface="+mn-cs"/>
              </a:rPr>
              <a:t>Institutions will receive the first of </a:t>
            </a:r>
            <a:r>
              <a:rPr kumimoji="0" lang="en-US" sz="2000" b="1" i="0" u="none" strike="noStrike" kern="1200" cap="none" spc="0" normalizeH="0" baseline="0" noProof="0" dirty="0">
                <a:ln>
                  <a:noFill/>
                </a:ln>
                <a:solidFill>
                  <a:srgbClr val="E60000"/>
                </a:solidFill>
                <a:effectLst/>
                <a:uLnTx/>
                <a:uFillTx/>
                <a:ea typeface="+mn-ea"/>
                <a:cs typeface="+mn-cs"/>
              </a:rPr>
              <a:t>SIX</a:t>
            </a:r>
            <a:r>
              <a:rPr kumimoji="0" lang="en-US" sz="2000" b="0" i="0" u="none" strike="noStrike" kern="1200" cap="none" spc="0" normalizeH="0" baseline="0" noProof="0" dirty="0">
                <a:ln>
                  <a:noFill/>
                </a:ln>
                <a:solidFill>
                  <a:srgbClr val="333399"/>
                </a:solidFill>
                <a:effectLst/>
                <a:uLnTx/>
                <a:uFillTx/>
                <a:ea typeface="+mn-ea"/>
                <a:cs typeface="+mn-cs"/>
              </a:rPr>
              <a:t> notifications concerning the need to contribute to the fund </a:t>
            </a:r>
            <a:r>
              <a:rPr kumimoji="0" lang="en-US" sz="2000" b="0" i="0" u="sng" strike="noStrike" kern="1200" cap="none" spc="0" normalizeH="0" baseline="0" noProof="0" dirty="0">
                <a:ln>
                  <a:noFill/>
                </a:ln>
                <a:solidFill>
                  <a:srgbClr val="333399"/>
                </a:solidFill>
                <a:effectLst/>
                <a:uLnTx/>
                <a:uFillTx/>
                <a:ea typeface="+mn-ea"/>
                <a:cs typeface="+mn-cs"/>
              </a:rPr>
              <a:t>in February of the year following receipt of authorization from THEC</a:t>
            </a:r>
            <a:r>
              <a:rPr kumimoji="0" lang="en-US" sz="2000" b="0" i="0" u="none" strike="noStrike" kern="1200" cap="none" spc="0" normalizeH="0" baseline="0" noProof="0" dirty="0">
                <a:ln>
                  <a:noFill/>
                </a:ln>
                <a:solidFill>
                  <a:srgbClr val="333399"/>
                </a:solidFill>
                <a:effectLst/>
                <a:uLnTx/>
                <a:uFillTx/>
                <a:ea typeface="+mn-ea"/>
                <a:cs typeface="+mn-cs"/>
              </a:rPr>
              <a:t>. Institutions must pay into the fund for the first six years of authorization as follows:</a:t>
            </a:r>
          </a:p>
          <a:p>
            <a:pPr marL="285750" marR="0" lvl="0" indent="-285750" algn="l" defTabSz="914400" rtl="0" eaLnBrk="0" fontAlgn="base" latinLnBrk="0" hangingPunct="0">
              <a:lnSpc>
                <a:spcPct val="100000"/>
              </a:lnSpc>
              <a:spcBef>
                <a:spcPct val="20000"/>
              </a:spcBef>
              <a:spcAft>
                <a:spcPct val="20000"/>
              </a:spcAft>
              <a:buClrTx/>
              <a:buSzTx/>
              <a:buFontTx/>
              <a:buChar char="•"/>
              <a:tabLst/>
              <a:defRPr/>
            </a:pPr>
            <a:endParaRPr kumimoji="0" lang="en-US" sz="1800" b="0" i="0" u="none" strike="noStrike" kern="1200" cap="none" spc="0" normalizeH="0" baseline="0" noProof="0" dirty="0">
              <a:ln>
                <a:noFill/>
              </a:ln>
              <a:solidFill>
                <a:srgbClr val="333399"/>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333399"/>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20000"/>
              </a:spcBef>
              <a:spcAft>
                <a:spcPct val="20000"/>
              </a:spcAft>
              <a:buClrTx/>
              <a:buSzTx/>
              <a:buFontTx/>
              <a:buNone/>
              <a:tabLst/>
              <a:defRPr/>
            </a:pPr>
            <a:endParaRPr kumimoji="0" lang="en-US" sz="1800" b="0" i="0" u="none" strike="noStrike" kern="1200" cap="none" spc="0" normalizeH="0" baseline="0" noProof="0" dirty="0">
              <a:ln>
                <a:noFill/>
              </a:ln>
              <a:solidFill>
                <a:srgbClr val="333399"/>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31314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10400" y="6492875"/>
            <a:ext cx="2133600" cy="365125"/>
          </a:xfrm>
        </p:spPr>
        <p:txBody>
          <a:bodyPr/>
          <a:lstStyle/>
          <a:p>
            <a:fld id="{3789BC2C-4713-47A4-8757-AFE23EB9B85D}" type="slidenum">
              <a:rPr lang="en-US" smtClean="0"/>
              <a:pPr/>
              <a:t>3</a:t>
            </a:fld>
            <a:endParaRPr lang="en-US" dirty="0"/>
          </a:p>
        </p:txBody>
      </p:sp>
      <p:sp>
        <p:nvSpPr>
          <p:cNvPr id="3" name="Rectangle 21"/>
          <p:cNvSpPr>
            <a:spLocks noChangeArrowheads="1"/>
          </p:cNvSpPr>
          <p:nvPr/>
        </p:nvSpPr>
        <p:spPr bwMode="auto">
          <a:xfrm>
            <a:off x="396875" y="2514600"/>
            <a:ext cx="8350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p>
            <a:pPr algn="ctr" eaLnBrk="0" fontAlgn="base" hangingPunct="0">
              <a:spcBef>
                <a:spcPct val="0"/>
              </a:spcBef>
              <a:spcAft>
                <a:spcPct val="0"/>
              </a:spcAft>
            </a:pPr>
            <a:r>
              <a:rPr lang="en-US" sz="6600" dirty="0">
                <a:solidFill>
                  <a:srgbClr val="333399"/>
                </a:solidFill>
                <a:latin typeface="+mj-lt"/>
              </a:rPr>
              <a:t>Authorized Institutions Overview</a:t>
            </a:r>
          </a:p>
        </p:txBody>
      </p:sp>
    </p:spTree>
    <p:extLst>
      <p:ext uri="{BB962C8B-B14F-4D97-AF65-F5344CB8AC3E}">
        <p14:creationId xmlns:p14="http://schemas.microsoft.com/office/powerpoint/2010/main" val="3114941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1"/>
          <p:cNvSpPr>
            <a:spLocks noChangeArrowheads="1"/>
          </p:cNvSpPr>
          <p:nvPr/>
        </p:nvSpPr>
        <p:spPr bwMode="auto">
          <a:xfrm>
            <a:off x="396875" y="1600200"/>
            <a:ext cx="83502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0" i="0" u="none" strike="noStrike" kern="1200" cap="none" spc="0" normalizeH="0" baseline="0" noProof="0" dirty="0">
                <a:ln>
                  <a:noFill/>
                </a:ln>
                <a:solidFill>
                  <a:srgbClr val="333399"/>
                </a:solidFill>
                <a:effectLst/>
                <a:uLnTx/>
                <a:uFillTx/>
                <a:latin typeface="+mj-lt"/>
                <a:ea typeface="+mn-ea"/>
                <a:cs typeface="+mn-cs"/>
              </a:rPr>
              <a:t>Website and  Advertising Compliance</a:t>
            </a:r>
            <a:endParaRPr kumimoji="0" lang="en-US" sz="6600" b="0" i="0" u="none" strike="noStrike" kern="1200" cap="none" spc="0" normalizeH="0" baseline="0" noProof="0" dirty="0">
              <a:ln>
                <a:noFill/>
              </a:ln>
              <a:solidFill>
                <a:srgbClr val="FF0000"/>
              </a:solidFill>
              <a:effectLst/>
              <a:uLnTx/>
              <a:uFillTx/>
              <a:latin typeface="+mj-lt"/>
              <a:ea typeface="+mn-ea"/>
              <a:cs typeface="+mn-cs"/>
            </a:endParaRPr>
          </a:p>
        </p:txBody>
      </p:sp>
    </p:spTree>
    <p:extLst>
      <p:ext uri="{BB962C8B-B14F-4D97-AF65-F5344CB8AC3E}">
        <p14:creationId xmlns:p14="http://schemas.microsoft.com/office/powerpoint/2010/main" val="75709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0"/>
          <p:cNvSpPr>
            <a:spLocks noChangeArrowheads="1"/>
          </p:cNvSpPr>
          <p:nvPr/>
        </p:nvSpPr>
        <p:spPr bwMode="auto">
          <a:xfrm>
            <a:off x="685800" y="533400"/>
            <a:ext cx="80010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60000"/>
                </a:solidFill>
                <a:effectLst/>
                <a:uLnTx/>
                <a:uFillTx/>
                <a:latin typeface="+mj-lt"/>
                <a:ea typeface="+mn-ea"/>
                <a:cs typeface="+mn-cs"/>
              </a:rPr>
              <a:t>Website Compliance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00" b="1" i="0" u="sng" strike="noStrike" kern="1200" cap="none" spc="0" normalizeH="0" baseline="0" noProof="0" dirty="0">
                <a:ln>
                  <a:noFill/>
                </a:ln>
                <a:solidFill>
                  <a:srgbClr val="333399"/>
                </a:solidFill>
                <a:effectLst/>
                <a:uLnTx/>
                <a:uFillTx/>
                <a:latin typeface="+mj-lt"/>
                <a:ea typeface="+mn-ea"/>
                <a:cs typeface="+mn-cs"/>
              </a:rPr>
              <a:t>Tenn. Code Ann. </a:t>
            </a:r>
            <a:r>
              <a:rPr kumimoji="0" lang="en-US" sz="2600" b="1" i="0" u="sng" strike="noStrike" kern="1200" cap="none" spc="0" normalizeH="0" baseline="0" noProof="0" dirty="0">
                <a:ln>
                  <a:noFill/>
                </a:ln>
                <a:solidFill>
                  <a:srgbClr val="333399"/>
                </a:solidFill>
                <a:effectLst/>
                <a:uLnTx/>
                <a:uFillTx/>
                <a:latin typeface="+mj-lt"/>
                <a:ea typeface="+mn-ea"/>
                <a:cs typeface="Times New Roman" pitchFamily="18" charset="0"/>
              </a:rPr>
              <a:t>§ 49-7-2019</a:t>
            </a:r>
          </a:p>
        </p:txBody>
      </p:sp>
      <p:sp>
        <p:nvSpPr>
          <p:cNvPr id="4" name="Text Box 21"/>
          <p:cNvSpPr txBox="1">
            <a:spLocks noChangeArrowheads="1"/>
          </p:cNvSpPr>
          <p:nvPr/>
        </p:nvSpPr>
        <p:spPr bwMode="auto">
          <a:xfrm>
            <a:off x="476250" y="1905000"/>
            <a:ext cx="8001000"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231775" marR="0" lvl="0" indent="-231775"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0" cap="none" spc="0" normalizeH="0" baseline="0" noProof="0" dirty="0">
                <a:ln>
                  <a:noFill/>
                </a:ln>
                <a:solidFill>
                  <a:srgbClr val="333399"/>
                </a:solidFill>
                <a:effectLst/>
                <a:uLnTx/>
                <a:uFillTx/>
                <a:latin typeface="+mn-lt"/>
                <a:ea typeface="+mn-ea"/>
                <a:cs typeface="+mn-cs"/>
              </a:rPr>
              <a:t>WHAT ARE INSTITUTIONS REQUIRED TO POST?</a:t>
            </a:r>
          </a:p>
          <a:p>
            <a:pPr marL="231775" marR="0" lvl="0" indent="-231775" algn="l" defTabSz="914400" rtl="0" eaLnBrk="0" fontAlgn="base" latinLnBrk="0" hangingPunct="0">
              <a:lnSpc>
                <a:spcPct val="100000"/>
              </a:lnSpc>
              <a:spcBef>
                <a:spcPct val="50000"/>
              </a:spcBef>
              <a:spcAft>
                <a:spcPct val="0"/>
              </a:spcAft>
              <a:buClrTx/>
              <a:buSzTx/>
              <a:buFontTx/>
              <a:buChar char="•"/>
              <a:tabLst/>
              <a:defRPr/>
            </a:pPr>
            <a:r>
              <a:rPr kumimoji="0" lang="en-US" sz="1800" b="0" i="0" u="none" strike="noStrike" kern="0" cap="none" spc="0" normalizeH="0" baseline="0" noProof="0" dirty="0">
                <a:ln>
                  <a:noFill/>
                </a:ln>
                <a:solidFill>
                  <a:srgbClr val="E60000"/>
                </a:solidFill>
                <a:effectLst/>
                <a:uLnTx/>
                <a:uFillTx/>
                <a:latin typeface="+mn-lt"/>
                <a:ea typeface="+mn-ea"/>
                <a:cs typeface="+mn-cs"/>
              </a:rPr>
              <a:t>Tenn. Code Ann. </a:t>
            </a:r>
            <a:r>
              <a:rPr kumimoji="0" lang="en-US" sz="1800" b="0" i="0" u="none" strike="noStrike" kern="0" cap="none" spc="0" normalizeH="0" baseline="0" noProof="0" dirty="0">
                <a:ln>
                  <a:noFill/>
                </a:ln>
                <a:solidFill>
                  <a:srgbClr val="E60000"/>
                </a:solidFill>
                <a:effectLst/>
                <a:uLnTx/>
                <a:uFillTx/>
                <a:latin typeface="+mn-lt"/>
                <a:ea typeface="+mn-ea"/>
                <a:cs typeface="Times New Roman" pitchFamily="18" charset="0"/>
              </a:rPr>
              <a:t>§ 49-7-2019 requires institutions to post the </a:t>
            </a:r>
            <a:r>
              <a:rPr kumimoji="0" lang="en-US" sz="1800" b="0" i="0" u="sng" strike="noStrike" kern="0" cap="none" spc="0" normalizeH="0" baseline="0" noProof="0" dirty="0">
                <a:ln>
                  <a:noFill/>
                </a:ln>
                <a:solidFill>
                  <a:srgbClr val="E60000"/>
                </a:solidFill>
                <a:effectLst/>
                <a:uLnTx/>
                <a:uFillTx/>
                <a:latin typeface="+mn-lt"/>
                <a:ea typeface="+mn-ea"/>
                <a:cs typeface="Times New Roman" pitchFamily="18" charset="0"/>
              </a:rPr>
              <a:t>tuition costs</a:t>
            </a:r>
            <a:r>
              <a:rPr kumimoji="0" lang="en-US" sz="1800" b="0" i="0" u="none" strike="noStrike" kern="0" cap="none" spc="0" normalizeH="0" baseline="0" noProof="0" dirty="0">
                <a:ln>
                  <a:noFill/>
                </a:ln>
                <a:solidFill>
                  <a:srgbClr val="E60000"/>
                </a:solidFill>
                <a:effectLst/>
                <a:uLnTx/>
                <a:uFillTx/>
                <a:latin typeface="+mn-lt"/>
                <a:ea typeface="+mn-ea"/>
                <a:cs typeface="Times New Roman" pitchFamily="18" charset="0"/>
              </a:rPr>
              <a:t> provided to the Commission. </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800" b="0" i="0" u="none" strike="noStrike" kern="0" cap="none" spc="0" normalizeH="0" baseline="0" noProof="0" dirty="0">
              <a:ln>
                <a:noFill/>
              </a:ln>
              <a:solidFill>
                <a:srgbClr val="333399"/>
              </a:solidFill>
              <a:effectLst/>
              <a:uLnTx/>
              <a:uFillTx/>
              <a:latin typeface="+mn-lt"/>
              <a:ea typeface="+mn-ea"/>
              <a:cs typeface="Times New Roman" pitchFamily="18" charset="0"/>
            </a:endParaRP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0" cap="none" spc="0" normalizeH="0" baseline="0" noProof="0" dirty="0">
                <a:ln>
                  <a:noFill/>
                </a:ln>
                <a:solidFill>
                  <a:srgbClr val="333399"/>
                </a:solidFill>
                <a:effectLst/>
                <a:uLnTx/>
                <a:uFillTx/>
                <a:latin typeface="+mn-lt"/>
                <a:ea typeface="+mn-ea"/>
                <a:cs typeface="+mn-cs"/>
              </a:rPr>
              <a:t>WHERE SHOULD THE INFORMATION BE POSTED WITHIN THE WEBSITE?</a:t>
            </a:r>
          </a:p>
          <a:p>
            <a:pPr marL="285750" marR="0" lvl="0" indent="-2857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E60000"/>
                </a:solidFill>
                <a:effectLst/>
                <a:uLnTx/>
                <a:uFillTx/>
                <a:latin typeface="+mn-lt"/>
                <a:ea typeface="+mn-ea"/>
                <a:cs typeface="+mn-cs"/>
              </a:rPr>
              <a:t>The </a:t>
            </a:r>
            <a:r>
              <a:rPr kumimoji="0" lang="en-US" sz="1800" b="0" i="0" u="none" strike="noStrike" kern="0" cap="none" spc="0" normalizeH="0" baseline="0" noProof="0" dirty="0">
                <a:ln>
                  <a:noFill/>
                </a:ln>
                <a:solidFill>
                  <a:srgbClr val="E60000"/>
                </a:solidFill>
                <a:effectLst/>
                <a:uLnTx/>
                <a:uFillTx/>
                <a:latin typeface="+mn-lt"/>
                <a:ea typeface="+mn-ea"/>
                <a:cs typeface="Times New Roman" pitchFamily="18" charset="0"/>
              </a:rPr>
              <a:t>tuition costs provided to the Commission</a:t>
            </a:r>
            <a:r>
              <a:rPr kumimoji="0" lang="en-US" sz="1800" b="0" i="0" u="none" strike="noStrike" kern="0" cap="none" spc="0" normalizeH="0" baseline="0" noProof="0" dirty="0">
                <a:ln>
                  <a:noFill/>
                </a:ln>
                <a:solidFill>
                  <a:srgbClr val="E60000"/>
                </a:solidFill>
                <a:effectLst/>
                <a:uLnTx/>
                <a:uFillTx/>
                <a:latin typeface="+mn-lt"/>
                <a:ea typeface="+mn-ea"/>
                <a:cs typeface="+mn-cs"/>
              </a:rPr>
              <a:t> should be available along with other information on the applicable program web page.</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800" b="0" i="0" u="none" strike="noStrike" kern="0" cap="none" spc="0" normalizeH="0" baseline="0" noProof="0" dirty="0">
              <a:ln>
                <a:noFill/>
              </a:ln>
              <a:solidFill>
                <a:srgbClr val="333399"/>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420507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82413"/>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0"/>
          <p:cNvSpPr>
            <a:spLocks noChangeArrowheads="1"/>
          </p:cNvSpPr>
          <p:nvPr/>
        </p:nvSpPr>
        <p:spPr bwMode="auto">
          <a:xfrm>
            <a:off x="685800" y="381000"/>
            <a:ext cx="8001000" cy="892552"/>
          </a:xfrm>
          <a:prstGeom prst="rect">
            <a:avLst/>
          </a:prstGeom>
          <a:noFill/>
          <a:ln>
            <a:no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60000"/>
                </a:solidFill>
                <a:effectLst/>
                <a:uLnTx/>
                <a:uFillTx/>
                <a:latin typeface="+mj-lt"/>
                <a:ea typeface="+mn-ea"/>
                <a:cs typeface="+mn-cs"/>
              </a:rPr>
              <a:t>Website Compliance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sng" strike="noStrike" kern="1200" cap="none" spc="0" normalizeH="0" baseline="0" noProof="0" dirty="0">
                <a:ln>
                  <a:noFill/>
                </a:ln>
                <a:solidFill>
                  <a:srgbClr val="333399"/>
                </a:solidFill>
                <a:effectLst/>
                <a:uLnTx/>
                <a:uFillTx/>
                <a:latin typeface="+mj-lt"/>
                <a:ea typeface="+mn-ea"/>
                <a:cs typeface="+mn-cs"/>
              </a:rPr>
              <a:t>Tenn. Code Ann. </a:t>
            </a:r>
            <a:r>
              <a:rPr kumimoji="0" lang="en-US" sz="2000" b="1" i="0" u="sng" strike="noStrike" kern="1200" cap="none" spc="0" normalizeH="0" baseline="0" noProof="0" dirty="0">
                <a:ln>
                  <a:noFill/>
                </a:ln>
                <a:solidFill>
                  <a:srgbClr val="333399"/>
                </a:solidFill>
                <a:effectLst/>
                <a:uLnTx/>
                <a:uFillTx/>
                <a:latin typeface="+mj-lt"/>
                <a:ea typeface="+mn-ea"/>
                <a:cs typeface="Times New Roman" pitchFamily="18" charset="0"/>
              </a:rPr>
              <a:t>§ 49-7-2019 </a:t>
            </a:r>
            <a:r>
              <a:rPr kumimoji="0" lang="en-US" sz="2000" b="1" i="0" u="sng" strike="noStrike" kern="1200" cap="none" spc="0" normalizeH="0" baseline="0" noProof="0" dirty="0">
                <a:ln>
                  <a:noFill/>
                </a:ln>
                <a:solidFill>
                  <a:srgbClr val="333399"/>
                </a:solidFill>
                <a:effectLst/>
                <a:uLnTx/>
                <a:uFillTx/>
                <a:latin typeface="+mj-lt"/>
                <a:ea typeface="+mn-ea"/>
                <a:cs typeface="+mn-cs"/>
              </a:rPr>
              <a:t>and Rule 1540-01-02-.20(4)</a:t>
            </a:r>
            <a:endParaRPr kumimoji="0" lang="en-US" sz="2000" b="1" i="0" u="sng" strike="noStrike" kern="1200" cap="none" spc="0" normalizeH="0" baseline="0" noProof="0" dirty="0">
              <a:ln>
                <a:noFill/>
              </a:ln>
              <a:solidFill>
                <a:srgbClr val="333399"/>
              </a:solidFill>
              <a:effectLst/>
              <a:uLnTx/>
              <a:uFillTx/>
              <a:latin typeface="+mj-lt"/>
              <a:ea typeface="+mn-ea"/>
              <a:cs typeface="Times New Roman" pitchFamily="18" charset="0"/>
            </a:endParaRPr>
          </a:p>
        </p:txBody>
      </p:sp>
      <p:sp>
        <p:nvSpPr>
          <p:cNvPr id="4" name="Text Box 21"/>
          <p:cNvSpPr txBox="1">
            <a:spLocks noChangeArrowheads="1"/>
          </p:cNvSpPr>
          <p:nvPr/>
        </p:nvSpPr>
        <p:spPr bwMode="auto">
          <a:xfrm>
            <a:off x="228600" y="1473196"/>
            <a:ext cx="8686800" cy="499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1775" indent="-231775"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342900" marR="0" lvl="0" indent="-342900" algn="l" defTabSz="914400" rtl="0" eaLnBrk="0" fontAlgn="base" latinLnBrk="0" hangingPunct="0">
              <a:lnSpc>
                <a:spcPct val="100000"/>
              </a:lnSpc>
              <a:spcBef>
                <a:spcPct val="50000"/>
              </a:spcBef>
              <a:spcAft>
                <a:spcPct val="0"/>
              </a:spcAft>
              <a:buClrTx/>
              <a:buSzTx/>
              <a:buFont typeface="+mj-lt"/>
              <a:buAutoNum type="arabicPeriod"/>
              <a:tabLst/>
              <a:defRPr/>
            </a:pPr>
            <a:r>
              <a:rPr kumimoji="0" lang="en-US" sz="1600" b="0" i="0" u="none" strike="noStrike" kern="0" cap="none" spc="0" normalizeH="0" baseline="0" noProof="0" dirty="0">
                <a:ln>
                  <a:noFill/>
                </a:ln>
                <a:solidFill>
                  <a:srgbClr val="333399"/>
                </a:solidFill>
                <a:effectLst/>
                <a:uLnTx/>
                <a:uFillTx/>
                <a:latin typeface="+mj-lt"/>
                <a:ea typeface="+mn-ea"/>
                <a:cs typeface="Times New Roman" pitchFamily="18" charset="0"/>
              </a:rPr>
              <a:t>Information related to </a:t>
            </a:r>
            <a:r>
              <a:rPr kumimoji="0" lang="en-US" sz="1600" b="0" i="0" u="sng" strike="noStrike" kern="0" cap="none" spc="0" normalizeH="0" baseline="0" noProof="0" dirty="0">
                <a:ln>
                  <a:noFill/>
                </a:ln>
                <a:solidFill>
                  <a:srgbClr val="333399"/>
                </a:solidFill>
                <a:effectLst/>
                <a:uLnTx/>
                <a:uFillTx/>
                <a:latin typeface="+mj-lt"/>
                <a:ea typeface="+mn-ea"/>
                <a:cs typeface="Times New Roman" pitchFamily="18" charset="0"/>
              </a:rPr>
              <a:t>graduation and job placement </a:t>
            </a:r>
            <a:r>
              <a:rPr kumimoji="0" lang="en-US" sz="1600" b="0" i="0" u="none" strike="noStrike" kern="0" cap="none" spc="0" normalizeH="0" baseline="0" noProof="0" dirty="0">
                <a:ln>
                  <a:noFill/>
                </a:ln>
                <a:solidFill>
                  <a:srgbClr val="333399"/>
                </a:solidFill>
                <a:effectLst/>
                <a:uLnTx/>
                <a:uFillTx/>
                <a:latin typeface="+mj-lt"/>
                <a:ea typeface="+mn-ea"/>
                <a:cs typeface="Times New Roman" pitchFamily="18" charset="0"/>
              </a:rPr>
              <a:t>– See </a:t>
            </a:r>
            <a:r>
              <a:rPr kumimoji="0" lang="en-US" sz="1600" b="0" i="0" u="none" strike="noStrike" kern="0" cap="none" spc="0" normalizeH="0" baseline="0" noProof="0" dirty="0">
                <a:ln>
                  <a:noFill/>
                </a:ln>
                <a:solidFill>
                  <a:srgbClr val="333399"/>
                </a:solidFill>
                <a:effectLst/>
                <a:uLnTx/>
                <a:uFillTx/>
                <a:latin typeface="+mj-lt"/>
                <a:ea typeface="+mn-ea"/>
                <a:cs typeface="+mn-cs"/>
              </a:rPr>
              <a:t>Tenn. Code Ann. </a:t>
            </a:r>
            <a:r>
              <a:rPr kumimoji="0" lang="en-US" sz="1600" b="0" i="0" u="none" strike="noStrike" kern="0" cap="none" spc="0" normalizeH="0" baseline="0" noProof="0" dirty="0">
                <a:ln>
                  <a:noFill/>
                </a:ln>
                <a:solidFill>
                  <a:srgbClr val="333399"/>
                </a:solidFill>
                <a:effectLst/>
                <a:uLnTx/>
                <a:uFillTx/>
                <a:latin typeface="+mj-lt"/>
                <a:ea typeface="+mn-ea"/>
                <a:cs typeface="Times New Roman" pitchFamily="18" charset="0"/>
              </a:rPr>
              <a:t>§ 49-7-2019 must be on your website. It is recommended posting the information on </a:t>
            </a:r>
            <a:r>
              <a:rPr kumimoji="0" lang="en-US" sz="1600" b="0" i="0" u="none" strike="noStrike" kern="0" cap="none" spc="0" normalizeH="0" baseline="0" noProof="0" dirty="0">
                <a:ln>
                  <a:noFill/>
                </a:ln>
                <a:solidFill>
                  <a:srgbClr val="333399"/>
                </a:solidFill>
                <a:effectLst/>
                <a:uLnTx/>
                <a:uFillTx/>
                <a:latin typeface="+mj-lt"/>
                <a:ea typeface="+mn-ea"/>
                <a:cs typeface="Arial" charset="0"/>
              </a:rPr>
              <a:t>the first page of the website, the first Tennessee-specific webpage, </a:t>
            </a:r>
            <a:r>
              <a:rPr kumimoji="0" lang="en-US" sz="1600" b="0" i="0" u="none" strike="noStrike" kern="0" cap="none" spc="0" normalizeH="0" baseline="0" noProof="0" dirty="0">
                <a:ln>
                  <a:noFill/>
                </a:ln>
                <a:solidFill>
                  <a:srgbClr val="333399"/>
                </a:solidFill>
                <a:effectLst/>
                <a:uLnTx/>
                <a:uFillTx/>
                <a:latin typeface="+mj-lt"/>
                <a:ea typeface="+mn-ea"/>
                <a:cs typeface="+mn-cs"/>
              </a:rPr>
              <a:t>or the webpage for each Tennessee authorized site</a:t>
            </a:r>
            <a:r>
              <a:rPr kumimoji="0" lang="en-US" sz="1600" b="0" i="0" u="none" strike="noStrike" kern="0" cap="none" spc="0" normalizeH="0" baseline="0" noProof="0" dirty="0">
                <a:ln>
                  <a:noFill/>
                </a:ln>
                <a:solidFill>
                  <a:srgbClr val="333399"/>
                </a:solidFill>
                <a:effectLst/>
                <a:uLnTx/>
                <a:uFillTx/>
                <a:latin typeface="+mj-lt"/>
                <a:ea typeface="+mn-ea"/>
                <a:cs typeface="Arial" charset="0"/>
              </a:rPr>
              <a:t>. Commission staff suggests the following language:</a:t>
            </a:r>
            <a:endParaRPr kumimoji="0" lang="en-US" sz="1600" b="0" i="0" u="none" strike="noStrike" kern="0" cap="none" spc="0" normalizeH="0" baseline="0" noProof="0" dirty="0">
              <a:ln>
                <a:noFill/>
              </a:ln>
              <a:solidFill>
                <a:srgbClr val="333399"/>
              </a:solidFill>
              <a:effectLst/>
              <a:uLnTx/>
              <a:uFillTx/>
              <a:latin typeface="+mj-lt"/>
              <a:ea typeface="+mn-ea"/>
              <a:cs typeface="Times New Roman" pitchFamily="18" charset="0"/>
            </a:endParaRPr>
          </a:p>
          <a:p>
            <a:pPr marL="742950" marR="0" lvl="1" indent="-285750" algn="l" defTabSz="914400" rtl="0" eaLnBrk="0" fontAlgn="base" latinLnBrk="0" hangingPunct="0">
              <a:lnSpc>
                <a:spcPct val="100000"/>
              </a:lnSpc>
              <a:spcBef>
                <a:spcPct val="50000"/>
              </a:spcBef>
              <a:spcAft>
                <a:spcPct val="0"/>
              </a:spcAft>
              <a:buClrTx/>
              <a:buSzTx/>
              <a:buFontTx/>
              <a:buChar char="•"/>
              <a:tabLst/>
              <a:defRPr/>
            </a:pPr>
            <a:r>
              <a:rPr kumimoji="0" lang="en-US" sz="1600" b="0" i="0" u="none" strike="noStrike" kern="0" cap="none" spc="0" normalizeH="0" baseline="0" noProof="0" dirty="0">
                <a:ln>
                  <a:noFill/>
                </a:ln>
                <a:solidFill>
                  <a:srgbClr val="E60000"/>
                </a:solidFill>
                <a:effectLst/>
                <a:uLnTx/>
                <a:uFillTx/>
                <a:latin typeface="+mj-lt"/>
                <a:ea typeface="+mn-ea"/>
                <a:cs typeface="+mn-cs"/>
              </a:rPr>
              <a:t>“In order to view detailed job placement and graduation information on the programs offered by [Name of Institution], please visit </a:t>
            </a:r>
            <a:r>
              <a:rPr kumimoji="0" lang="en-US" sz="1600" b="0" i="0" u="none" strike="noStrike" kern="0" cap="none" spc="0" normalizeH="0" baseline="0" noProof="0" dirty="0">
                <a:ln>
                  <a:noFill/>
                </a:ln>
                <a:solidFill>
                  <a:srgbClr val="E60000"/>
                </a:solidFill>
                <a:effectLst/>
                <a:uLnTx/>
                <a:uFillTx/>
                <a:latin typeface="+mj-lt"/>
                <a:ea typeface="+mn-ea"/>
                <a:cs typeface="+mn-cs"/>
                <a:hlinkClick r:id="rId2">
                  <a:extLst>
                    <a:ext uri="{A12FA001-AC4F-418D-AE19-62706E023703}">
                      <ahyp:hlinkClr xmlns:ahyp="http://schemas.microsoft.com/office/drawing/2018/hyperlinkcolor" val="tx"/>
                    </a:ext>
                  </a:extLst>
                </a:hlinkClick>
              </a:rPr>
              <a:t>https://www.tn.gov/thec/bureaus/student-aid-and-compliance/postsecondary-state-authorization/authorized-institutions-and-data.html</a:t>
            </a:r>
            <a:r>
              <a:rPr kumimoji="0" lang="en-US" sz="1600" b="0" i="0" u="none" strike="noStrike" kern="0" cap="none" spc="0" normalizeH="0" baseline="0" noProof="0" dirty="0">
                <a:ln>
                  <a:noFill/>
                </a:ln>
                <a:solidFill>
                  <a:srgbClr val="E60000"/>
                </a:solidFill>
                <a:effectLst/>
                <a:uLnTx/>
                <a:uFillTx/>
                <a:latin typeface="+mj-lt"/>
                <a:ea typeface="+mn-ea"/>
              </a:rPr>
              <a:t>.”</a:t>
            </a:r>
            <a:endParaRPr kumimoji="0" lang="en-US" sz="1600" b="0" i="0" u="none" strike="noStrike" kern="0" cap="none" spc="0" normalizeH="0" baseline="0" noProof="0" dirty="0">
              <a:ln>
                <a:noFill/>
              </a:ln>
              <a:solidFill>
                <a:srgbClr val="E60000"/>
              </a:solidFill>
              <a:effectLst/>
              <a:uLnTx/>
              <a:uFillTx/>
              <a:latin typeface="+mj-lt"/>
              <a:ea typeface="+mn-ea"/>
              <a:cs typeface="Times New Roman" pitchFamily="18" charset="0"/>
            </a:endParaRPr>
          </a:p>
          <a:p>
            <a:pPr marL="342900" marR="0" lvl="0" indent="-342900" algn="l" defTabSz="914400" rtl="0" eaLnBrk="0" fontAlgn="base" latinLnBrk="0" hangingPunct="0">
              <a:lnSpc>
                <a:spcPct val="100000"/>
              </a:lnSpc>
              <a:spcBef>
                <a:spcPct val="50000"/>
              </a:spcBef>
              <a:spcAft>
                <a:spcPct val="0"/>
              </a:spcAft>
              <a:buClrTx/>
              <a:buSzTx/>
              <a:buFont typeface="+mj-lt"/>
              <a:buAutoNum type="arabicPeriod"/>
              <a:tabLst/>
              <a:defRPr/>
            </a:pPr>
            <a:endParaRPr kumimoji="0" lang="en-US" sz="1600" b="0" i="0" u="none" strike="noStrike" kern="0" cap="none" spc="0" normalizeH="0" baseline="0" noProof="0" dirty="0">
              <a:ln>
                <a:noFill/>
              </a:ln>
              <a:solidFill>
                <a:srgbClr val="333399"/>
              </a:solidFill>
              <a:effectLst/>
              <a:uLnTx/>
              <a:uFillTx/>
              <a:latin typeface="+mj-lt"/>
              <a:ea typeface="+mn-ea"/>
              <a:cs typeface="Times New Roman" pitchFamily="18" charset="0"/>
            </a:endParaRPr>
          </a:p>
          <a:p>
            <a:pPr marL="342900" marR="0" lvl="0" indent="-342900" algn="l" defTabSz="914400" rtl="0" eaLnBrk="0" fontAlgn="base" latinLnBrk="0" hangingPunct="0">
              <a:lnSpc>
                <a:spcPct val="100000"/>
              </a:lnSpc>
              <a:spcBef>
                <a:spcPct val="50000"/>
              </a:spcBef>
              <a:spcAft>
                <a:spcPct val="0"/>
              </a:spcAft>
              <a:buClrTx/>
              <a:buSzTx/>
              <a:buFont typeface="+mj-lt"/>
              <a:buAutoNum type="arabicPeriod"/>
              <a:tabLst/>
              <a:defRPr/>
            </a:pPr>
            <a:r>
              <a:rPr kumimoji="0" lang="en-US" sz="1600" b="0" i="0" u="none" strike="noStrike" kern="0" cap="none" spc="0" normalizeH="0" baseline="0" noProof="0" dirty="0">
                <a:ln>
                  <a:noFill/>
                </a:ln>
                <a:solidFill>
                  <a:srgbClr val="333399"/>
                </a:solidFill>
                <a:effectLst/>
                <a:uLnTx/>
                <a:uFillTx/>
                <a:latin typeface="+mj-lt"/>
                <a:ea typeface="+mn-ea"/>
                <a:cs typeface="Times New Roman" pitchFamily="18" charset="0"/>
              </a:rPr>
              <a:t>An </a:t>
            </a:r>
            <a:r>
              <a:rPr kumimoji="0" lang="en-US" sz="1600" b="0" i="0" u="sng" strike="noStrike" kern="0" cap="none" spc="0" normalizeH="0" baseline="0" noProof="0" dirty="0">
                <a:ln>
                  <a:noFill/>
                </a:ln>
                <a:solidFill>
                  <a:srgbClr val="333399"/>
                </a:solidFill>
                <a:effectLst/>
                <a:uLnTx/>
                <a:uFillTx/>
                <a:latin typeface="+mj-lt"/>
                <a:ea typeface="+mn-ea"/>
                <a:cs typeface="Times New Roman" pitchFamily="18" charset="0"/>
              </a:rPr>
              <a:t>authorization statement </a:t>
            </a:r>
            <a:r>
              <a:rPr kumimoji="0" lang="en-US" sz="1600" b="0" i="0" u="none" strike="noStrike" kern="0" cap="none" spc="0" normalizeH="0" baseline="0" noProof="0" dirty="0">
                <a:ln>
                  <a:noFill/>
                </a:ln>
                <a:solidFill>
                  <a:srgbClr val="333399"/>
                </a:solidFill>
                <a:effectLst/>
                <a:uLnTx/>
                <a:uFillTx/>
                <a:latin typeface="+mj-lt"/>
                <a:ea typeface="+mn-ea"/>
                <a:cs typeface="Times New Roman" pitchFamily="18" charset="0"/>
              </a:rPr>
              <a:t>along with a hyperlink to the THEC’s website. See Rule 1540-01-02-.20(4). </a:t>
            </a:r>
            <a:r>
              <a:rPr kumimoji="0" lang="en-US" sz="1600" b="0" i="0" u="none" strike="noStrike" kern="0" cap="none" spc="0" normalizeH="0" baseline="0" noProof="0" dirty="0">
                <a:ln>
                  <a:noFill/>
                </a:ln>
                <a:solidFill>
                  <a:srgbClr val="333399"/>
                </a:solidFill>
                <a:effectLst/>
                <a:uLnTx/>
                <a:uFillTx/>
                <a:latin typeface="+mj-lt"/>
                <a:ea typeface="+mn-ea"/>
                <a:cs typeface="Arial" charset="0"/>
              </a:rPr>
              <a:t>The authorization statement must be on the institution’s home page or Tennessee specific page.</a:t>
            </a:r>
            <a:endParaRPr kumimoji="0" lang="en-US" sz="1600" b="0" i="0" u="none" strike="noStrike" kern="0" cap="none" spc="0" normalizeH="0" baseline="0" noProof="0" dirty="0">
              <a:ln>
                <a:noFill/>
              </a:ln>
              <a:solidFill>
                <a:srgbClr val="333399"/>
              </a:solidFill>
              <a:effectLst/>
              <a:uLnTx/>
              <a:uFillTx/>
              <a:latin typeface="+mj-lt"/>
              <a:ea typeface="+mn-ea"/>
              <a:cs typeface="Times New Roman" pitchFamily="18" charset="0"/>
            </a:endParaRPr>
          </a:p>
          <a:p>
            <a:pPr marL="742950" marR="0" lvl="1" indent="-285750" algn="l" defTabSz="914400" rtl="0" eaLnBrk="0" fontAlgn="base" latinLnBrk="0" hangingPunct="0">
              <a:lnSpc>
                <a:spcPct val="100000"/>
              </a:lnSpc>
              <a:spcBef>
                <a:spcPct val="30000"/>
              </a:spcBef>
              <a:spcAft>
                <a:spcPct val="0"/>
              </a:spcAft>
              <a:buClrTx/>
              <a:buSzTx/>
              <a:buFontTx/>
              <a:buChar char="•"/>
              <a:tabLst/>
              <a:defRPr/>
            </a:pPr>
            <a:r>
              <a:rPr kumimoji="0" lang="en-US" sz="1600" b="0" i="0" u="none" strike="noStrike" kern="0" cap="none" spc="0" normalizeH="0" baseline="0" noProof="0" dirty="0">
                <a:ln>
                  <a:noFill/>
                </a:ln>
                <a:solidFill>
                  <a:srgbClr val="E60000"/>
                </a:solidFill>
                <a:effectLst/>
                <a:uLnTx/>
                <a:uFillTx/>
                <a:latin typeface="+mj-lt"/>
                <a:ea typeface="+mn-ea"/>
                <a:cs typeface="+mn-cs"/>
              </a:rPr>
              <a:t>“[Name of Institution] is authorized for operation as a postsecondary educational institution by the Tennessee Higher Education Commission.”</a:t>
            </a:r>
          </a:p>
          <a:p>
            <a:pPr marL="1143000" marR="0" lvl="2" indent="-231775" algn="l" defTabSz="914400" rtl="0" eaLnBrk="0" fontAlgn="base" latinLnBrk="0" hangingPunct="0">
              <a:lnSpc>
                <a:spcPct val="100000"/>
              </a:lnSpc>
              <a:spcBef>
                <a:spcPct val="30000"/>
              </a:spcBef>
              <a:spcAft>
                <a:spcPct val="0"/>
              </a:spcAft>
              <a:buClrTx/>
              <a:buSzTx/>
              <a:buFontTx/>
              <a:buChar char="•"/>
              <a:tabLst/>
              <a:defRPr/>
            </a:pPr>
            <a:r>
              <a:rPr kumimoji="0" lang="en-US" sz="1600" b="0" i="0" u="none" strike="noStrike" kern="0" cap="none" spc="0" normalizeH="0" baseline="0" noProof="0" dirty="0">
                <a:ln>
                  <a:noFill/>
                </a:ln>
                <a:solidFill>
                  <a:srgbClr val="E60000"/>
                </a:solidFill>
                <a:effectLst/>
                <a:uLnTx/>
                <a:uFillTx/>
                <a:latin typeface="+mj-lt"/>
                <a:ea typeface="+mn-ea"/>
                <a:cs typeface="+mn-cs"/>
              </a:rPr>
              <a:t>The entire statement must be used, have the same size font, and type of print. </a:t>
            </a:r>
          </a:p>
          <a:p>
            <a:pPr marL="1143000" marR="0" lvl="2" indent="-231775" algn="l" defTabSz="914400" rtl="0" eaLnBrk="0" fontAlgn="base" latinLnBrk="0" hangingPunct="0">
              <a:lnSpc>
                <a:spcPct val="100000"/>
              </a:lnSpc>
              <a:spcBef>
                <a:spcPct val="30000"/>
              </a:spcBef>
              <a:spcAft>
                <a:spcPct val="0"/>
              </a:spcAft>
              <a:buClrTx/>
              <a:buSzTx/>
              <a:buFontTx/>
              <a:buChar char="•"/>
              <a:tabLst/>
              <a:defRPr/>
            </a:pPr>
            <a:r>
              <a:rPr kumimoji="0" lang="en-US" sz="1600" b="0" i="0" u="none" strike="noStrike" kern="0" cap="none" spc="0" normalizeH="0" baseline="0" noProof="0" dirty="0">
                <a:ln>
                  <a:noFill/>
                </a:ln>
                <a:solidFill>
                  <a:srgbClr val="E60000"/>
                </a:solidFill>
                <a:effectLst/>
                <a:uLnTx/>
                <a:uFillTx/>
                <a:latin typeface="+mj-lt"/>
                <a:ea typeface="+mn-ea"/>
                <a:cs typeface="+mn-cs"/>
              </a:rPr>
              <a:t>The reference to the Tennessee Higher Education Commission must be  a hyperlink to </a:t>
            </a:r>
            <a:r>
              <a:rPr kumimoji="0" lang="en-US" sz="1600" b="0" i="0" u="none" strike="noStrike" kern="0" cap="none" spc="0" normalizeH="0" baseline="0" noProof="0" dirty="0">
                <a:ln>
                  <a:noFill/>
                </a:ln>
                <a:solidFill>
                  <a:srgbClr val="E60000"/>
                </a:solidFill>
                <a:effectLst/>
                <a:uLnTx/>
                <a:uFillTx/>
                <a:latin typeface="+mj-lt"/>
                <a:ea typeface="+mn-ea"/>
                <a:cs typeface="+mn-cs"/>
                <a:hlinkClick r:id="rId3">
                  <a:extLst>
                    <a:ext uri="{A12FA001-AC4F-418D-AE19-62706E023703}">
                      <ahyp:hlinkClr xmlns:ahyp="http://schemas.microsoft.com/office/drawing/2018/hyperlinkcolor" val="tx"/>
                    </a:ext>
                  </a:extLst>
                </a:hlinkClick>
              </a:rPr>
              <a:t>www.tn.gov/thec/</a:t>
            </a:r>
            <a:r>
              <a:rPr kumimoji="0" lang="en-US" sz="1600" b="0" i="0" u="none" strike="noStrike" kern="0" cap="none" spc="0" normalizeH="0" baseline="0" noProof="0" dirty="0">
                <a:ln>
                  <a:noFill/>
                </a:ln>
                <a:solidFill>
                  <a:srgbClr val="E60000"/>
                </a:solidFill>
                <a:effectLst/>
                <a:uLnTx/>
                <a:uFillTx/>
                <a:latin typeface="+mj-lt"/>
                <a:ea typeface="+mn-ea"/>
                <a:cs typeface="+mn-cs"/>
              </a:rPr>
              <a:t>.</a:t>
            </a:r>
          </a:p>
          <a:p>
            <a:pPr marL="288925" marR="0" lvl="0" indent="-288925" algn="ctr" defTabSz="914400" rtl="0" eaLnBrk="0" fontAlgn="base" latinLnBrk="0" hangingPunct="0">
              <a:lnSpc>
                <a:spcPct val="100000"/>
              </a:lnSpc>
              <a:spcBef>
                <a:spcPct val="50000"/>
              </a:spcBef>
              <a:spcAft>
                <a:spcPct val="0"/>
              </a:spcAft>
              <a:buClrTx/>
              <a:buSzTx/>
              <a:buFontTx/>
              <a:buNone/>
              <a:tabLst/>
              <a:defRPr/>
            </a:pPr>
            <a:endParaRPr kumimoji="0" lang="en-US" sz="1600" b="1" i="0" u="none" strike="noStrike" kern="0" cap="none" spc="0" normalizeH="0" baseline="0" noProof="0" dirty="0">
              <a:ln>
                <a:noFill/>
              </a:ln>
              <a:solidFill>
                <a:srgbClr val="333399"/>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62055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0"/>
          <p:cNvSpPr>
            <a:spLocks noChangeArrowheads="1"/>
          </p:cNvSpPr>
          <p:nvPr/>
        </p:nvSpPr>
        <p:spPr bwMode="auto">
          <a:xfrm>
            <a:off x="685800" y="533400"/>
            <a:ext cx="8001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60000"/>
                </a:solidFill>
                <a:effectLst/>
                <a:uLnTx/>
                <a:uFillTx/>
                <a:latin typeface="+mj-lt"/>
                <a:ea typeface="+mn-ea"/>
                <a:cs typeface="+mn-cs"/>
              </a:rPr>
              <a:t>Website Compliance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00" b="1" i="0" u="sng" strike="noStrike" kern="1200" cap="none" spc="0" normalizeH="0" baseline="0" noProof="0" dirty="0">
                <a:ln>
                  <a:noFill/>
                </a:ln>
                <a:solidFill>
                  <a:srgbClr val="333399"/>
                </a:solidFill>
                <a:effectLst/>
                <a:uLnTx/>
                <a:uFillTx/>
                <a:latin typeface="+mj-lt"/>
                <a:ea typeface="+mn-ea"/>
                <a:cs typeface="+mn-cs"/>
              </a:rPr>
              <a:t>Tenn. Code Ann. </a:t>
            </a:r>
            <a:r>
              <a:rPr kumimoji="0" lang="en-US" sz="2600" b="1" i="0" u="sng" strike="noStrike" kern="1200" cap="none" spc="0" normalizeH="0" baseline="0" noProof="0" dirty="0">
                <a:ln>
                  <a:noFill/>
                </a:ln>
                <a:solidFill>
                  <a:srgbClr val="333399"/>
                </a:solidFill>
                <a:effectLst/>
                <a:uLnTx/>
                <a:uFillTx/>
                <a:latin typeface="+mj-lt"/>
                <a:ea typeface="+mn-ea"/>
                <a:cs typeface="Times New Roman" pitchFamily="18" charset="0"/>
              </a:rPr>
              <a:t>§ 49-7-144</a:t>
            </a:r>
            <a:r>
              <a:rPr kumimoji="0" lang="en-US" sz="2800" b="1" i="0" u="sng" strike="noStrike" kern="1200" cap="none" spc="0" normalizeH="0" baseline="0" noProof="0" dirty="0">
                <a:ln>
                  <a:noFill/>
                </a:ln>
                <a:solidFill>
                  <a:srgbClr val="333399"/>
                </a:solidFill>
                <a:effectLst/>
                <a:uLnTx/>
                <a:uFillTx/>
                <a:latin typeface="+mj-lt"/>
                <a:ea typeface="+mn-ea"/>
                <a:cs typeface="+mn-cs"/>
              </a:rPr>
              <a:t> </a:t>
            </a:r>
          </a:p>
        </p:txBody>
      </p:sp>
      <p:sp>
        <p:nvSpPr>
          <p:cNvPr id="4" name="Text Box 21"/>
          <p:cNvSpPr txBox="1">
            <a:spLocks noChangeArrowheads="1"/>
          </p:cNvSpPr>
          <p:nvPr/>
        </p:nvSpPr>
        <p:spPr bwMode="auto">
          <a:xfrm>
            <a:off x="476250" y="1905000"/>
            <a:ext cx="8001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231775" marR="0" lvl="0" indent="-231775"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0" cap="none" spc="0" normalizeH="0" baseline="0" noProof="0" dirty="0">
                <a:ln>
                  <a:noFill/>
                </a:ln>
                <a:solidFill>
                  <a:srgbClr val="333399"/>
                </a:solidFill>
                <a:effectLst/>
                <a:uLnTx/>
                <a:uFillTx/>
                <a:latin typeface="+mn-lt"/>
                <a:ea typeface="+mn-ea"/>
                <a:cs typeface="+mn-cs"/>
              </a:rPr>
              <a:t>WHAT ARE INSTITUTIONS REQUIRED TO POST?</a:t>
            </a:r>
          </a:p>
          <a:p>
            <a:pPr marL="231775" marR="0" lvl="0" indent="-231775" algn="l" defTabSz="914400" rtl="0" eaLnBrk="0" fontAlgn="base" latinLnBrk="0" hangingPunct="0">
              <a:lnSpc>
                <a:spcPct val="100000"/>
              </a:lnSpc>
              <a:spcBef>
                <a:spcPct val="50000"/>
              </a:spcBef>
              <a:spcAft>
                <a:spcPct val="0"/>
              </a:spcAft>
              <a:buClrTx/>
              <a:buSzTx/>
              <a:buFontTx/>
              <a:buChar char="•"/>
              <a:tabLst/>
              <a:defRPr/>
            </a:pPr>
            <a:r>
              <a:rPr kumimoji="0" lang="en-US" sz="1800" b="0" i="0" u="none" strike="noStrike" kern="0" cap="none" spc="0" normalizeH="0" baseline="0" noProof="0" dirty="0">
                <a:ln>
                  <a:noFill/>
                </a:ln>
                <a:solidFill>
                  <a:srgbClr val="E60000"/>
                </a:solidFill>
                <a:effectLst/>
                <a:uLnTx/>
                <a:uFillTx/>
                <a:latin typeface="+mn-lt"/>
                <a:ea typeface="+mn-ea"/>
                <a:cs typeface="+mn-cs"/>
              </a:rPr>
              <a:t>Tenn. Code Ann. </a:t>
            </a:r>
            <a:r>
              <a:rPr kumimoji="0" lang="en-US" sz="1800" b="0" i="0" u="none" strike="noStrike" kern="0" cap="none" spc="0" normalizeH="0" baseline="0" noProof="0" dirty="0">
                <a:ln>
                  <a:noFill/>
                </a:ln>
                <a:solidFill>
                  <a:srgbClr val="E60000"/>
                </a:solidFill>
                <a:effectLst/>
                <a:uLnTx/>
                <a:uFillTx/>
                <a:latin typeface="+mn-lt"/>
                <a:ea typeface="+mn-ea"/>
                <a:cs typeface="Times New Roman" pitchFamily="18" charset="0"/>
              </a:rPr>
              <a:t>§ 49-7-144 requires an institution to post </a:t>
            </a:r>
            <a:r>
              <a:rPr kumimoji="0" lang="en-US" sz="1800" b="0" i="0" u="sng" strike="noStrike" kern="0" cap="none" spc="0" normalizeH="0" baseline="0" noProof="0" dirty="0">
                <a:ln>
                  <a:noFill/>
                </a:ln>
                <a:solidFill>
                  <a:srgbClr val="E60000"/>
                </a:solidFill>
                <a:effectLst/>
                <a:uLnTx/>
                <a:uFillTx/>
                <a:latin typeface="+mn-lt"/>
                <a:ea typeface="+mn-ea"/>
                <a:cs typeface="Times New Roman" pitchFamily="18" charset="0"/>
              </a:rPr>
              <a:t>t</a:t>
            </a:r>
            <a:r>
              <a:rPr kumimoji="0" lang="en-US" sz="1800" b="0" i="0" u="sng" strike="noStrike" kern="0" cap="none" spc="0" normalizeH="0" baseline="0" noProof="0" dirty="0">
                <a:ln>
                  <a:noFill/>
                </a:ln>
                <a:solidFill>
                  <a:srgbClr val="E60000"/>
                </a:solidFill>
                <a:effectLst/>
                <a:uLnTx/>
                <a:uFillTx/>
                <a:latin typeface="+mn-lt"/>
                <a:ea typeface="+mn-ea"/>
                <a:cs typeface="+mn-cs"/>
              </a:rPr>
              <a:t>he transferability of credit statement</a:t>
            </a:r>
            <a:r>
              <a:rPr kumimoji="0" lang="en-US" sz="1800" b="0" i="0" u="none" strike="noStrike" kern="0" cap="none" spc="0" normalizeH="0" baseline="0" noProof="0" dirty="0">
                <a:ln>
                  <a:noFill/>
                </a:ln>
                <a:solidFill>
                  <a:srgbClr val="E60000"/>
                </a:solidFill>
                <a:effectLst/>
                <a:uLnTx/>
                <a:uFillTx/>
                <a:latin typeface="+mn-lt"/>
                <a:ea typeface="+mn-ea"/>
                <a:cs typeface="+mn-cs"/>
              </a:rPr>
              <a:t> as written in paragraph (b)(2) of Tenn. Code Ann. </a:t>
            </a:r>
            <a:r>
              <a:rPr kumimoji="0" lang="en-US" sz="1800" b="0" i="0" u="none" strike="noStrike" kern="0" cap="none" spc="0" normalizeH="0" baseline="0" noProof="0" dirty="0">
                <a:ln>
                  <a:noFill/>
                </a:ln>
                <a:solidFill>
                  <a:srgbClr val="E60000"/>
                </a:solidFill>
                <a:effectLst/>
                <a:uLnTx/>
                <a:uFillTx/>
                <a:latin typeface="+mn-lt"/>
                <a:ea typeface="+mn-ea"/>
                <a:cs typeface="Times New Roman" pitchFamily="18" charset="0"/>
              </a:rPr>
              <a:t>§ </a:t>
            </a:r>
            <a:r>
              <a:rPr kumimoji="0" lang="en-US" sz="1800" b="0" i="0" u="none" strike="noStrike" kern="0" cap="none" spc="0" normalizeH="0" baseline="0" noProof="0" dirty="0">
                <a:ln>
                  <a:noFill/>
                </a:ln>
                <a:solidFill>
                  <a:srgbClr val="E60000"/>
                </a:solidFill>
                <a:effectLst/>
                <a:uLnTx/>
                <a:uFillTx/>
                <a:latin typeface="+mn-lt"/>
                <a:ea typeface="+mn-ea"/>
                <a:cs typeface="Arial" charset="0"/>
              </a:rPr>
              <a:t>49-7-144. </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800" b="0" i="0" u="none" strike="noStrike" kern="0" cap="none" spc="0" normalizeH="0" baseline="0" noProof="0" dirty="0">
              <a:ln>
                <a:noFill/>
              </a:ln>
              <a:solidFill>
                <a:srgbClr val="333399"/>
              </a:solidFill>
              <a:effectLst/>
              <a:uLnTx/>
              <a:uFillTx/>
              <a:latin typeface="+mn-lt"/>
              <a:ea typeface="+mn-ea"/>
              <a:cs typeface="Arial" charset="0"/>
            </a:endParaRP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0" cap="none" spc="0" normalizeH="0" baseline="0" noProof="0" dirty="0">
                <a:ln>
                  <a:noFill/>
                </a:ln>
                <a:solidFill>
                  <a:srgbClr val="333399"/>
                </a:solidFill>
                <a:effectLst/>
                <a:uLnTx/>
                <a:uFillTx/>
                <a:latin typeface="+mn-lt"/>
                <a:ea typeface="+mn-ea"/>
                <a:cs typeface="+mn-cs"/>
              </a:rPr>
              <a:t>WHERE SHOULD THE INFORMATION BE POSTED WITHIN THE WEBSITE?</a:t>
            </a:r>
          </a:p>
          <a:p>
            <a:pPr marL="231775" marR="0" lvl="0" indent="-231775" algn="l" defTabSz="914400" rtl="0" eaLnBrk="0" fontAlgn="base" latinLnBrk="0" hangingPunct="0">
              <a:lnSpc>
                <a:spcPct val="100000"/>
              </a:lnSpc>
              <a:spcBef>
                <a:spcPct val="50000"/>
              </a:spcBef>
              <a:spcAft>
                <a:spcPct val="0"/>
              </a:spcAft>
              <a:buClrTx/>
              <a:buSzTx/>
              <a:buFontTx/>
              <a:buChar char="•"/>
              <a:tabLst/>
              <a:defRPr/>
            </a:pPr>
            <a:r>
              <a:rPr kumimoji="0" lang="en-US" sz="1800" b="0" i="0" u="none" strike="noStrike" kern="0" cap="none" spc="0" normalizeH="0" baseline="0" noProof="0" dirty="0">
                <a:ln>
                  <a:noFill/>
                </a:ln>
                <a:solidFill>
                  <a:srgbClr val="E60000"/>
                </a:solidFill>
                <a:effectLst/>
                <a:uLnTx/>
                <a:uFillTx/>
                <a:latin typeface="+mn-lt"/>
                <a:ea typeface="+mn-ea"/>
                <a:cs typeface="Arial" charset="0"/>
              </a:rPr>
              <a:t>Commission staff recommends posting this statement or a link thereto on the first page of the website, the first Tennessee-specific webpage, </a:t>
            </a:r>
            <a:r>
              <a:rPr kumimoji="0" lang="en-US" sz="1800" b="0" i="0" u="none" strike="noStrike" kern="0" cap="none" spc="0" normalizeH="0" baseline="0" noProof="0" dirty="0">
                <a:ln>
                  <a:noFill/>
                </a:ln>
                <a:solidFill>
                  <a:srgbClr val="E60000"/>
                </a:solidFill>
                <a:effectLst/>
                <a:uLnTx/>
                <a:uFillTx/>
                <a:latin typeface="+mn-lt"/>
                <a:ea typeface="+mn-ea"/>
                <a:cs typeface="+mn-cs"/>
              </a:rPr>
              <a:t>or the webpage for each Tennessee authorized site</a:t>
            </a:r>
            <a:r>
              <a:rPr kumimoji="0" lang="en-US" sz="1800" b="0" i="0" u="none" strike="noStrike" kern="0" cap="none" spc="0" normalizeH="0" baseline="0" noProof="0" dirty="0">
                <a:ln>
                  <a:noFill/>
                </a:ln>
                <a:solidFill>
                  <a:srgbClr val="E60000"/>
                </a:solidFill>
                <a:effectLst/>
                <a:uLnTx/>
                <a:uFillTx/>
                <a:latin typeface="+mn-lt"/>
                <a:ea typeface="+mn-ea"/>
                <a:cs typeface="Arial" charset="0"/>
              </a:rPr>
              <a:t>.</a:t>
            </a:r>
          </a:p>
        </p:txBody>
      </p:sp>
    </p:spTree>
    <p:extLst>
      <p:ext uri="{BB962C8B-B14F-4D97-AF65-F5344CB8AC3E}">
        <p14:creationId xmlns:p14="http://schemas.microsoft.com/office/powerpoint/2010/main" val="1974904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0"/>
          <p:cNvSpPr>
            <a:spLocks noChangeArrowheads="1"/>
          </p:cNvSpPr>
          <p:nvPr/>
        </p:nvSpPr>
        <p:spPr bwMode="auto">
          <a:xfrm>
            <a:off x="685800" y="533400"/>
            <a:ext cx="8001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60000"/>
                </a:solidFill>
                <a:effectLst/>
                <a:uLnTx/>
                <a:uFillTx/>
                <a:latin typeface="+mj-lt"/>
                <a:ea typeface="+mn-ea"/>
                <a:cs typeface="+mn-cs"/>
              </a:rPr>
              <a:t>Website Compliance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00" b="1" i="0" u="sng" strike="noStrike" kern="1200" cap="none" spc="0" normalizeH="0" baseline="0" noProof="0" dirty="0">
                <a:ln>
                  <a:noFill/>
                </a:ln>
                <a:solidFill>
                  <a:srgbClr val="333399"/>
                </a:solidFill>
                <a:effectLst/>
                <a:uLnTx/>
                <a:uFillTx/>
                <a:latin typeface="+mj-lt"/>
                <a:ea typeface="+mn-ea"/>
                <a:cs typeface="+mn-cs"/>
              </a:rPr>
              <a:t>Next Steps – Check Your Website!</a:t>
            </a:r>
            <a:endParaRPr kumimoji="0" lang="en-US" sz="2800" b="1" i="0" u="sng" strike="noStrike" kern="1200" cap="none" spc="0" normalizeH="0" baseline="0" noProof="0" dirty="0">
              <a:ln>
                <a:noFill/>
              </a:ln>
              <a:solidFill>
                <a:srgbClr val="333399"/>
              </a:solidFill>
              <a:effectLst/>
              <a:uLnTx/>
              <a:uFillTx/>
              <a:latin typeface="+mj-lt"/>
              <a:ea typeface="+mn-ea"/>
              <a:cs typeface="+mn-cs"/>
            </a:endParaRPr>
          </a:p>
        </p:txBody>
      </p:sp>
      <p:sp>
        <p:nvSpPr>
          <p:cNvPr id="4" name="Text Box 21"/>
          <p:cNvSpPr txBox="1">
            <a:spLocks noChangeArrowheads="1"/>
          </p:cNvSpPr>
          <p:nvPr/>
        </p:nvSpPr>
        <p:spPr bwMode="auto">
          <a:xfrm>
            <a:off x="476250" y="1905000"/>
            <a:ext cx="8001000" cy="281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342900" marR="0" lvl="0" indent="-342900" algn="l" defTabSz="914400" rtl="0" eaLnBrk="0" fontAlgn="base" latinLnBrk="0" hangingPunct="0">
              <a:lnSpc>
                <a:spcPct val="100000"/>
              </a:lnSpc>
              <a:spcBef>
                <a:spcPct val="50000"/>
              </a:spcBef>
              <a:spcAft>
                <a:spcPct val="0"/>
              </a:spcAft>
              <a:buClrTx/>
              <a:buSzTx/>
              <a:buFont typeface="+mj-lt"/>
              <a:buAutoNum type="arabicPeriod"/>
              <a:tabLst/>
              <a:defRPr/>
            </a:pPr>
            <a:r>
              <a:rPr kumimoji="0" lang="en-US" sz="1800" b="0" i="0" u="sng" strike="noStrike" kern="0" cap="none" spc="0" normalizeH="0" baseline="0" noProof="0" dirty="0">
                <a:ln>
                  <a:noFill/>
                </a:ln>
                <a:solidFill>
                  <a:srgbClr val="333399"/>
                </a:solidFill>
                <a:effectLst/>
                <a:uLnTx/>
                <a:uFillTx/>
                <a:latin typeface="+mn-lt"/>
                <a:ea typeface="+mn-ea"/>
                <a:cs typeface="Arial" charset="0"/>
              </a:rPr>
              <a:t>Authorization by the Commission </a:t>
            </a:r>
            <a:r>
              <a:rPr kumimoji="0" lang="en-US" sz="2400" b="0" i="0" u="sng" strike="noStrike" kern="0" cap="none" spc="0" normalizeH="0" baseline="0" noProof="0" dirty="0">
                <a:ln>
                  <a:noFill/>
                </a:ln>
                <a:solidFill>
                  <a:srgbClr val="E60000"/>
                </a:solidFill>
                <a:effectLst/>
                <a:uLnTx/>
                <a:uFillTx/>
                <a:latin typeface="+mn-lt"/>
                <a:ea typeface="+mn-ea"/>
                <a:cs typeface="Arial" charset="0"/>
              </a:rPr>
              <a:t>≠</a:t>
            </a:r>
            <a:r>
              <a:rPr kumimoji="0" lang="en-US" sz="1800" b="0" i="0" u="sng" strike="noStrike" kern="0" cap="none" spc="0" normalizeH="0" baseline="0" noProof="0" dirty="0">
                <a:ln>
                  <a:noFill/>
                </a:ln>
                <a:solidFill>
                  <a:srgbClr val="333399"/>
                </a:solidFill>
                <a:effectLst/>
                <a:uLnTx/>
                <a:uFillTx/>
                <a:latin typeface="+mn-lt"/>
                <a:ea typeface="+mn-ea"/>
                <a:cs typeface="Arial" charset="0"/>
              </a:rPr>
              <a:t> Website Compliance</a:t>
            </a:r>
            <a:r>
              <a:rPr kumimoji="0" lang="en-US" sz="1800" b="0" i="0" u="none" strike="noStrike" kern="0" cap="none" spc="0" normalizeH="0" baseline="0" noProof="0" dirty="0">
                <a:ln>
                  <a:noFill/>
                </a:ln>
                <a:solidFill>
                  <a:srgbClr val="333399"/>
                </a:solidFill>
                <a:effectLst/>
                <a:uLnTx/>
                <a:uFillTx/>
                <a:latin typeface="+mn-lt"/>
                <a:ea typeface="+mn-ea"/>
                <a:cs typeface="Arial" charset="0"/>
              </a:rPr>
              <a:t> You are responsible for ensuring that your website is compliant with all statutes and rules at all times.</a:t>
            </a:r>
          </a:p>
          <a:p>
            <a:pPr marL="342900" marR="0" lvl="0" indent="-342900" algn="l" defTabSz="914400" rtl="0" eaLnBrk="0" fontAlgn="base" latinLnBrk="0" hangingPunct="0">
              <a:lnSpc>
                <a:spcPct val="100000"/>
              </a:lnSpc>
              <a:spcBef>
                <a:spcPct val="50000"/>
              </a:spcBef>
              <a:spcAft>
                <a:spcPct val="0"/>
              </a:spcAft>
              <a:buClrTx/>
              <a:buSzTx/>
              <a:buFont typeface="+mj-lt"/>
              <a:buAutoNum type="arabicPeriod"/>
              <a:tabLst/>
              <a:defRPr/>
            </a:pPr>
            <a:r>
              <a:rPr kumimoji="0" lang="en-US" sz="1800" b="0" i="0" u="none" strike="noStrike" kern="0" cap="none" spc="0" normalizeH="0" baseline="0" noProof="0" dirty="0">
                <a:ln>
                  <a:noFill/>
                </a:ln>
                <a:solidFill>
                  <a:srgbClr val="333399"/>
                </a:solidFill>
                <a:effectLst/>
                <a:uLnTx/>
                <a:uFillTx/>
                <a:latin typeface="+mn-lt"/>
                <a:ea typeface="+mn-ea"/>
                <a:cs typeface="Arial" charset="0"/>
              </a:rPr>
              <a:t>Student Level Statistical Data – As mentioned previously, </a:t>
            </a:r>
            <a:r>
              <a:rPr kumimoji="0" lang="en-US" sz="1800" b="0" i="0" u="none" strike="noStrike" kern="0" cap="none" spc="0" normalizeH="0" baseline="0" noProof="0" dirty="0">
                <a:ln>
                  <a:noFill/>
                </a:ln>
                <a:solidFill>
                  <a:srgbClr val="333399"/>
                </a:solidFill>
                <a:effectLst/>
                <a:uLnTx/>
                <a:uFillTx/>
                <a:latin typeface="+mn-lt"/>
                <a:ea typeface="+mn-ea"/>
              </a:rPr>
              <a:t>Tenn. Code Ann. </a:t>
            </a:r>
            <a:r>
              <a:rPr kumimoji="0" lang="en-US" sz="1800" b="0" i="0" u="none" strike="noStrike" kern="0" cap="none" spc="0" normalizeH="0" baseline="0" noProof="0" dirty="0">
                <a:ln>
                  <a:noFill/>
                </a:ln>
                <a:solidFill>
                  <a:srgbClr val="333399"/>
                </a:solidFill>
                <a:effectLst/>
                <a:uLnTx/>
                <a:uFillTx/>
                <a:latin typeface="+mn-lt"/>
                <a:ea typeface="+mn-ea"/>
                <a:cs typeface="Times New Roman" pitchFamily="18" charset="0"/>
              </a:rPr>
              <a:t>§ 49-7-2019 requires institutions to post </a:t>
            </a:r>
            <a:r>
              <a:rPr kumimoji="0" lang="en-US" sz="1800" b="0" i="0" u="sng" strike="noStrike" kern="0" cap="none" spc="0" normalizeH="0" baseline="0" noProof="0" dirty="0">
                <a:ln>
                  <a:noFill/>
                </a:ln>
                <a:solidFill>
                  <a:srgbClr val="333399"/>
                </a:solidFill>
                <a:effectLst/>
                <a:uLnTx/>
                <a:uFillTx/>
                <a:latin typeface="+mn-lt"/>
                <a:ea typeface="+mn-ea"/>
                <a:cs typeface="Times New Roman" pitchFamily="18" charset="0"/>
              </a:rPr>
              <a:t>information related to graduation and job placement</a:t>
            </a:r>
            <a:r>
              <a:rPr kumimoji="0" lang="en-US" sz="1800" b="0" i="0" u="none" strike="noStrike" kern="0" cap="none" spc="0" normalizeH="0" baseline="0" noProof="0" dirty="0">
                <a:ln>
                  <a:noFill/>
                </a:ln>
                <a:solidFill>
                  <a:srgbClr val="333399"/>
                </a:solidFill>
                <a:effectLst/>
                <a:uLnTx/>
                <a:uFillTx/>
                <a:latin typeface="+mn-lt"/>
                <a:ea typeface="+mn-ea"/>
                <a:cs typeface="Times New Roman" pitchFamily="18" charset="0"/>
              </a:rPr>
              <a:t>. </a:t>
            </a:r>
            <a:r>
              <a:rPr kumimoji="0" lang="en-US" sz="1800" b="0" i="0" u="none" strike="noStrike" kern="1200" cap="none" spc="0" normalizeH="0" baseline="0" noProof="0" dirty="0">
                <a:ln>
                  <a:noFill/>
                </a:ln>
                <a:solidFill>
                  <a:srgbClr val="E60000"/>
                </a:solidFill>
                <a:effectLst/>
                <a:uLnTx/>
                <a:uFillTx/>
                <a:latin typeface="+mn-lt"/>
                <a:ea typeface="+mn-ea"/>
              </a:rPr>
              <a:t>After you submit your first set of Student Level Statistical Data, DPSA will provide you with a statistical data report related to graduation and job placement rates. As soon as you receive the report, your website must contain the appropriate language and hyperlinks.</a:t>
            </a:r>
            <a:endParaRPr kumimoji="0" lang="en-US" sz="1800" b="0" i="0" u="none" strike="noStrike" kern="0" cap="none" spc="0" normalizeH="0" baseline="0" noProof="0" dirty="0">
              <a:ln>
                <a:noFill/>
              </a:ln>
              <a:solidFill>
                <a:srgbClr val="E60000"/>
              </a:solidFill>
              <a:effectLst/>
              <a:uLnTx/>
              <a:uFillTx/>
              <a:latin typeface="+mn-lt"/>
              <a:ea typeface="+mn-ea"/>
              <a:cs typeface="Arial" charset="0"/>
            </a:endParaRPr>
          </a:p>
        </p:txBody>
      </p:sp>
    </p:spTree>
    <p:extLst>
      <p:ext uri="{BB962C8B-B14F-4D97-AF65-F5344CB8AC3E}">
        <p14:creationId xmlns:p14="http://schemas.microsoft.com/office/powerpoint/2010/main" val="1029150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0"/>
          <p:cNvSpPr>
            <a:spLocks noChangeArrowheads="1"/>
          </p:cNvSpPr>
          <p:nvPr/>
        </p:nvSpPr>
        <p:spPr bwMode="auto">
          <a:xfrm>
            <a:off x="533400" y="457200"/>
            <a:ext cx="80772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30101"/>
                </a:solidFill>
                <a:effectLst/>
                <a:uLnTx/>
                <a:uFillTx/>
                <a:latin typeface="+mj-lt"/>
                <a:ea typeface="+mn-ea"/>
                <a:cs typeface="+mn-cs"/>
              </a:rPr>
              <a:t>Advertising Compliance</a:t>
            </a:r>
            <a:endParaRPr kumimoji="0" lang="en-US" sz="2600" b="1" i="0" u="none" strike="noStrike" kern="1200" cap="none" spc="0" normalizeH="0" baseline="0" noProof="0" dirty="0">
              <a:ln>
                <a:noFill/>
              </a:ln>
              <a:solidFill>
                <a:srgbClr val="E30101"/>
              </a:solidFill>
              <a:effectLst/>
              <a:uLnTx/>
              <a:uFillTx/>
              <a:latin typeface="+mj-lt"/>
              <a:ea typeface="+mn-ea"/>
              <a:cs typeface="+mn-cs"/>
            </a:endParaRPr>
          </a:p>
          <a:p>
            <a:pPr marL="0" marR="0" lvl="0" indent="0" algn="ctr" defTabSz="914400" rtl="0" eaLnBrk="1" fontAlgn="base" latinLnBrk="0" hangingPunct="1">
              <a:lnSpc>
                <a:spcPct val="100000"/>
              </a:lnSpc>
              <a:spcBef>
                <a:spcPct val="0"/>
              </a:spcBef>
              <a:spcAft>
                <a:spcPct val="20000"/>
              </a:spcAft>
              <a:buClrTx/>
              <a:buSzTx/>
              <a:buFontTx/>
              <a:buNone/>
              <a:tabLst/>
              <a:defRPr/>
            </a:pPr>
            <a:r>
              <a:rPr kumimoji="0" lang="en-US" sz="2600" b="1" i="0" u="sng" strike="noStrike" kern="1200" cap="none" spc="0" normalizeH="0" baseline="0" noProof="0" dirty="0">
                <a:ln>
                  <a:noFill/>
                </a:ln>
                <a:solidFill>
                  <a:srgbClr val="333399"/>
                </a:solidFill>
                <a:effectLst/>
                <a:uLnTx/>
                <a:uFillTx/>
                <a:latin typeface="+mj-lt"/>
                <a:ea typeface="+mn-ea"/>
                <a:cs typeface="+mn-cs"/>
              </a:rPr>
              <a:t>Rule 1540-01-02-.20(7)</a:t>
            </a:r>
          </a:p>
        </p:txBody>
      </p:sp>
      <p:sp>
        <p:nvSpPr>
          <p:cNvPr id="4" name="Text Box 23"/>
          <p:cNvSpPr txBox="1">
            <a:spLocks noChangeArrowheads="1"/>
          </p:cNvSpPr>
          <p:nvPr/>
        </p:nvSpPr>
        <p:spPr bwMode="auto">
          <a:xfrm>
            <a:off x="457200" y="1676400"/>
            <a:ext cx="8077200"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4950" indent="-234950" eaLnBrk="0" hangingPunct="0">
              <a:defRPr>
                <a:solidFill>
                  <a:schemeClr val="accent2"/>
                </a:solidFill>
                <a:latin typeface="Times New Roman" pitchFamily="18" charset="0"/>
              </a:defRPr>
            </a:lvl1pPr>
            <a:lvl2pPr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0" cap="none" spc="0" normalizeH="0" baseline="0" noProof="0" dirty="0">
                <a:ln>
                  <a:noFill/>
                </a:ln>
                <a:solidFill>
                  <a:srgbClr val="333399"/>
                </a:solidFill>
                <a:effectLst/>
                <a:uLnTx/>
                <a:uFillTx/>
                <a:latin typeface="+mn-lt"/>
                <a:ea typeface="+mn-ea"/>
                <a:cs typeface="+mn-cs"/>
              </a:rPr>
              <a:t>Rule 1540-01-02-.20(7) states:  </a:t>
            </a:r>
          </a:p>
          <a:p>
            <a:pPr marL="0" marR="0" lvl="1"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0" cap="none" spc="0" normalizeH="0" baseline="0" noProof="0" dirty="0">
                <a:ln>
                  <a:noFill/>
                </a:ln>
                <a:solidFill>
                  <a:srgbClr val="333399"/>
                </a:solidFill>
                <a:effectLst/>
                <a:uLnTx/>
                <a:uFillTx/>
                <a:latin typeface="+mn-lt"/>
                <a:ea typeface="+mn-ea"/>
                <a:cs typeface="+mn-cs"/>
              </a:rPr>
              <a:t>“All advertisements seeking prospective students must include and clearly indicate the </a:t>
            </a:r>
            <a:r>
              <a:rPr kumimoji="0" lang="en-US" sz="1800" b="1" i="0" u="sng" strike="noStrike" kern="0" cap="none" spc="0" normalizeH="0" baseline="0" noProof="0" dirty="0">
                <a:ln>
                  <a:noFill/>
                </a:ln>
                <a:solidFill>
                  <a:srgbClr val="333399"/>
                </a:solidFill>
                <a:effectLst/>
                <a:uLnTx/>
                <a:uFillTx/>
                <a:latin typeface="+mn-lt"/>
                <a:ea typeface="+mn-ea"/>
                <a:cs typeface="+mn-cs"/>
              </a:rPr>
              <a:t>full and correct name of the institution, the authorized location city, and, if out-of-state, the authorized location state</a:t>
            </a:r>
            <a:r>
              <a:rPr kumimoji="0" lang="en-US" sz="1800" b="0" i="0" u="none" strike="noStrike" kern="0" cap="none" spc="0" normalizeH="0" baseline="0" noProof="0" dirty="0">
                <a:ln>
                  <a:noFill/>
                </a:ln>
                <a:solidFill>
                  <a:srgbClr val="333399"/>
                </a:solidFill>
                <a:effectLst/>
                <a:uLnTx/>
                <a:uFillTx/>
                <a:latin typeface="+mn-lt"/>
                <a:ea typeface="+mn-ea"/>
                <a:cs typeface="+mn-cs"/>
              </a:rPr>
              <a:t>.” (emphasis added)</a:t>
            </a:r>
          </a:p>
          <a:p>
            <a:pPr marL="234950" marR="0" lvl="0" indent="-234950" algn="l" defTabSz="914400" rtl="0" eaLnBrk="1" fontAlgn="base" latinLnBrk="0" hangingPunct="1">
              <a:lnSpc>
                <a:spcPct val="100000"/>
              </a:lnSpc>
              <a:spcBef>
                <a:spcPct val="50000"/>
              </a:spcBef>
              <a:spcAft>
                <a:spcPct val="0"/>
              </a:spcAft>
              <a:buClrTx/>
              <a:buSzTx/>
              <a:buFontTx/>
              <a:buChar char="•"/>
              <a:tabLst/>
              <a:defRPr/>
            </a:pPr>
            <a:r>
              <a:rPr kumimoji="0" lang="en-US" sz="1800" b="0" i="0" u="none" strike="noStrike" kern="0" cap="none" spc="0" normalizeH="0" baseline="0" noProof="0" dirty="0">
                <a:ln>
                  <a:noFill/>
                </a:ln>
                <a:solidFill>
                  <a:srgbClr val="333399"/>
                </a:solidFill>
                <a:effectLst/>
                <a:uLnTx/>
                <a:uFillTx/>
                <a:latin typeface="+mn-lt"/>
                <a:ea typeface="+mn-ea"/>
                <a:cs typeface="+mn-cs"/>
              </a:rPr>
              <a:t>This rule applies to all advertisements, including billboards, radio, television, and newspaper advertisements, and advertisements created and purchased by the institution or its agents.</a:t>
            </a:r>
          </a:p>
          <a:p>
            <a:pPr marL="234950" marR="0" lvl="0" indent="-234950" algn="l" defTabSz="914400" rtl="0" eaLnBrk="1" fontAlgn="base" latinLnBrk="0" hangingPunct="1">
              <a:lnSpc>
                <a:spcPct val="100000"/>
              </a:lnSpc>
              <a:spcBef>
                <a:spcPct val="50000"/>
              </a:spcBef>
              <a:spcAft>
                <a:spcPct val="0"/>
              </a:spcAft>
              <a:buClrTx/>
              <a:buSzTx/>
              <a:buFontTx/>
              <a:buChar char="•"/>
              <a:tabLst/>
              <a:defRPr/>
            </a:pPr>
            <a:r>
              <a:rPr kumimoji="0" lang="en-US" sz="1800" b="0" i="0" u="none" strike="noStrike" kern="0" cap="none" spc="0" normalizeH="0" baseline="0" noProof="0" dirty="0">
                <a:ln>
                  <a:noFill/>
                </a:ln>
                <a:solidFill>
                  <a:srgbClr val="333399"/>
                </a:solidFill>
                <a:effectLst/>
                <a:uLnTx/>
                <a:uFillTx/>
                <a:latin typeface="+mn-lt"/>
                <a:ea typeface="+mn-ea"/>
                <a:cs typeface="+mn-cs"/>
              </a:rPr>
              <a:t>If your agent takes out an advertisement and it does not comply with .20(7), your institution may be fined.</a:t>
            </a:r>
          </a:p>
        </p:txBody>
      </p:sp>
    </p:spTree>
    <p:extLst>
      <p:ext uri="{BB962C8B-B14F-4D97-AF65-F5344CB8AC3E}">
        <p14:creationId xmlns:p14="http://schemas.microsoft.com/office/powerpoint/2010/main" val="3075878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0"/>
          <p:cNvSpPr>
            <a:spLocks noChangeArrowheads="1"/>
          </p:cNvSpPr>
          <p:nvPr/>
        </p:nvSpPr>
        <p:spPr bwMode="auto">
          <a:xfrm>
            <a:off x="609600" y="582249"/>
            <a:ext cx="80772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E30101"/>
                </a:solidFill>
                <a:effectLst/>
                <a:uLnTx/>
                <a:uFillTx/>
                <a:latin typeface="+mj-lt"/>
                <a:ea typeface="+mn-ea"/>
                <a:cs typeface="+mn-cs"/>
              </a:rPr>
              <a:t>Advertising Compliance</a:t>
            </a:r>
          </a:p>
          <a:p>
            <a:pPr marL="0" marR="0" lvl="0" indent="0" algn="ctr" defTabSz="914400" rtl="0" eaLnBrk="1" fontAlgn="base" latinLnBrk="0" hangingPunct="1">
              <a:lnSpc>
                <a:spcPct val="100000"/>
              </a:lnSpc>
              <a:spcBef>
                <a:spcPct val="0"/>
              </a:spcBef>
              <a:spcAft>
                <a:spcPct val="20000"/>
              </a:spcAft>
              <a:buClrTx/>
              <a:buSzTx/>
              <a:buFontTx/>
              <a:buNone/>
              <a:tabLst/>
              <a:defRPr/>
            </a:pPr>
            <a:r>
              <a:rPr kumimoji="0" lang="en-US" sz="2400" b="1" i="0" u="sng" strike="noStrike" kern="1200" cap="none" spc="0" normalizeH="0" baseline="0" noProof="0" dirty="0">
                <a:ln>
                  <a:noFill/>
                </a:ln>
                <a:solidFill>
                  <a:srgbClr val="333399"/>
                </a:solidFill>
                <a:effectLst/>
                <a:uLnTx/>
                <a:uFillTx/>
                <a:latin typeface="+mj-lt"/>
                <a:ea typeface="+mn-ea"/>
                <a:cs typeface="+mn-cs"/>
              </a:rPr>
              <a:t>Rule 1540-01-02-.20(9)</a:t>
            </a:r>
          </a:p>
        </p:txBody>
      </p:sp>
      <p:sp>
        <p:nvSpPr>
          <p:cNvPr id="4" name="Text Box 26"/>
          <p:cNvSpPr txBox="1">
            <a:spLocks noChangeArrowheads="1"/>
          </p:cNvSpPr>
          <p:nvPr/>
        </p:nvSpPr>
        <p:spPr bwMode="auto">
          <a:xfrm>
            <a:off x="476250" y="1752600"/>
            <a:ext cx="7924800"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0" cap="none" spc="0" normalizeH="0" baseline="0" noProof="0" dirty="0">
                <a:ln>
                  <a:noFill/>
                </a:ln>
                <a:solidFill>
                  <a:srgbClr val="333399"/>
                </a:solidFill>
                <a:effectLst/>
                <a:uLnTx/>
                <a:uFillTx/>
                <a:latin typeface="+mn-lt"/>
                <a:ea typeface="+mn-ea"/>
                <a:cs typeface="+mn-cs"/>
              </a:rPr>
              <a:t>Rule 1540-01-02-.20(9) states: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0" cap="none" spc="0" normalizeH="0" baseline="0" noProof="0" dirty="0">
                <a:ln>
                  <a:noFill/>
                </a:ln>
                <a:solidFill>
                  <a:srgbClr val="333399"/>
                </a:solidFill>
                <a:effectLst/>
                <a:uLnTx/>
                <a:uFillTx/>
                <a:latin typeface="+mn-lt"/>
                <a:ea typeface="+mn-ea"/>
                <a:cs typeface="+mn-cs"/>
              </a:rPr>
              <a:t>“Other than </a:t>
            </a:r>
            <a:r>
              <a:rPr kumimoji="0" lang="en-US" sz="1800" b="1" i="0" u="sng" strike="noStrike" kern="0" cap="none" spc="0" normalizeH="0" baseline="0" noProof="0" dirty="0">
                <a:ln>
                  <a:noFill/>
                </a:ln>
                <a:solidFill>
                  <a:srgbClr val="333399"/>
                </a:solidFill>
                <a:effectLst/>
                <a:uLnTx/>
                <a:uFillTx/>
                <a:latin typeface="+mn-lt"/>
                <a:ea typeface="+mn-ea"/>
                <a:cs typeface="+mn-cs"/>
              </a:rPr>
              <a:t>entry</a:t>
            </a:r>
            <a:r>
              <a:rPr kumimoji="0" lang="en-US" sz="1800" b="0" i="0" u="none" strike="noStrike" kern="0" cap="none" spc="0" normalizeH="0" baseline="0" noProof="0" dirty="0">
                <a:ln>
                  <a:noFill/>
                </a:ln>
                <a:solidFill>
                  <a:srgbClr val="333399"/>
                </a:solidFill>
                <a:effectLst/>
                <a:uLnTx/>
                <a:uFillTx/>
                <a:latin typeface="+mn-lt"/>
                <a:ea typeface="+mn-ea"/>
                <a:cs typeface="+mn-cs"/>
              </a:rPr>
              <a:t> level salary data available on a Tennessee or federal government website, </a:t>
            </a:r>
            <a:r>
              <a:rPr kumimoji="0" lang="en-US" sz="1800" b="1" i="0" u="sng" strike="noStrike" kern="0" cap="none" spc="0" normalizeH="0" baseline="0" noProof="0" dirty="0">
                <a:ln>
                  <a:noFill/>
                </a:ln>
                <a:solidFill>
                  <a:srgbClr val="333399"/>
                </a:solidFill>
                <a:effectLst/>
                <a:uLnTx/>
                <a:uFillTx/>
                <a:latin typeface="+mn-lt"/>
                <a:ea typeface="+mn-ea"/>
                <a:cs typeface="+mn-cs"/>
              </a:rPr>
              <a:t>no dollar amount </a:t>
            </a:r>
            <a:r>
              <a:rPr kumimoji="0" lang="en-US" sz="1800" b="0" i="0" u="none" strike="noStrike" kern="0" cap="none" spc="0" normalizeH="0" baseline="0" noProof="0" dirty="0">
                <a:ln>
                  <a:noFill/>
                </a:ln>
                <a:solidFill>
                  <a:srgbClr val="333399"/>
                </a:solidFill>
                <a:effectLst/>
                <a:uLnTx/>
                <a:uFillTx/>
                <a:latin typeface="+mn-lt"/>
                <a:ea typeface="+mn-ea"/>
                <a:cs typeface="+mn-cs"/>
              </a:rPr>
              <a:t>will be quoted in any advertisement as representative or indicative of the earning potential of graduates </a:t>
            </a:r>
            <a:r>
              <a:rPr kumimoji="0" lang="en-US" sz="1800" b="1" i="0" u="sng" strike="noStrike" kern="0" cap="none" spc="0" normalizeH="0" baseline="0" noProof="0" dirty="0">
                <a:ln>
                  <a:noFill/>
                </a:ln>
                <a:solidFill>
                  <a:srgbClr val="333399"/>
                </a:solidFill>
                <a:effectLst/>
                <a:uLnTx/>
                <a:uFillTx/>
                <a:latin typeface="+mn-lt"/>
                <a:ea typeface="+mn-ea"/>
                <a:cs typeface="+mn-cs"/>
              </a:rPr>
              <a:t>without prior approval </a:t>
            </a:r>
            <a:r>
              <a:rPr kumimoji="0" lang="en-US" sz="1800" b="0" i="0" u="none" strike="noStrike" kern="0" cap="none" spc="0" normalizeH="0" baseline="0" noProof="0" dirty="0">
                <a:ln>
                  <a:noFill/>
                </a:ln>
                <a:solidFill>
                  <a:srgbClr val="333399"/>
                </a:solidFill>
                <a:effectLst/>
                <a:uLnTx/>
                <a:uFillTx/>
                <a:latin typeface="+mn-lt"/>
                <a:ea typeface="+mn-ea"/>
                <a:cs typeface="+mn-cs"/>
              </a:rPr>
              <a:t>by Commission Staff.”</a:t>
            </a:r>
          </a:p>
        </p:txBody>
      </p:sp>
    </p:spTree>
    <p:extLst>
      <p:ext uri="{BB962C8B-B14F-4D97-AF65-F5344CB8AC3E}">
        <p14:creationId xmlns:p14="http://schemas.microsoft.com/office/powerpoint/2010/main" val="2456688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0"/>
          <p:cNvSpPr>
            <a:spLocks noChangeArrowheads="1"/>
          </p:cNvSpPr>
          <p:nvPr/>
        </p:nvSpPr>
        <p:spPr bwMode="auto">
          <a:xfrm>
            <a:off x="609600" y="533400"/>
            <a:ext cx="80772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30101"/>
                </a:solidFill>
                <a:effectLst/>
                <a:uLnTx/>
                <a:uFillTx/>
                <a:latin typeface="+mj-lt"/>
                <a:ea typeface="+mn-ea"/>
                <a:cs typeface="+mn-cs"/>
              </a:rPr>
              <a:t>Advertising Compliance</a:t>
            </a:r>
          </a:p>
          <a:p>
            <a:pPr marL="0" marR="0" lvl="0" indent="0" algn="ctr" defTabSz="914400" rtl="0" eaLnBrk="1" fontAlgn="base" latinLnBrk="0" hangingPunct="1">
              <a:lnSpc>
                <a:spcPct val="100000"/>
              </a:lnSpc>
              <a:spcBef>
                <a:spcPct val="0"/>
              </a:spcBef>
              <a:spcAft>
                <a:spcPct val="20000"/>
              </a:spcAft>
              <a:buClrTx/>
              <a:buSzTx/>
              <a:buFontTx/>
              <a:buNone/>
              <a:tabLst/>
              <a:defRPr/>
            </a:pPr>
            <a:r>
              <a:rPr kumimoji="0" lang="en-US" sz="2600" b="1" i="0" u="sng" strike="noStrike" kern="1200" cap="none" spc="0" normalizeH="0" baseline="0" noProof="0" dirty="0">
                <a:ln>
                  <a:noFill/>
                </a:ln>
                <a:solidFill>
                  <a:srgbClr val="333399"/>
                </a:solidFill>
                <a:effectLst/>
                <a:uLnTx/>
                <a:uFillTx/>
                <a:latin typeface="+mj-lt"/>
                <a:ea typeface="+mn-ea"/>
                <a:cs typeface="+mn-cs"/>
              </a:rPr>
              <a:t>Rule 1540-01-02-.20</a:t>
            </a:r>
          </a:p>
        </p:txBody>
      </p:sp>
      <p:sp>
        <p:nvSpPr>
          <p:cNvPr id="5" name="TextBox 4"/>
          <p:cNvSpPr txBox="1"/>
          <p:nvPr/>
        </p:nvSpPr>
        <p:spPr>
          <a:xfrm>
            <a:off x="609600" y="2209800"/>
            <a:ext cx="78486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99"/>
                </a:solidFill>
                <a:effectLst/>
                <a:uLnTx/>
                <a:uFillTx/>
                <a:ea typeface="+mn-ea"/>
                <a:cs typeface="Times New Roman" panose="02020603050405020304" pitchFamily="18" charset="0"/>
              </a:rPr>
              <a:t>I have simply highlighted a few Rule 1540-01-02-.20 paragraphs. The rule has 18 paragraphs in total. Review the rules thoroughly to ensure your representations, advertisements, and solicitations are compliant.</a:t>
            </a:r>
          </a:p>
        </p:txBody>
      </p:sp>
    </p:spTree>
    <p:extLst>
      <p:ext uri="{BB962C8B-B14F-4D97-AF65-F5344CB8AC3E}">
        <p14:creationId xmlns:p14="http://schemas.microsoft.com/office/powerpoint/2010/main" val="16155201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0"/>
          <p:cNvSpPr>
            <a:spLocks noChangeArrowheads="1"/>
          </p:cNvSpPr>
          <p:nvPr/>
        </p:nvSpPr>
        <p:spPr bwMode="auto">
          <a:xfrm>
            <a:off x="533400" y="2452687"/>
            <a:ext cx="80772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E30101"/>
                </a:solidFill>
                <a:effectLst/>
                <a:uLnTx/>
                <a:uFillTx/>
                <a:latin typeface="+mj-lt"/>
                <a:ea typeface="+mn-ea"/>
                <a:cs typeface="+mn-cs"/>
              </a:rPr>
              <a:t>BREAK</a:t>
            </a:r>
          </a:p>
          <a:p>
            <a:pPr marL="0" marR="0" lvl="0" indent="0" algn="ctr" defTabSz="914400" rtl="0" eaLnBrk="1" fontAlgn="base" latinLnBrk="0" hangingPunct="1">
              <a:lnSpc>
                <a:spcPct val="100000"/>
              </a:lnSpc>
              <a:spcBef>
                <a:spcPct val="0"/>
              </a:spcBef>
              <a:spcAft>
                <a:spcPct val="20000"/>
              </a:spcAft>
              <a:buClrTx/>
              <a:buSzTx/>
              <a:buFontTx/>
              <a:buNone/>
              <a:tabLst/>
              <a:defRPr/>
            </a:pPr>
            <a:r>
              <a:rPr kumimoji="0" lang="en-US" sz="4400" b="1" i="0" u="sng" strike="noStrike" kern="1200" cap="none" spc="0" normalizeH="0" baseline="0" noProof="0" dirty="0">
                <a:ln>
                  <a:noFill/>
                </a:ln>
                <a:solidFill>
                  <a:srgbClr val="333399"/>
                </a:solidFill>
                <a:effectLst/>
                <a:uLnTx/>
                <a:uFillTx/>
                <a:latin typeface="+mj-lt"/>
                <a:ea typeface="+mn-ea"/>
                <a:cs typeface="+mn-cs"/>
              </a:rPr>
              <a:t>20 Minutes</a:t>
            </a:r>
            <a:endParaRPr kumimoji="0" lang="en-US" sz="2600" b="1" i="0" u="sng" strike="noStrike" kern="1200" cap="none" spc="0" normalizeH="0" baseline="0" noProof="0" dirty="0">
              <a:ln>
                <a:noFill/>
              </a:ln>
              <a:solidFill>
                <a:srgbClr val="333399"/>
              </a:solidFill>
              <a:effectLst/>
              <a:uLnTx/>
              <a:uFillTx/>
              <a:latin typeface="+mj-lt"/>
              <a:ea typeface="+mn-ea"/>
              <a:cs typeface="+mn-cs"/>
            </a:endParaRPr>
          </a:p>
        </p:txBody>
      </p:sp>
    </p:spTree>
    <p:extLst>
      <p:ext uri="{BB962C8B-B14F-4D97-AF65-F5344CB8AC3E}">
        <p14:creationId xmlns:p14="http://schemas.microsoft.com/office/powerpoint/2010/main" val="2205031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2875"/>
            <a:ext cx="2133600" cy="365125"/>
          </a:xfrm>
        </p:spPr>
        <p:txBody>
          <a:bodyPr/>
          <a:lstStyle/>
          <a:p>
            <a:fld id="{3789BC2C-4713-47A4-8757-AFE23EB9B85D}" type="slidenum">
              <a:rPr lang="en-US" smtClean="0"/>
              <a:pPr/>
              <a:t>39</a:t>
            </a:fld>
            <a:endParaRPr lang="en-US" dirty="0"/>
          </a:p>
        </p:txBody>
      </p:sp>
      <p:sp>
        <p:nvSpPr>
          <p:cNvPr id="3" name="Rectangle 21"/>
          <p:cNvSpPr>
            <a:spLocks noChangeArrowheads="1"/>
          </p:cNvSpPr>
          <p:nvPr/>
        </p:nvSpPr>
        <p:spPr bwMode="auto">
          <a:xfrm>
            <a:off x="396875" y="2514600"/>
            <a:ext cx="8350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p>
            <a:pPr algn="ctr" eaLnBrk="0" fontAlgn="base" hangingPunct="0">
              <a:spcBef>
                <a:spcPct val="0"/>
              </a:spcBef>
              <a:spcAft>
                <a:spcPct val="0"/>
              </a:spcAft>
            </a:pPr>
            <a:r>
              <a:rPr lang="en-US" sz="6600" dirty="0">
                <a:solidFill>
                  <a:srgbClr val="333399"/>
                </a:solidFill>
                <a:latin typeface="+mj-lt"/>
              </a:rPr>
              <a:t>Forms and Applications</a:t>
            </a:r>
          </a:p>
        </p:txBody>
      </p:sp>
    </p:spTree>
    <p:extLst>
      <p:ext uri="{BB962C8B-B14F-4D97-AF65-F5344CB8AC3E}">
        <p14:creationId xmlns:p14="http://schemas.microsoft.com/office/powerpoint/2010/main" val="3890940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2875"/>
            <a:ext cx="2133600" cy="365125"/>
          </a:xfrm>
        </p:spPr>
        <p:txBody>
          <a:bodyPr/>
          <a:lstStyle/>
          <a:p>
            <a:fld id="{3789BC2C-4713-47A4-8757-AFE23EB9B85D}" type="slidenum">
              <a:rPr lang="en-US" smtClean="0"/>
              <a:pPr/>
              <a:t>4</a:t>
            </a:fld>
            <a:endParaRPr lang="en-US" dirty="0"/>
          </a:p>
        </p:txBody>
      </p:sp>
      <p:sp>
        <p:nvSpPr>
          <p:cNvPr id="3" name="Rectangle 2"/>
          <p:cNvSpPr txBox="1">
            <a:spLocks noChangeArrowheads="1"/>
          </p:cNvSpPr>
          <p:nvPr/>
        </p:nvSpPr>
        <p:spPr>
          <a:xfrm>
            <a:off x="990600" y="457200"/>
            <a:ext cx="7772400" cy="1066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dirty="0">
                <a:solidFill>
                  <a:srgbClr val="E60000"/>
                </a:solidFill>
              </a:rPr>
              <a:t>Authorized Institutions Overview</a:t>
            </a:r>
            <a:br>
              <a:rPr lang="en-US" sz="2400" b="1" dirty="0">
                <a:solidFill>
                  <a:srgbClr val="FF0000"/>
                </a:solidFill>
              </a:rPr>
            </a:br>
            <a:endParaRPr lang="en-US" sz="2400" b="1" dirty="0">
              <a:solidFill>
                <a:srgbClr val="333399"/>
              </a:solidFill>
            </a:endParaRPr>
          </a:p>
        </p:txBody>
      </p:sp>
      <p:sp>
        <p:nvSpPr>
          <p:cNvPr id="4" name="Rectangle 20"/>
          <p:cNvSpPr>
            <a:spLocks noChangeArrowheads="1"/>
          </p:cNvSpPr>
          <p:nvPr/>
        </p:nvSpPr>
        <p:spPr bwMode="auto">
          <a:xfrm>
            <a:off x="381000" y="1447800"/>
            <a:ext cx="8382000" cy="4724400"/>
          </a:xfrm>
          <a:prstGeom prst="rect">
            <a:avLst/>
          </a:prstGeom>
          <a:solidFill>
            <a:schemeClr val="bg1"/>
          </a:solidFill>
          <a:ln>
            <a:noFill/>
          </a:ln>
        </p:spPr>
        <p:txBody>
          <a:bodyPr lIns="90488" tIns="44450" rIns="90488" bIns="44450"/>
          <a:lstStyle/>
          <a:p>
            <a:pPr marL="285750" indent="-285750" fontAlgn="base">
              <a:spcAft>
                <a:spcPct val="0"/>
              </a:spcAft>
              <a:buFontTx/>
              <a:buChar char="•"/>
            </a:pPr>
            <a:endParaRPr lang="en-US" sz="2400" dirty="0">
              <a:solidFill>
                <a:srgbClr val="333399"/>
              </a:solidFill>
              <a:cs typeface="Times New Roman" panose="02020603050405020304" pitchFamily="18" charset="0"/>
            </a:endParaRPr>
          </a:p>
          <a:p>
            <a:pPr marL="342900" indent="-342900" fontAlgn="base">
              <a:spcAft>
                <a:spcPct val="0"/>
              </a:spcAft>
              <a:buFont typeface="Arial" panose="020B0604020202020204" pitchFamily="34" charset="0"/>
              <a:buChar char="•"/>
            </a:pPr>
            <a:r>
              <a:rPr lang="en-US" sz="2400" dirty="0">
                <a:solidFill>
                  <a:srgbClr val="333399"/>
                </a:solidFill>
                <a:cs typeface="Times New Roman" panose="02020603050405020304" pitchFamily="18" charset="0"/>
              </a:rPr>
              <a:t>Pursuant to the Tennessee Higher Education Authorization Act of 2016 (HEAA) (Tenn. Code Ann. § 49-7-2001, </a:t>
            </a:r>
            <a:r>
              <a:rPr lang="en-US" sz="2400" i="1" dirty="0">
                <a:solidFill>
                  <a:srgbClr val="333399"/>
                </a:solidFill>
                <a:cs typeface="Times New Roman" panose="02020603050405020304" pitchFamily="18" charset="0"/>
              </a:rPr>
              <a:t>et seq</a:t>
            </a:r>
            <a:r>
              <a:rPr lang="en-US" sz="2400" dirty="0">
                <a:solidFill>
                  <a:srgbClr val="333399"/>
                </a:solidFill>
                <a:cs typeface="Times New Roman" panose="02020603050405020304" pitchFamily="18" charset="0"/>
              </a:rPr>
              <a:t>.) the Tennessee Higher Education Commission (THEC) is directly responsible for the oversight and operation </a:t>
            </a:r>
            <a:r>
              <a:rPr lang="en-US" sz="2400" u="sng" dirty="0">
                <a:solidFill>
                  <a:srgbClr val="333399"/>
                </a:solidFill>
                <a:cs typeface="Times New Roman" panose="02020603050405020304" pitchFamily="18" charset="0"/>
              </a:rPr>
              <a:t>of degree and non-degree</a:t>
            </a:r>
            <a:r>
              <a:rPr lang="en-US" sz="2400" dirty="0">
                <a:solidFill>
                  <a:srgbClr val="333399"/>
                </a:solidFill>
                <a:cs typeface="Times New Roman" panose="02020603050405020304" pitchFamily="18" charset="0"/>
              </a:rPr>
              <a:t> granting </a:t>
            </a:r>
            <a:r>
              <a:rPr lang="en-US" sz="2400" u="sng" dirty="0">
                <a:solidFill>
                  <a:srgbClr val="333399"/>
                </a:solidFill>
                <a:cs typeface="Times New Roman" panose="02020603050405020304" pitchFamily="18" charset="0"/>
              </a:rPr>
              <a:t>accredited and unaccredited </a:t>
            </a:r>
            <a:r>
              <a:rPr lang="en-US" sz="2400" dirty="0">
                <a:solidFill>
                  <a:srgbClr val="333399"/>
                </a:solidFill>
                <a:cs typeface="Times New Roman" panose="02020603050405020304" pitchFamily="18" charset="0"/>
              </a:rPr>
              <a:t>institutions that offer a wide variety of </a:t>
            </a:r>
            <a:r>
              <a:rPr lang="en-US" sz="2400" u="sng" dirty="0">
                <a:solidFill>
                  <a:srgbClr val="333399"/>
                </a:solidFill>
                <a:cs typeface="Times New Roman" panose="02020603050405020304" pitchFamily="18" charset="0"/>
              </a:rPr>
              <a:t>academic, career, technical and trade</a:t>
            </a:r>
            <a:r>
              <a:rPr lang="en-US" sz="2400" dirty="0">
                <a:solidFill>
                  <a:srgbClr val="333399"/>
                </a:solidFill>
                <a:cs typeface="Times New Roman" panose="02020603050405020304" pitchFamily="18" charset="0"/>
              </a:rPr>
              <a:t> programs. </a:t>
            </a:r>
          </a:p>
          <a:p>
            <a:pPr marL="342900" indent="-342900" fontAlgn="base">
              <a:spcAft>
                <a:spcPct val="0"/>
              </a:spcAft>
              <a:buFont typeface="Arial" panose="020B0604020202020204" pitchFamily="34" charset="0"/>
              <a:buChar char="•"/>
            </a:pPr>
            <a:endParaRPr lang="en-US" sz="2400" dirty="0">
              <a:solidFill>
                <a:srgbClr val="333399"/>
              </a:solidFill>
              <a:cs typeface="Times New Roman" panose="02020603050405020304" pitchFamily="18" charset="0"/>
            </a:endParaRPr>
          </a:p>
          <a:p>
            <a:pPr marL="342900" indent="-342900" fontAlgn="base">
              <a:spcAft>
                <a:spcPct val="0"/>
              </a:spcAft>
              <a:buFont typeface="Arial" panose="020B0604020202020204" pitchFamily="34" charset="0"/>
              <a:buChar char="•"/>
            </a:pPr>
            <a:r>
              <a:rPr lang="en-US" sz="2400" dirty="0">
                <a:solidFill>
                  <a:srgbClr val="333399"/>
                </a:solidFill>
                <a:cs typeface="Times New Roman" panose="02020603050405020304" pitchFamily="18" charset="0"/>
              </a:rPr>
              <a:t>The division within THEC that staffs these functions is the Division of Postsecondary State Authorization (DPSA).</a:t>
            </a:r>
          </a:p>
          <a:p>
            <a:pPr marL="285750" indent="-285750" fontAlgn="base">
              <a:spcAft>
                <a:spcPct val="0"/>
              </a:spcAft>
              <a:buFontTx/>
              <a:buChar char="•"/>
            </a:pPr>
            <a:endParaRPr lang="en-US" sz="2400" dirty="0">
              <a:solidFill>
                <a:srgbClr val="333399"/>
              </a:solidFill>
              <a:cs typeface="Times New Roman" panose="02020603050405020304" pitchFamily="18" charset="0"/>
            </a:endParaRPr>
          </a:p>
        </p:txBody>
      </p:sp>
    </p:spTree>
    <p:extLst>
      <p:ext uri="{BB962C8B-B14F-4D97-AF65-F5344CB8AC3E}">
        <p14:creationId xmlns:p14="http://schemas.microsoft.com/office/powerpoint/2010/main" val="4062352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2875"/>
            <a:ext cx="2133600" cy="365125"/>
          </a:xfrm>
        </p:spPr>
        <p:txBody>
          <a:bodyPr/>
          <a:lstStyle/>
          <a:p>
            <a:fld id="{3789BC2C-4713-47A4-8757-AFE23EB9B85D}" type="slidenum">
              <a:rPr lang="en-US" smtClean="0"/>
              <a:pPr/>
              <a:t>40</a:t>
            </a:fld>
            <a:endParaRPr lang="en-US" dirty="0"/>
          </a:p>
        </p:txBody>
      </p:sp>
      <p:sp>
        <p:nvSpPr>
          <p:cNvPr id="3" name="Rectangle 20"/>
          <p:cNvSpPr>
            <a:spLocks noChangeArrowheads="1"/>
          </p:cNvSpPr>
          <p:nvPr/>
        </p:nvSpPr>
        <p:spPr bwMode="auto">
          <a:xfrm>
            <a:off x="619125" y="390525"/>
            <a:ext cx="807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400" b="1" dirty="0">
                <a:solidFill>
                  <a:srgbClr val="E30101"/>
                </a:solidFill>
                <a:latin typeface="+mj-lt"/>
              </a:rPr>
              <a:t>Program Revisions</a:t>
            </a:r>
          </a:p>
        </p:txBody>
      </p:sp>
      <p:sp>
        <p:nvSpPr>
          <p:cNvPr id="4" name="Text Box 21"/>
          <p:cNvSpPr txBox="1">
            <a:spLocks noChangeArrowheads="1"/>
          </p:cNvSpPr>
          <p:nvPr/>
        </p:nvSpPr>
        <p:spPr bwMode="auto">
          <a:xfrm>
            <a:off x="771525" y="1305341"/>
            <a:ext cx="77724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a:solidFill>
                  <a:schemeClr val="accent2"/>
                </a:solidFill>
                <a:latin typeface="Times New Roman" pitchFamily="18" charset="0"/>
              </a:defRPr>
            </a:lvl1pPr>
            <a:lvl2pPr marL="685800" indent="-22860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lvl="0" eaLnBrk="1" fontAlgn="base" hangingPunct="1">
              <a:spcBef>
                <a:spcPct val="50000"/>
              </a:spcBef>
              <a:spcAft>
                <a:spcPct val="0"/>
              </a:spcAft>
              <a:buFontTx/>
              <a:buChar char="•"/>
              <a:defRPr/>
            </a:pPr>
            <a:r>
              <a:rPr lang="en-US" sz="2000" kern="0" dirty="0">
                <a:solidFill>
                  <a:srgbClr val="333399"/>
                </a:solidFill>
                <a:latin typeface="+mn-lt"/>
              </a:rPr>
              <a:t>An institution revises a program when it changes any element of a program that has been approved by Tennessee Higher Education Commission, for example, the name of the program, tuition, credit or contact hours, other fees, length, and curriculum.</a:t>
            </a:r>
          </a:p>
          <a:p>
            <a:pPr lvl="0" eaLnBrk="1" fontAlgn="base" hangingPunct="1">
              <a:spcBef>
                <a:spcPct val="50000"/>
              </a:spcBef>
              <a:spcAft>
                <a:spcPct val="0"/>
              </a:spcAft>
              <a:buFontTx/>
              <a:buChar char="•"/>
              <a:defRPr/>
            </a:pPr>
            <a:r>
              <a:rPr lang="en-US" sz="2000" kern="0" dirty="0">
                <a:solidFill>
                  <a:srgbClr val="333399"/>
                </a:solidFill>
                <a:latin typeface="+mn-lt"/>
              </a:rPr>
              <a:t>Pursuant to Rule 1540-01-02-.07(5)(c), when an institution makes any revision(s) to an approved program, the institution must notify the Commission by submitting a Program Revision and Status Change Notification to Commission Staff at least thirty (30) days prior to implementing the revision. Moreover, “If the program revision amounts to a change of more than twenty-five percent (25%) in the last twelve (12) months or if Commission Staff determines a significant revision has occurred, then the institution must submit a New Program Application prior to implementing the revision.</a:t>
            </a:r>
            <a:endParaRPr kumimoji="0" lang="en-US" sz="2000" b="0" i="0" u="none" strike="noStrike" kern="0" cap="none" spc="0" normalizeH="0" baseline="0" noProof="0" dirty="0">
              <a:ln>
                <a:noFill/>
              </a:ln>
              <a:solidFill>
                <a:srgbClr val="333399"/>
              </a:solidFill>
              <a:effectLst/>
              <a:uLnTx/>
              <a:uFillTx/>
              <a:latin typeface="+mn-lt"/>
            </a:endParaRPr>
          </a:p>
        </p:txBody>
      </p:sp>
    </p:spTree>
    <p:extLst>
      <p:ext uri="{BB962C8B-B14F-4D97-AF65-F5344CB8AC3E}">
        <p14:creationId xmlns:p14="http://schemas.microsoft.com/office/powerpoint/2010/main" val="6569523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76128"/>
            <a:ext cx="2133600" cy="365125"/>
          </a:xfrm>
        </p:spPr>
        <p:txBody>
          <a:bodyPr/>
          <a:lstStyle/>
          <a:p>
            <a:fld id="{3789BC2C-4713-47A4-8757-AFE23EB9B85D}" type="slidenum">
              <a:rPr lang="en-US" smtClean="0"/>
              <a:pPr/>
              <a:t>41</a:t>
            </a:fld>
            <a:endParaRPr lang="en-US" dirty="0"/>
          </a:p>
        </p:txBody>
      </p:sp>
      <p:sp>
        <p:nvSpPr>
          <p:cNvPr id="3" name="Rectangle 20"/>
          <p:cNvSpPr>
            <a:spLocks noChangeArrowheads="1"/>
          </p:cNvSpPr>
          <p:nvPr/>
        </p:nvSpPr>
        <p:spPr bwMode="auto">
          <a:xfrm>
            <a:off x="685800" y="533400"/>
            <a:ext cx="807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400" b="1" dirty="0">
                <a:solidFill>
                  <a:srgbClr val="E30101"/>
                </a:solidFill>
                <a:latin typeface="+mj-lt"/>
              </a:rPr>
              <a:t>Program Revisions</a:t>
            </a:r>
          </a:p>
        </p:txBody>
      </p:sp>
      <p:sp>
        <p:nvSpPr>
          <p:cNvPr id="4" name="Text Box 20"/>
          <p:cNvSpPr txBox="1">
            <a:spLocks noChangeArrowheads="1"/>
          </p:cNvSpPr>
          <p:nvPr/>
        </p:nvSpPr>
        <p:spPr bwMode="auto">
          <a:xfrm>
            <a:off x="533400" y="1308586"/>
            <a:ext cx="8077200" cy="4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a:solidFill>
                  <a:schemeClr val="accent2"/>
                </a:solidFill>
                <a:latin typeface="Times New Roman" pitchFamily="18" charset="0"/>
              </a:defRPr>
            </a:lvl1pPr>
            <a:lvl2pPr marL="685800" indent="-228600" eaLnBrk="0" hangingPunct="0">
              <a:defRPr>
                <a:solidFill>
                  <a:schemeClr val="accent2"/>
                </a:solidFill>
                <a:latin typeface="Times New Roman" pitchFamily="18" charset="0"/>
              </a:defRPr>
            </a:lvl2pPr>
            <a:lvl3pPr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lvl="0" eaLnBrk="1" fontAlgn="base" hangingPunct="1">
              <a:spcBef>
                <a:spcPct val="50000"/>
              </a:spcBef>
              <a:spcAft>
                <a:spcPct val="0"/>
              </a:spcAft>
              <a:buFontTx/>
              <a:buChar char="•"/>
              <a:defRPr/>
            </a:pPr>
            <a:r>
              <a:rPr lang="en-US" kern="0" dirty="0">
                <a:solidFill>
                  <a:srgbClr val="333399"/>
                </a:solidFill>
                <a:latin typeface="+mn-lt"/>
              </a:rPr>
              <a:t>However, on October 6, 2020, the Tennessee Higher Education Commission’s Executive Director temporarily waived this rule, in part.  This temporary waiver allows an institution to revise a program </a:t>
            </a:r>
            <a:r>
              <a:rPr lang="en-US" b="1" kern="0" dirty="0">
                <a:solidFill>
                  <a:srgbClr val="333399"/>
                </a:solidFill>
                <a:latin typeface="+mn-lt"/>
              </a:rPr>
              <a:t>without</a:t>
            </a:r>
            <a:r>
              <a:rPr lang="en-US" kern="0" dirty="0">
                <a:solidFill>
                  <a:srgbClr val="333399"/>
                </a:solidFill>
                <a:latin typeface="+mn-lt"/>
              </a:rPr>
              <a:t> filing a Status Change Notification to Commission Staff.  The institution will notify Commission Staff of program revision(s) during annual reauthorization.</a:t>
            </a:r>
          </a:p>
          <a:p>
            <a:pPr lvl="0" eaLnBrk="1" fontAlgn="base" hangingPunct="1">
              <a:spcBef>
                <a:spcPct val="50000"/>
              </a:spcBef>
              <a:spcAft>
                <a:spcPct val="0"/>
              </a:spcAft>
              <a:buFontTx/>
              <a:buChar char="•"/>
              <a:defRPr/>
            </a:pPr>
            <a:r>
              <a:rPr lang="en-US" kern="0" dirty="0">
                <a:solidFill>
                  <a:srgbClr val="333399"/>
                </a:solidFill>
                <a:latin typeface="+mn-lt"/>
              </a:rPr>
              <a:t>Change of program name or credential: An institution must notify Commission staff at least thirty (30) days prior to the effective date of the change and must explain the specific change and the proposed effective date.</a:t>
            </a:r>
          </a:p>
          <a:p>
            <a:pPr lvl="0" eaLnBrk="1" fontAlgn="base" hangingPunct="1">
              <a:spcBef>
                <a:spcPct val="50000"/>
              </a:spcBef>
              <a:spcAft>
                <a:spcPct val="0"/>
              </a:spcAft>
              <a:buFontTx/>
              <a:buChar char="•"/>
              <a:defRPr/>
            </a:pPr>
            <a:r>
              <a:rPr lang="en-US" kern="0" dirty="0">
                <a:solidFill>
                  <a:srgbClr val="333399"/>
                </a:solidFill>
                <a:latin typeface="+mn-lt"/>
              </a:rPr>
              <a:t>The institution will be required to file an Application for New Program:</a:t>
            </a:r>
          </a:p>
          <a:p>
            <a:pPr lvl="1" eaLnBrk="1" fontAlgn="base" hangingPunct="1">
              <a:spcBef>
                <a:spcPct val="50000"/>
              </a:spcBef>
              <a:spcAft>
                <a:spcPct val="0"/>
              </a:spcAft>
              <a:buFontTx/>
              <a:buChar char="•"/>
              <a:defRPr/>
            </a:pPr>
            <a:r>
              <a:rPr lang="en-US" kern="0" dirty="0">
                <a:solidFill>
                  <a:srgbClr val="333399"/>
                </a:solidFill>
                <a:latin typeface="+mn-lt"/>
              </a:rPr>
              <a:t>If Commission Staff determines that the institution has implemented program revision of more than twenty-five percent (25%) in the last twelve (12) months, or</a:t>
            </a:r>
          </a:p>
          <a:p>
            <a:pPr lvl="1" eaLnBrk="1" fontAlgn="base" hangingPunct="1">
              <a:spcBef>
                <a:spcPct val="50000"/>
              </a:spcBef>
              <a:spcAft>
                <a:spcPct val="0"/>
              </a:spcAft>
              <a:buFontTx/>
              <a:buChar char="•"/>
              <a:defRPr/>
            </a:pPr>
            <a:r>
              <a:rPr lang="en-US" kern="0" dirty="0">
                <a:solidFill>
                  <a:srgbClr val="333399"/>
                </a:solidFill>
                <a:latin typeface="+mn-lt"/>
              </a:rPr>
              <a:t>If Commission Staff determines a significant revision has occurred.</a:t>
            </a:r>
            <a:endParaRPr kumimoji="0" lang="en-US" b="0" i="0" u="none" strike="noStrike" kern="0" cap="none" spc="0" normalizeH="0" baseline="0" noProof="0" dirty="0">
              <a:ln>
                <a:noFill/>
              </a:ln>
              <a:solidFill>
                <a:srgbClr val="333399"/>
              </a:solidFill>
              <a:effectLst/>
              <a:uLnTx/>
              <a:uFillTx/>
              <a:latin typeface="+mn-lt"/>
            </a:endParaRPr>
          </a:p>
          <a:p>
            <a:pPr eaLnBrk="1" fontAlgn="base" hangingPunct="1">
              <a:spcBef>
                <a:spcPct val="50000"/>
              </a:spcBef>
              <a:spcAft>
                <a:spcPct val="0"/>
              </a:spcAft>
              <a:buFontTx/>
              <a:buChar char="•"/>
              <a:defRPr/>
            </a:pPr>
            <a:r>
              <a:rPr lang="en-US" b="1" kern="0" dirty="0">
                <a:solidFill>
                  <a:srgbClr val="333399"/>
                </a:solidFill>
                <a:latin typeface="+mn-lt"/>
              </a:rPr>
              <a:t>Changes to delivery mode (residential, online or blended) are significant and require an Application for New Program</a:t>
            </a:r>
            <a:r>
              <a:rPr lang="en-US" kern="0" dirty="0">
                <a:solidFill>
                  <a:srgbClr val="333399"/>
                </a:solidFill>
                <a:latin typeface="+mn-lt"/>
              </a:rPr>
              <a:t>.</a:t>
            </a:r>
            <a:endParaRPr kumimoji="0" lang="en-US" sz="1800" b="0" i="0" u="none" strike="noStrike" kern="0" cap="none" spc="0" normalizeH="0" baseline="0" noProof="0" dirty="0">
              <a:ln>
                <a:noFill/>
              </a:ln>
              <a:solidFill>
                <a:srgbClr val="333399"/>
              </a:solidFill>
              <a:effectLst/>
              <a:uLnTx/>
              <a:uFillTx/>
              <a:latin typeface="+mn-lt"/>
            </a:endParaRPr>
          </a:p>
        </p:txBody>
      </p:sp>
    </p:spTree>
    <p:extLst>
      <p:ext uri="{BB962C8B-B14F-4D97-AF65-F5344CB8AC3E}">
        <p14:creationId xmlns:p14="http://schemas.microsoft.com/office/powerpoint/2010/main" val="1368594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43330" y="6486176"/>
            <a:ext cx="2133600" cy="365125"/>
          </a:xfrm>
        </p:spPr>
        <p:txBody>
          <a:bodyPr/>
          <a:lstStyle/>
          <a:p>
            <a:fld id="{3789BC2C-4713-47A4-8757-AFE23EB9B85D}" type="slidenum">
              <a:rPr lang="en-US" smtClean="0"/>
              <a:pPr/>
              <a:t>42</a:t>
            </a:fld>
            <a:endParaRPr lang="en-US" dirty="0"/>
          </a:p>
        </p:txBody>
      </p:sp>
      <p:sp>
        <p:nvSpPr>
          <p:cNvPr id="3" name="Rectangle 20"/>
          <p:cNvSpPr>
            <a:spLocks noChangeArrowheads="1"/>
          </p:cNvSpPr>
          <p:nvPr/>
        </p:nvSpPr>
        <p:spPr bwMode="auto">
          <a:xfrm>
            <a:off x="685800" y="533400"/>
            <a:ext cx="807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400" b="1" dirty="0">
                <a:solidFill>
                  <a:srgbClr val="E30101"/>
                </a:solidFill>
                <a:latin typeface="+mj-lt"/>
              </a:rPr>
              <a:t>Program Revisions</a:t>
            </a:r>
          </a:p>
        </p:txBody>
      </p:sp>
      <p:sp>
        <p:nvSpPr>
          <p:cNvPr id="4" name="Text Box 20"/>
          <p:cNvSpPr txBox="1">
            <a:spLocks noChangeArrowheads="1"/>
          </p:cNvSpPr>
          <p:nvPr/>
        </p:nvSpPr>
        <p:spPr bwMode="auto">
          <a:xfrm>
            <a:off x="651387" y="1447800"/>
            <a:ext cx="77724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a:solidFill>
                  <a:schemeClr val="accent2"/>
                </a:solidFill>
                <a:latin typeface="Times New Roman" pitchFamily="18" charset="0"/>
              </a:defRPr>
            </a:lvl1pPr>
            <a:lvl2pPr marL="685800" indent="-228600" eaLnBrk="0" hangingPunct="0">
              <a:defRPr>
                <a:solidFill>
                  <a:schemeClr val="accent2"/>
                </a:solidFill>
                <a:latin typeface="Times New Roman" pitchFamily="18" charset="0"/>
              </a:defRPr>
            </a:lvl2pPr>
            <a:lvl3pPr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lvl="0" eaLnBrk="1" fontAlgn="base" hangingPunct="1">
              <a:spcBef>
                <a:spcPct val="50000"/>
              </a:spcBef>
              <a:spcAft>
                <a:spcPct val="0"/>
              </a:spcAft>
              <a:buFontTx/>
              <a:buChar char="•"/>
              <a:defRPr/>
            </a:pPr>
            <a:r>
              <a:rPr lang="en-US" sz="2400" kern="0" dirty="0">
                <a:solidFill>
                  <a:srgbClr val="333399"/>
                </a:solidFill>
                <a:latin typeface="+mn-lt"/>
              </a:rPr>
              <a:t>Rule 1540-01-02-.07(5)(d) provides:  “Institutions shall not arbitrarily add a course to an existing program in which a student would incur additional time or expense beyond the catalog requirements at the time of enrollment, unless the addition is in response to: demonstrated educational necessity; a reasonable program completion period elapsed; state approval agency requirements;  U. S. Department of Education recognized accreditor requirements or professional licensure requirements.” </a:t>
            </a:r>
            <a:endParaRPr kumimoji="0" lang="en-US" sz="2400" b="0" i="0" u="none" strike="noStrike" kern="0" cap="none" spc="0" normalizeH="0" baseline="0" noProof="0" dirty="0">
              <a:ln>
                <a:noFill/>
              </a:ln>
              <a:solidFill>
                <a:srgbClr val="333399"/>
              </a:solidFill>
              <a:effectLst/>
              <a:uLnTx/>
              <a:uFillTx/>
              <a:latin typeface="Times New Roman" pitchFamily="18" charset="0"/>
            </a:endParaRPr>
          </a:p>
        </p:txBody>
      </p:sp>
    </p:spTree>
    <p:extLst>
      <p:ext uri="{BB962C8B-B14F-4D97-AF65-F5344CB8AC3E}">
        <p14:creationId xmlns:p14="http://schemas.microsoft.com/office/powerpoint/2010/main" val="3364297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61833" y="6492875"/>
            <a:ext cx="2133600" cy="365125"/>
          </a:xfrm>
        </p:spPr>
        <p:txBody>
          <a:bodyPr/>
          <a:lstStyle/>
          <a:p>
            <a:fld id="{3789BC2C-4713-47A4-8757-AFE23EB9B85D}" type="slidenum">
              <a:rPr lang="en-US" smtClean="0">
                <a:solidFill>
                  <a:prstClr val="black">
                    <a:tint val="75000"/>
                  </a:prstClr>
                </a:solidFill>
              </a:rPr>
              <a:pPr/>
              <a:t>43</a:t>
            </a:fld>
            <a:endParaRPr lang="en-US" dirty="0">
              <a:solidFill>
                <a:prstClr val="black">
                  <a:tint val="75000"/>
                </a:prstClr>
              </a:solidFill>
            </a:endParaRPr>
          </a:p>
        </p:txBody>
      </p:sp>
      <p:sp>
        <p:nvSpPr>
          <p:cNvPr id="3" name="Text Box 22"/>
          <p:cNvSpPr txBox="1">
            <a:spLocks noChangeArrowheads="1"/>
          </p:cNvSpPr>
          <p:nvPr/>
        </p:nvSpPr>
        <p:spPr bwMode="auto">
          <a:xfrm>
            <a:off x="609600" y="594519"/>
            <a:ext cx="876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algn="ctr" eaLnBrk="1" fontAlgn="base" hangingPunct="1">
              <a:spcBef>
                <a:spcPct val="0"/>
              </a:spcBef>
              <a:spcAft>
                <a:spcPct val="0"/>
              </a:spcAft>
              <a:defRPr/>
            </a:pPr>
            <a:r>
              <a:rPr lang="en-US" sz="3200" b="1" kern="0" dirty="0">
                <a:solidFill>
                  <a:srgbClr val="FF0000"/>
                </a:solidFill>
                <a:latin typeface="+mj-lt"/>
              </a:rPr>
              <a:t>School Personnel Applications</a:t>
            </a:r>
          </a:p>
        </p:txBody>
      </p:sp>
      <p:sp>
        <p:nvSpPr>
          <p:cNvPr id="4" name="Rectangle 20"/>
          <p:cNvSpPr>
            <a:spLocks noChangeArrowheads="1"/>
          </p:cNvSpPr>
          <p:nvPr/>
        </p:nvSpPr>
        <p:spPr bwMode="auto">
          <a:xfrm>
            <a:off x="381000" y="1371599"/>
            <a:ext cx="8001000" cy="5136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285750" indent="-285750" eaLnBrk="0" fontAlgn="base" hangingPunct="0">
              <a:buFontTx/>
              <a:buChar char="•"/>
              <a:tabLst>
                <a:tab pos="0" algn="l"/>
                <a:tab pos="285750" algn="l"/>
              </a:tabLst>
              <a:defRPr/>
            </a:pPr>
            <a:r>
              <a:rPr lang="en-US" sz="2000" dirty="0">
                <a:solidFill>
                  <a:srgbClr val="333399"/>
                </a:solidFill>
              </a:rPr>
              <a:t>Rule 1540-01-02-.07(7)(a) requires institutions to submit a School Personnel Application for instructors and administrative personnel “no later than ten (10) business days after the hire date.”</a:t>
            </a:r>
          </a:p>
          <a:p>
            <a:pPr marL="800100" lvl="1" indent="-342900" eaLnBrk="0" fontAlgn="base" hangingPunct="0">
              <a:buFont typeface="Times New Roman" pitchFamily="18" charset="0"/>
              <a:buChar char="−"/>
              <a:tabLst>
                <a:tab pos="0" algn="l"/>
                <a:tab pos="285750" algn="l"/>
              </a:tabLst>
              <a:defRPr/>
            </a:pPr>
            <a:r>
              <a:rPr lang="en-US" sz="2000" dirty="0">
                <a:solidFill>
                  <a:srgbClr val="333399"/>
                </a:solidFill>
              </a:rPr>
              <a:t>Unaccredited institutions must submit applications for </a:t>
            </a:r>
            <a:r>
              <a:rPr lang="en-US" sz="2000" b="1" u="sng" dirty="0">
                <a:solidFill>
                  <a:srgbClr val="333399"/>
                </a:solidFill>
              </a:rPr>
              <a:t>all</a:t>
            </a:r>
            <a:r>
              <a:rPr lang="en-US" sz="2000" dirty="0">
                <a:solidFill>
                  <a:srgbClr val="333399"/>
                </a:solidFill>
              </a:rPr>
              <a:t> instructors and administrative personnel. </a:t>
            </a:r>
          </a:p>
          <a:p>
            <a:pPr marL="800100" lvl="1" indent="-342900" eaLnBrk="0" fontAlgn="base" hangingPunct="0">
              <a:buFont typeface="Times New Roman" pitchFamily="18" charset="0"/>
              <a:buChar char="−"/>
              <a:tabLst>
                <a:tab pos="0" algn="l"/>
                <a:tab pos="285750" algn="l"/>
              </a:tabLst>
              <a:defRPr/>
            </a:pPr>
            <a:r>
              <a:rPr lang="en-US" sz="2000" dirty="0">
                <a:solidFill>
                  <a:srgbClr val="333399"/>
                </a:solidFill>
              </a:rPr>
              <a:t>Accredited institutions must submit applications for administrative personnel only.</a:t>
            </a:r>
          </a:p>
          <a:p>
            <a:pPr lvl="1" eaLnBrk="0" fontAlgn="base" hangingPunct="0">
              <a:tabLst>
                <a:tab pos="0" algn="l"/>
                <a:tab pos="285750" algn="l"/>
              </a:tabLst>
              <a:defRPr/>
            </a:pPr>
            <a:endParaRPr lang="en-US" sz="2000" dirty="0">
              <a:solidFill>
                <a:srgbClr val="333399"/>
              </a:solidFill>
            </a:endParaRPr>
          </a:p>
          <a:p>
            <a:pPr marL="342900" indent="-342900" fontAlgn="base">
              <a:buFont typeface="Arial" pitchFamily="34" charset="0"/>
              <a:buChar char="•"/>
              <a:defRPr/>
            </a:pPr>
            <a:r>
              <a:rPr lang="en-US" sz="2000" dirty="0">
                <a:solidFill>
                  <a:srgbClr val="333399"/>
                </a:solidFill>
              </a:rPr>
              <a:t>However, on October 6 , 2020, the Tennessee Higher Education Commission’s Executive Director temporarily waived this rule, in part.  With the exception of the institutional director, the temporary waiver suspends the requirement for accredited and unaccredited institutions to file an Application for School Personnel for instructors and administrative personnel.</a:t>
            </a:r>
          </a:p>
          <a:p>
            <a:pPr fontAlgn="base">
              <a:defRPr/>
            </a:pPr>
            <a:endParaRPr lang="en-US" sz="1400" dirty="0">
              <a:solidFill>
                <a:srgbClr val="333399"/>
              </a:solidFill>
            </a:endParaRPr>
          </a:p>
          <a:p>
            <a:pPr marL="342900" indent="-342900" eaLnBrk="0" fontAlgn="base" hangingPunct="0">
              <a:spcBef>
                <a:spcPct val="20000"/>
              </a:spcBef>
              <a:spcAft>
                <a:spcPct val="0"/>
              </a:spcAft>
              <a:buFont typeface="Arial" pitchFamily="34" charset="0"/>
              <a:buChar char="•"/>
              <a:tabLst>
                <a:tab pos="0" algn="l"/>
                <a:tab pos="285750" algn="l"/>
              </a:tabLst>
              <a:defRPr/>
            </a:pPr>
            <a:endParaRPr lang="en-US" sz="2000" dirty="0">
              <a:solidFill>
                <a:srgbClr val="333399"/>
              </a:solidFill>
              <a:latin typeface="Times New Roman" pitchFamily="18" charset="0"/>
            </a:endParaRPr>
          </a:p>
        </p:txBody>
      </p:sp>
    </p:spTree>
    <p:extLst>
      <p:ext uri="{BB962C8B-B14F-4D97-AF65-F5344CB8AC3E}">
        <p14:creationId xmlns:p14="http://schemas.microsoft.com/office/powerpoint/2010/main" val="13501731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2875"/>
            <a:ext cx="2133600" cy="365125"/>
          </a:xfrm>
        </p:spPr>
        <p:txBody>
          <a:bodyPr/>
          <a:lstStyle/>
          <a:p>
            <a:fld id="{3789BC2C-4713-47A4-8757-AFE23EB9B85D}" type="slidenum">
              <a:rPr lang="en-US" smtClean="0">
                <a:solidFill>
                  <a:prstClr val="black">
                    <a:tint val="75000"/>
                  </a:prstClr>
                </a:solidFill>
              </a:rPr>
              <a:pPr/>
              <a:t>44</a:t>
            </a:fld>
            <a:endParaRPr lang="en-US" dirty="0">
              <a:solidFill>
                <a:prstClr val="black">
                  <a:tint val="75000"/>
                </a:prstClr>
              </a:solidFill>
            </a:endParaRPr>
          </a:p>
        </p:txBody>
      </p:sp>
      <p:sp>
        <p:nvSpPr>
          <p:cNvPr id="3" name="Text Box 24"/>
          <p:cNvSpPr txBox="1">
            <a:spLocks noChangeArrowheads="1"/>
          </p:cNvSpPr>
          <p:nvPr/>
        </p:nvSpPr>
        <p:spPr bwMode="auto">
          <a:xfrm>
            <a:off x="1066800" y="533400"/>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algn="ctr" eaLnBrk="1" fontAlgn="base" hangingPunct="1">
              <a:spcBef>
                <a:spcPct val="50000"/>
              </a:spcBef>
              <a:spcAft>
                <a:spcPct val="0"/>
              </a:spcAft>
              <a:defRPr/>
            </a:pPr>
            <a:r>
              <a:rPr lang="en-US" sz="3200" b="1" kern="0" dirty="0">
                <a:solidFill>
                  <a:srgbClr val="FF0000"/>
                </a:solidFill>
                <a:latin typeface="+mj-lt"/>
              </a:rPr>
              <a:t>School Personnel Applications</a:t>
            </a:r>
          </a:p>
        </p:txBody>
      </p:sp>
      <p:sp>
        <p:nvSpPr>
          <p:cNvPr id="4" name="Text Box 25"/>
          <p:cNvSpPr txBox="1">
            <a:spLocks noChangeArrowheads="1"/>
          </p:cNvSpPr>
          <p:nvPr/>
        </p:nvSpPr>
        <p:spPr bwMode="auto">
          <a:xfrm>
            <a:off x="533400" y="1447800"/>
            <a:ext cx="8077200"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31775" indent="-231775" eaLnBrk="0" hangingPunct="0">
              <a:defRPr>
                <a:solidFill>
                  <a:schemeClr val="accent2"/>
                </a:solidFill>
                <a:latin typeface="Times New Roman" pitchFamily="18" charset="0"/>
              </a:defRPr>
            </a:lvl1pPr>
            <a:lvl2pPr marL="682625" indent="-225425"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285750" indent="-285750" fontAlgn="base">
              <a:spcBef>
                <a:spcPct val="20000"/>
              </a:spcBef>
              <a:spcAft>
                <a:spcPct val="0"/>
              </a:spcAft>
              <a:buFontTx/>
              <a:buChar char="•"/>
              <a:tabLst>
                <a:tab pos="0" algn="l"/>
                <a:tab pos="285750" algn="l"/>
              </a:tabLst>
              <a:defRPr/>
            </a:pPr>
            <a:r>
              <a:rPr lang="en-US" sz="2400" kern="0" dirty="0">
                <a:solidFill>
                  <a:srgbClr val="333399"/>
                </a:solidFill>
                <a:latin typeface="+mn-lt"/>
              </a:rPr>
              <a:t>Instructors and administrative personnel must meet the minimum qualifications listed in Rule 1540-01-02-.16(5). Institutions must maintain evidence of the qualifications on-site at the institution. Institutions must submit a copy of this evidence at any time upon receiving a request from Commission staff.</a:t>
            </a:r>
          </a:p>
          <a:p>
            <a:pPr marL="736600" lvl="1" indent="-285750" fontAlgn="base">
              <a:spcBef>
                <a:spcPct val="20000"/>
              </a:spcBef>
              <a:spcAft>
                <a:spcPct val="0"/>
              </a:spcAft>
              <a:buFontTx/>
              <a:buChar char="•"/>
              <a:tabLst>
                <a:tab pos="0" algn="l"/>
                <a:tab pos="285750" algn="l"/>
              </a:tabLst>
              <a:defRPr/>
            </a:pPr>
            <a:r>
              <a:rPr lang="en-US" sz="2000" kern="0" dirty="0">
                <a:solidFill>
                  <a:srgbClr val="333399"/>
                </a:solidFill>
                <a:latin typeface="+mn-lt"/>
              </a:rPr>
              <a:t>Administrative personnel are individuals that oversee operational and administrative standards. This includes, but is not limited to, financial aid administrator; director of admissions; director of education; business officer or manager; director of student services and the registrar.</a:t>
            </a:r>
          </a:p>
          <a:p>
            <a:pPr marL="736600" lvl="1" indent="-285750" fontAlgn="base">
              <a:spcBef>
                <a:spcPct val="20000"/>
              </a:spcBef>
              <a:spcAft>
                <a:spcPct val="0"/>
              </a:spcAft>
              <a:buFontTx/>
              <a:buChar char="•"/>
              <a:tabLst>
                <a:tab pos="0" algn="l"/>
                <a:tab pos="285750" algn="l"/>
              </a:tabLst>
              <a:defRPr/>
            </a:pPr>
            <a:r>
              <a:rPr lang="en-US" sz="2000" kern="0" dirty="0">
                <a:solidFill>
                  <a:srgbClr val="333399"/>
                </a:solidFill>
                <a:latin typeface="+mn-lt"/>
              </a:rPr>
              <a:t>Support and clerical staff are</a:t>
            </a:r>
            <a:r>
              <a:rPr lang="en-US" sz="2000" b="1" kern="0" dirty="0">
                <a:solidFill>
                  <a:srgbClr val="333399"/>
                </a:solidFill>
                <a:latin typeface="+mn-lt"/>
              </a:rPr>
              <a:t> not </a:t>
            </a:r>
            <a:r>
              <a:rPr lang="en-US" sz="2000" kern="0" dirty="0">
                <a:solidFill>
                  <a:srgbClr val="333399"/>
                </a:solidFill>
                <a:latin typeface="+mn-lt"/>
              </a:rPr>
              <a:t>considered administrative personnel.</a:t>
            </a:r>
            <a:endParaRPr lang="en-US" sz="2400" kern="0" dirty="0">
              <a:solidFill>
                <a:srgbClr val="333399"/>
              </a:solidFill>
              <a:latin typeface="+mn-lt"/>
            </a:endParaRPr>
          </a:p>
        </p:txBody>
      </p:sp>
    </p:spTree>
    <p:extLst>
      <p:ext uri="{BB962C8B-B14F-4D97-AF65-F5344CB8AC3E}">
        <p14:creationId xmlns:p14="http://schemas.microsoft.com/office/powerpoint/2010/main" val="20546047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2875"/>
            <a:ext cx="2133600" cy="365125"/>
          </a:xfrm>
        </p:spPr>
        <p:txBody>
          <a:bodyPr/>
          <a:lstStyle/>
          <a:p>
            <a:fld id="{3789BC2C-4713-47A4-8757-AFE23EB9B85D}" type="slidenum">
              <a:rPr lang="en-US" smtClean="0">
                <a:solidFill>
                  <a:prstClr val="black">
                    <a:tint val="75000"/>
                  </a:prstClr>
                </a:solidFill>
              </a:rPr>
              <a:pPr/>
              <a:t>45</a:t>
            </a:fld>
            <a:endParaRPr lang="en-US" dirty="0">
              <a:solidFill>
                <a:prstClr val="black">
                  <a:tint val="75000"/>
                </a:prstClr>
              </a:solidFill>
            </a:endParaRPr>
          </a:p>
        </p:txBody>
      </p:sp>
      <p:sp>
        <p:nvSpPr>
          <p:cNvPr id="3" name="Rectangle 19"/>
          <p:cNvSpPr>
            <a:spLocks noChangeArrowheads="1"/>
          </p:cNvSpPr>
          <p:nvPr/>
        </p:nvSpPr>
        <p:spPr bwMode="auto">
          <a:xfrm>
            <a:off x="1371600" y="304800"/>
            <a:ext cx="731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3200" b="1" dirty="0">
                <a:solidFill>
                  <a:srgbClr val="FF0000"/>
                </a:solidFill>
                <a:latin typeface="+mj-lt"/>
              </a:rPr>
              <a:t>School Personnel Applications</a:t>
            </a:r>
          </a:p>
        </p:txBody>
      </p:sp>
      <p:sp>
        <p:nvSpPr>
          <p:cNvPr id="4" name="Text Box 22"/>
          <p:cNvSpPr txBox="1">
            <a:spLocks noChangeArrowheads="1"/>
          </p:cNvSpPr>
          <p:nvPr/>
        </p:nvSpPr>
        <p:spPr bwMode="auto">
          <a:xfrm>
            <a:off x="571500" y="1337533"/>
            <a:ext cx="8001000"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1775" indent="-231775" eaLnBrk="0" hangingPunct="0">
              <a:defRPr>
                <a:solidFill>
                  <a:schemeClr val="accent2"/>
                </a:solidFill>
                <a:latin typeface="Times New Roman" pitchFamily="18" charset="0"/>
              </a:defRPr>
            </a:lvl1pPr>
            <a:lvl2pPr marL="682625" indent="-225425"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285750" indent="-285750" eaLnBrk="1" fontAlgn="base" hangingPunct="1">
              <a:spcBef>
                <a:spcPct val="0"/>
              </a:spcBef>
              <a:spcAft>
                <a:spcPts val="600"/>
              </a:spcAft>
              <a:buFont typeface="Arial" panose="020B0604020202020204" pitchFamily="34" charset="0"/>
              <a:buChar char="•"/>
              <a:defRPr/>
            </a:pPr>
            <a:r>
              <a:rPr lang="en-US" b="1" kern="0" dirty="0">
                <a:solidFill>
                  <a:srgbClr val="333399"/>
                </a:solidFill>
                <a:latin typeface="+mn-lt"/>
              </a:rPr>
              <a:t>Institutional Directors MUST submit an Application for School Personnel to the Commission</a:t>
            </a:r>
            <a:r>
              <a:rPr lang="en-US" kern="0" dirty="0">
                <a:solidFill>
                  <a:srgbClr val="333399"/>
                </a:solidFill>
                <a:latin typeface="+mn-lt"/>
              </a:rPr>
              <a:t>.</a:t>
            </a:r>
          </a:p>
          <a:p>
            <a:pPr eaLnBrk="1" fontAlgn="base" hangingPunct="1">
              <a:spcBef>
                <a:spcPct val="0"/>
              </a:spcBef>
              <a:spcAft>
                <a:spcPts val="600"/>
              </a:spcAft>
              <a:buFontTx/>
              <a:buChar char="•"/>
              <a:defRPr/>
            </a:pPr>
            <a:r>
              <a:rPr lang="en-US" kern="0" dirty="0">
                <a:solidFill>
                  <a:srgbClr val="333399"/>
                </a:solidFill>
                <a:latin typeface="+mn-lt"/>
              </a:rPr>
              <a:t>Use the </a:t>
            </a:r>
            <a:r>
              <a:rPr lang="en-US" kern="0">
                <a:solidFill>
                  <a:srgbClr val="333399"/>
                </a:solidFill>
                <a:latin typeface="+mn-lt"/>
              </a:rPr>
              <a:t>Application for </a:t>
            </a:r>
            <a:r>
              <a:rPr lang="en-US" kern="0" dirty="0">
                <a:solidFill>
                  <a:srgbClr val="333399"/>
                </a:solidFill>
                <a:latin typeface="+mn-lt"/>
              </a:rPr>
              <a:t>School Personnel available on THEC’s website.</a:t>
            </a:r>
          </a:p>
          <a:p>
            <a:pPr eaLnBrk="1" fontAlgn="base" hangingPunct="1">
              <a:spcBef>
                <a:spcPct val="0"/>
              </a:spcBef>
              <a:spcAft>
                <a:spcPts val="600"/>
              </a:spcAft>
              <a:buFontTx/>
              <a:buChar char="•"/>
              <a:defRPr/>
            </a:pPr>
            <a:r>
              <a:rPr lang="en-US" kern="0" dirty="0">
                <a:solidFill>
                  <a:srgbClr val="333399"/>
                </a:solidFill>
                <a:latin typeface="+mn-lt"/>
              </a:rPr>
              <a:t>When completing the Application for School Personnel, complete the application in its entirety and include the attachments requested in the application’s checklist.</a:t>
            </a:r>
          </a:p>
          <a:p>
            <a:pPr eaLnBrk="1" fontAlgn="base" hangingPunct="1">
              <a:spcBef>
                <a:spcPct val="0"/>
              </a:spcBef>
              <a:spcAft>
                <a:spcPts val="600"/>
              </a:spcAft>
              <a:buFontTx/>
              <a:buChar char="•"/>
              <a:defRPr/>
            </a:pPr>
            <a:r>
              <a:rPr lang="en-US" kern="0" dirty="0">
                <a:solidFill>
                  <a:srgbClr val="333399"/>
                </a:solidFill>
                <a:latin typeface="+mn-lt"/>
              </a:rPr>
              <a:t>If the institutional director will also be an instructor, list program/subject to be taught.</a:t>
            </a:r>
          </a:p>
          <a:p>
            <a:pPr eaLnBrk="1" fontAlgn="base" hangingPunct="1">
              <a:spcBef>
                <a:spcPct val="0"/>
              </a:spcBef>
              <a:spcAft>
                <a:spcPts val="600"/>
              </a:spcAft>
              <a:buFontTx/>
              <a:buChar char="•"/>
              <a:defRPr/>
            </a:pPr>
            <a:r>
              <a:rPr lang="en-US" kern="0" dirty="0">
                <a:solidFill>
                  <a:srgbClr val="333399"/>
                </a:solidFill>
                <a:latin typeface="+mn-lt"/>
              </a:rPr>
              <a:t>Qualifications</a:t>
            </a:r>
          </a:p>
          <a:p>
            <a:pPr lvl="1" eaLnBrk="1" fontAlgn="base" hangingPunct="1">
              <a:spcBef>
                <a:spcPct val="0"/>
              </a:spcBef>
              <a:spcAft>
                <a:spcPts val="600"/>
              </a:spcAft>
              <a:buFont typeface="Times New Roman" pitchFamily="18" charset="0"/>
              <a:buChar char="–"/>
              <a:defRPr/>
            </a:pPr>
            <a:r>
              <a:rPr lang="en-US" kern="0" dirty="0">
                <a:solidFill>
                  <a:srgbClr val="333399"/>
                </a:solidFill>
                <a:latin typeface="+mn-lt"/>
              </a:rPr>
              <a:t>Place a check mark by applicable qualifications</a:t>
            </a:r>
          </a:p>
          <a:p>
            <a:pPr lvl="1" eaLnBrk="1" fontAlgn="base" hangingPunct="1">
              <a:spcBef>
                <a:spcPct val="0"/>
              </a:spcBef>
              <a:spcAft>
                <a:spcPts val="600"/>
              </a:spcAft>
              <a:buFont typeface="Times New Roman" pitchFamily="18" charset="0"/>
              <a:buChar char="–"/>
              <a:defRPr/>
            </a:pPr>
            <a:r>
              <a:rPr lang="en-US" kern="0" dirty="0">
                <a:solidFill>
                  <a:srgbClr val="333399"/>
                </a:solidFill>
                <a:latin typeface="+mn-lt"/>
              </a:rPr>
              <a:t>Only mark the qualifications for level to be taught (i.e., instructors for certificate level programs need only to mark certificate level qualifications)</a:t>
            </a:r>
          </a:p>
          <a:p>
            <a:pPr eaLnBrk="1" fontAlgn="base" hangingPunct="1">
              <a:spcBef>
                <a:spcPct val="0"/>
              </a:spcBef>
              <a:spcAft>
                <a:spcPts val="600"/>
              </a:spcAft>
              <a:buFontTx/>
              <a:buChar char="•"/>
              <a:defRPr/>
            </a:pPr>
            <a:r>
              <a:rPr lang="en-US" kern="0" dirty="0">
                <a:solidFill>
                  <a:srgbClr val="333399"/>
                </a:solidFill>
                <a:latin typeface="+mn-lt"/>
              </a:rPr>
              <a:t>Submit the application with the signatures of all required persons.</a:t>
            </a:r>
          </a:p>
          <a:p>
            <a:pPr eaLnBrk="1" fontAlgn="base" hangingPunct="1">
              <a:spcBef>
                <a:spcPct val="0"/>
              </a:spcBef>
              <a:spcAft>
                <a:spcPts val="600"/>
              </a:spcAft>
              <a:buFontTx/>
              <a:buChar char="•"/>
              <a:defRPr/>
            </a:pPr>
            <a:r>
              <a:rPr lang="en-US" kern="0" dirty="0">
                <a:solidFill>
                  <a:srgbClr val="333399"/>
                </a:solidFill>
                <a:latin typeface="+mn-lt"/>
              </a:rPr>
              <a:t>All information placed on applications is subject to verification by Commission staff.</a:t>
            </a:r>
          </a:p>
          <a:p>
            <a:pPr eaLnBrk="1" fontAlgn="base" hangingPunct="1">
              <a:spcBef>
                <a:spcPct val="0"/>
              </a:spcBef>
              <a:spcAft>
                <a:spcPts val="600"/>
              </a:spcAft>
              <a:buFontTx/>
              <a:buChar char="•"/>
              <a:defRPr/>
            </a:pPr>
            <a:endParaRPr lang="en-US" kern="0" dirty="0">
              <a:solidFill>
                <a:srgbClr val="333399"/>
              </a:solidFill>
            </a:endParaRPr>
          </a:p>
        </p:txBody>
      </p:sp>
    </p:spTree>
    <p:extLst>
      <p:ext uri="{BB962C8B-B14F-4D97-AF65-F5344CB8AC3E}">
        <p14:creationId xmlns:p14="http://schemas.microsoft.com/office/powerpoint/2010/main" val="1701652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2875"/>
            <a:ext cx="2133600" cy="365125"/>
          </a:xfrm>
        </p:spPr>
        <p:txBody>
          <a:bodyPr/>
          <a:lstStyle/>
          <a:p>
            <a:fld id="{3789BC2C-4713-47A4-8757-AFE23EB9B85D}" type="slidenum">
              <a:rPr lang="en-US" smtClean="0"/>
              <a:pPr/>
              <a:t>46</a:t>
            </a:fld>
            <a:endParaRPr lang="en-US" dirty="0"/>
          </a:p>
        </p:txBody>
      </p:sp>
      <p:sp>
        <p:nvSpPr>
          <p:cNvPr id="3" name="Rectangle 20"/>
          <p:cNvSpPr>
            <a:spLocks noChangeArrowheads="1"/>
          </p:cNvSpPr>
          <p:nvPr/>
        </p:nvSpPr>
        <p:spPr bwMode="auto">
          <a:xfrm>
            <a:off x="695325" y="457200"/>
            <a:ext cx="807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200" b="1" dirty="0">
                <a:solidFill>
                  <a:srgbClr val="E30101"/>
                </a:solidFill>
                <a:latin typeface="+mj-lt"/>
              </a:rPr>
              <a:t>Agent Permit Applications</a:t>
            </a:r>
          </a:p>
        </p:txBody>
      </p:sp>
      <p:sp>
        <p:nvSpPr>
          <p:cNvPr id="5" name="Text Box 21"/>
          <p:cNvSpPr txBox="1">
            <a:spLocks noChangeArrowheads="1"/>
          </p:cNvSpPr>
          <p:nvPr/>
        </p:nvSpPr>
        <p:spPr bwMode="auto">
          <a:xfrm>
            <a:off x="704850" y="1219200"/>
            <a:ext cx="7696200" cy="3724096"/>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1313" indent="-341313"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285750" indent="-285750" eaLnBrk="1" fontAlgn="base" hangingPunct="1">
              <a:spcBef>
                <a:spcPct val="0"/>
              </a:spcBef>
              <a:spcAft>
                <a:spcPct val="0"/>
              </a:spcAft>
              <a:buFont typeface="Arial" panose="020B0604020202020204" pitchFamily="34" charset="0"/>
              <a:buChar char="•"/>
              <a:defRPr/>
            </a:pPr>
            <a:r>
              <a:rPr lang="en-US" kern="0" dirty="0">
                <a:solidFill>
                  <a:srgbClr val="333399"/>
                </a:solidFill>
                <a:latin typeface="+mn-lt"/>
              </a:rPr>
              <a:t>Rule 1540-01-02-.07(8)(a) provides:  “Agents must submit an Agent Permit Application, as provided by Commission Staff, and must receive approval and an agent permit from Commission Staff prior to any solicitation.”</a:t>
            </a:r>
            <a:endParaRPr kumimoji="0" lang="en-US" sz="1800" b="1" i="0" u="none" strike="noStrike" kern="0" cap="none" spc="0" normalizeH="0" baseline="0" noProof="0" dirty="0">
              <a:ln>
                <a:noFill/>
              </a:ln>
              <a:solidFill>
                <a:srgbClr val="333399"/>
              </a:solidFill>
              <a:effectLst/>
              <a:uLnTx/>
              <a:uFillTx/>
              <a:latin typeface="+mn-lt"/>
            </a:endParaRPr>
          </a:p>
          <a:p>
            <a:pPr marL="341313" marR="0" lvl="0" indent="-341313"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333399"/>
              </a:solidFill>
              <a:effectLst/>
              <a:uLnTx/>
              <a:uFillTx/>
              <a:latin typeface="+mn-lt"/>
            </a:endParaRPr>
          </a:p>
          <a:p>
            <a:pPr marL="341313" marR="0" lvl="0" indent="-341313"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333399"/>
                </a:solidFill>
                <a:effectLst/>
                <a:uLnTx/>
                <a:uFillTx/>
                <a:latin typeface="+mn-lt"/>
              </a:rPr>
              <a:t>WHAT IS AN AGENT? </a:t>
            </a:r>
          </a:p>
          <a:p>
            <a:pPr marL="0" lvl="0" indent="0" algn="ctr" eaLnBrk="1" fontAlgn="base" hangingPunct="1">
              <a:spcBef>
                <a:spcPct val="0"/>
              </a:spcBef>
              <a:spcAft>
                <a:spcPct val="0"/>
              </a:spcAft>
            </a:pPr>
            <a:r>
              <a:rPr lang="en-US" b="1" u="sng" dirty="0">
                <a:solidFill>
                  <a:srgbClr val="333399"/>
                </a:solidFill>
                <a:latin typeface="+mn-lt"/>
              </a:rPr>
              <a:t>T.C.A. </a:t>
            </a:r>
            <a:r>
              <a:rPr lang="en-US" b="1" u="sng" dirty="0">
                <a:solidFill>
                  <a:srgbClr val="333399"/>
                </a:solidFill>
                <a:latin typeface="+mn-lt"/>
                <a:cs typeface="Times New Roman" pitchFamily="18" charset="0"/>
              </a:rPr>
              <a:t>§ 49-7-2003 and Rule 1540-01-02-.03(6)</a:t>
            </a:r>
          </a:p>
          <a:p>
            <a:pPr marL="341313" marR="0" lvl="0" indent="-341313" algn="just"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333399"/>
              </a:solidFill>
              <a:effectLst/>
              <a:uLnTx/>
              <a:uFillTx/>
              <a:latin typeface="+mn-lt"/>
            </a:endParaRPr>
          </a:p>
          <a:p>
            <a:pPr marL="0" marR="0" lvl="0" indent="0" algn="just"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333399"/>
                </a:solidFill>
                <a:effectLst/>
                <a:uLnTx/>
                <a:uFillTx/>
                <a:latin typeface="+mn-lt"/>
              </a:rPr>
              <a:t>Agent means any person representing a postsecondary educational institution for payment,</a:t>
            </a:r>
            <a:r>
              <a:rPr kumimoji="0" lang="en-US" sz="1800" b="0" i="0" u="none" strike="noStrike" kern="0" cap="none" spc="0" normalizeH="0" noProof="0" dirty="0">
                <a:ln>
                  <a:noFill/>
                </a:ln>
                <a:solidFill>
                  <a:srgbClr val="333399"/>
                </a:solidFill>
                <a:effectLst/>
                <a:uLnTx/>
                <a:uFillTx/>
                <a:latin typeface="+mn-lt"/>
              </a:rPr>
              <a:t> </a:t>
            </a:r>
            <a:r>
              <a:rPr kumimoji="0" lang="en-US" sz="1800" b="0" i="0" u="none" strike="noStrike" kern="0" cap="none" spc="0" normalizeH="0" baseline="0" noProof="0" dirty="0">
                <a:ln>
                  <a:noFill/>
                </a:ln>
                <a:solidFill>
                  <a:srgbClr val="333399"/>
                </a:solidFill>
                <a:effectLst/>
                <a:uLnTx/>
                <a:uFillTx/>
                <a:latin typeface="+mn-lt"/>
              </a:rPr>
              <a:t>who solicits in any form and enrolls, or seeks to enroll, a student for education offered by an authorized institution, or offers to award educational credentials, for remuneration, on behalf of any such institution. </a:t>
            </a:r>
            <a:r>
              <a:rPr kumimoji="0" lang="en-US" sz="1800" b="1" i="0" u="none" strike="noStrike" kern="0" cap="none" spc="0" normalizeH="0" baseline="0" noProof="0" dirty="0">
                <a:ln>
                  <a:noFill/>
                </a:ln>
                <a:solidFill>
                  <a:srgbClr val="333399"/>
                </a:solidFill>
                <a:effectLst/>
                <a:uLnTx/>
                <a:uFillTx/>
                <a:latin typeface="+mn-lt"/>
              </a:rPr>
              <a:t>Persons owning an</a:t>
            </a:r>
            <a:r>
              <a:rPr kumimoji="0" lang="en-US" sz="1800" b="1" i="0" u="none" strike="noStrike" kern="0" cap="none" spc="0" normalizeH="0" noProof="0" dirty="0">
                <a:ln>
                  <a:noFill/>
                </a:ln>
                <a:solidFill>
                  <a:srgbClr val="333399"/>
                </a:solidFill>
                <a:effectLst/>
                <a:uLnTx/>
                <a:uFillTx/>
                <a:latin typeface="+mn-lt"/>
              </a:rPr>
              <a:t> interest in an institution and the institution’s full-time employees and directors shall not be considered agents under this part</a:t>
            </a:r>
            <a:r>
              <a:rPr kumimoji="0" lang="en-US" sz="1800" b="1" i="0" u="none" strike="noStrike" kern="0" cap="none" spc="0" normalizeH="0" baseline="0" noProof="0" dirty="0">
                <a:ln>
                  <a:noFill/>
                </a:ln>
                <a:solidFill>
                  <a:srgbClr val="333399"/>
                </a:solidFill>
                <a:effectLst/>
                <a:uLnTx/>
                <a:uFillTx/>
                <a:latin typeface="+mn-lt"/>
              </a:rPr>
              <a:t>.</a:t>
            </a:r>
          </a:p>
        </p:txBody>
      </p:sp>
    </p:spTree>
    <p:extLst>
      <p:ext uri="{BB962C8B-B14F-4D97-AF65-F5344CB8AC3E}">
        <p14:creationId xmlns:p14="http://schemas.microsoft.com/office/powerpoint/2010/main" val="36286427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86176"/>
            <a:ext cx="2133600" cy="365125"/>
          </a:xfrm>
        </p:spPr>
        <p:txBody>
          <a:bodyPr/>
          <a:lstStyle/>
          <a:p>
            <a:fld id="{3789BC2C-4713-47A4-8757-AFE23EB9B85D}" type="slidenum">
              <a:rPr lang="en-US" smtClean="0"/>
              <a:pPr/>
              <a:t>47</a:t>
            </a:fld>
            <a:endParaRPr lang="en-US" dirty="0"/>
          </a:p>
        </p:txBody>
      </p:sp>
      <p:sp>
        <p:nvSpPr>
          <p:cNvPr id="3" name="Rectangle 20"/>
          <p:cNvSpPr>
            <a:spLocks noChangeArrowheads="1"/>
          </p:cNvSpPr>
          <p:nvPr/>
        </p:nvSpPr>
        <p:spPr bwMode="auto">
          <a:xfrm>
            <a:off x="723900" y="457200"/>
            <a:ext cx="8077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200" b="1" dirty="0">
                <a:solidFill>
                  <a:srgbClr val="E30101"/>
                </a:solidFill>
                <a:latin typeface="+mj-lt"/>
              </a:rPr>
              <a:t>Agents</a:t>
            </a:r>
          </a:p>
          <a:p>
            <a:pPr algn="ctr" fontAlgn="base">
              <a:spcBef>
                <a:spcPct val="0"/>
              </a:spcBef>
              <a:spcAft>
                <a:spcPct val="0"/>
              </a:spcAft>
            </a:pPr>
            <a:r>
              <a:rPr lang="en-US" sz="2400" b="1" u="sng" dirty="0">
                <a:solidFill>
                  <a:srgbClr val="333399"/>
                </a:solidFill>
                <a:latin typeface="+mj-lt"/>
                <a:cs typeface="Times New Roman" pitchFamily="18" charset="0"/>
              </a:rPr>
              <a:t>Rule 1540-01-02-.07(8) and .16(8)</a:t>
            </a:r>
          </a:p>
        </p:txBody>
      </p:sp>
      <p:sp>
        <p:nvSpPr>
          <p:cNvPr id="4" name="Text Box 23"/>
          <p:cNvSpPr txBox="1">
            <a:spLocks noChangeArrowheads="1"/>
          </p:cNvSpPr>
          <p:nvPr/>
        </p:nvSpPr>
        <p:spPr bwMode="auto">
          <a:xfrm>
            <a:off x="381000" y="1676400"/>
            <a:ext cx="8305801" cy="346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3363" indent="-233363"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233363" marR="0" lvl="0" indent="-233363" algn="ctr" defTabSz="914400" eaLnBrk="1" fontAlgn="base" latinLnBrk="0" hangingPunct="1">
              <a:lnSpc>
                <a:spcPct val="100000"/>
              </a:lnSpc>
              <a:spcAft>
                <a:spcPct val="0"/>
              </a:spcAft>
              <a:buClrTx/>
              <a:buSzTx/>
              <a:buFontTx/>
              <a:buNone/>
              <a:tabLst/>
              <a:defRPr/>
            </a:pPr>
            <a:endParaRPr kumimoji="0" lang="en-US" sz="800" b="1" i="0" u="none" strike="noStrike" kern="0" cap="none" spc="0" normalizeH="0" baseline="0" noProof="0" dirty="0">
              <a:ln>
                <a:noFill/>
              </a:ln>
              <a:solidFill>
                <a:srgbClr val="333399"/>
              </a:solidFill>
              <a:effectLst/>
              <a:uLnTx/>
              <a:uFillTx/>
              <a:latin typeface="Times New Roman" pitchFamily="18" charset="0"/>
            </a:endParaRPr>
          </a:p>
          <a:p>
            <a:pPr marL="233363" marR="0" lvl="0" indent="-233363" algn="ctr" defTabSz="914400" eaLnBrk="1" fontAlgn="base" latinLnBrk="0" hangingPunct="1">
              <a:lnSpc>
                <a:spcPct val="100000"/>
              </a:lnSpc>
              <a:spcBef>
                <a:spcPct val="20000"/>
              </a:spcBef>
              <a:spcAft>
                <a:spcPct val="0"/>
              </a:spcAft>
              <a:buClrTx/>
              <a:buSzTx/>
              <a:buFontTx/>
              <a:buNone/>
              <a:tabLst/>
              <a:defRPr/>
            </a:pPr>
            <a:r>
              <a:rPr kumimoji="0" lang="en-US" sz="600" b="1" i="0" u="none" strike="noStrike" kern="0" cap="none" spc="0" normalizeH="0" baseline="0" noProof="0" dirty="0">
                <a:ln>
                  <a:noFill/>
                </a:ln>
                <a:solidFill>
                  <a:srgbClr val="333399"/>
                </a:solidFill>
                <a:effectLst/>
                <a:uLnTx/>
                <a:uFillTx/>
                <a:latin typeface="+mn-lt"/>
              </a:rPr>
              <a:t>    </a:t>
            </a:r>
            <a:r>
              <a:rPr kumimoji="0" lang="en-US" sz="1800" b="1" i="0" u="none" strike="noStrike" kern="0" cap="none" spc="0" normalizeH="0" baseline="0" noProof="0" dirty="0">
                <a:ln>
                  <a:noFill/>
                </a:ln>
                <a:solidFill>
                  <a:srgbClr val="333399"/>
                </a:solidFill>
                <a:effectLst/>
                <a:uLnTx/>
                <a:uFillTx/>
                <a:latin typeface="+mn-lt"/>
              </a:rPr>
              <a:t>AGENT REQUIREMENTS</a:t>
            </a:r>
          </a:p>
          <a:p>
            <a:pPr marL="233363" marR="0" lvl="0" indent="-233363" algn="ctr" defTabSz="914400" eaLnBrk="1" fontAlgn="base" latinLnBrk="0" hangingPunct="1">
              <a:lnSpc>
                <a:spcPct val="100000"/>
              </a:lnSpc>
              <a:spcBef>
                <a:spcPct val="20000"/>
              </a:spcBef>
              <a:spcAft>
                <a:spcPct val="0"/>
              </a:spcAft>
              <a:buClrTx/>
              <a:buSzTx/>
              <a:buFontTx/>
              <a:buNone/>
              <a:tabLst/>
              <a:defRPr/>
            </a:pPr>
            <a:endParaRPr kumimoji="0" lang="en-US" sz="1800" b="1" i="0" u="none" strike="noStrike" kern="0" cap="none" spc="0" normalizeH="0" baseline="0" noProof="0" dirty="0">
              <a:ln>
                <a:noFill/>
              </a:ln>
              <a:solidFill>
                <a:srgbClr val="333399"/>
              </a:solidFill>
              <a:effectLst/>
              <a:uLnTx/>
              <a:uFillTx/>
              <a:latin typeface="+mn-lt"/>
            </a:endParaRPr>
          </a:p>
          <a:p>
            <a:pPr marL="233363" marR="0" lvl="0" indent="-233363" algn="ctr" defTabSz="914400" eaLnBrk="0" fontAlgn="base" latinLnBrk="0" hangingPunct="0">
              <a:lnSpc>
                <a:spcPct val="100000"/>
              </a:lnSpc>
              <a:spcBef>
                <a:spcPct val="0"/>
              </a:spcBef>
              <a:spcAft>
                <a:spcPct val="0"/>
              </a:spcAft>
              <a:buClrTx/>
              <a:buSzTx/>
              <a:buFontTx/>
              <a:buNone/>
              <a:tabLst/>
              <a:defRPr/>
            </a:pPr>
            <a:endParaRPr kumimoji="0" lang="en-US" sz="600" b="1" i="0" u="none" strike="noStrike" kern="0" cap="none" spc="0" normalizeH="0" baseline="0" noProof="0" dirty="0">
              <a:ln>
                <a:noFill/>
              </a:ln>
              <a:solidFill>
                <a:srgbClr val="333399"/>
              </a:solidFill>
              <a:effectLst/>
              <a:uLnTx/>
              <a:uFillTx/>
              <a:latin typeface="+mn-lt"/>
            </a:endParaRPr>
          </a:p>
          <a:p>
            <a:pPr marL="342900" marR="0" lvl="0" indent="-342900" defTabSz="914400" eaLnBrk="0" fontAlgn="base" latinLnBrk="0" hangingPunct="0">
              <a:lnSpc>
                <a:spcPct val="100000"/>
              </a:lnSpc>
              <a:spcBef>
                <a:spcPct val="0"/>
              </a:spcBef>
              <a:spcAft>
                <a:spcPct val="0"/>
              </a:spcAft>
              <a:buClrTx/>
              <a:buSzTx/>
              <a:buFontTx/>
              <a:buChar char="•"/>
              <a:tabLst/>
              <a:defRPr/>
            </a:pPr>
            <a:r>
              <a:rPr kumimoji="0" lang="en-US" sz="1800" b="0" i="0" u="none" strike="noStrike" kern="0" cap="none" spc="0" normalizeH="0" baseline="0" noProof="0" dirty="0">
                <a:ln>
                  <a:noFill/>
                </a:ln>
                <a:solidFill>
                  <a:srgbClr val="333399"/>
                </a:solidFill>
                <a:effectLst/>
                <a:uLnTx/>
                <a:uFillTx/>
                <a:latin typeface="+mn-lt"/>
              </a:rPr>
              <a:t>All agents must:</a:t>
            </a:r>
          </a:p>
          <a:p>
            <a:pPr marL="800100" marR="0" lvl="1" indent="-342900" defTabSz="914400" eaLnBrk="0" fontAlgn="base" latinLnBrk="0" hangingPunct="0">
              <a:lnSpc>
                <a:spcPct val="100000"/>
              </a:lnSpc>
              <a:spcBef>
                <a:spcPct val="0"/>
              </a:spcBef>
              <a:spcAft>
                <a:spcPct val="0"/>
              </a:spcAft>
              <a:buClrTx/>
              <a:buSzTx/>
              <a:buFontTx/>
              <a:buAutoNum type="arabicPeriod"/>
              <a:tabLst/>
              <a:defRPr/>
            </a:pPr>
            <a:r>
              <a:rPr kumimoji="0" lang="en-US" sz="1800" b="0" i="0" u="none" strike="noStrike" kern="0" cap="none" spc="0" normalizeH="0" baseline="0" noProof="0" dirty="0">
                <a:ln>
                  <a:noFill/>
                </a:ln>
                <a:solidFill>
                  <a:srgbClr val="333399"/>
                </a:solidFill>
                <a:effectLst/>
                <a:uLnTx/>
                <a:uFillTx/>
                <a:latin typeface="+mn-lt"/>
              </a:rPr>
              <a:t>receive approval and an agent permit; </a:t>
            </a:r>
            <a:r>
              <a:rPr kumimoji="0" lang="en-US" sz="1800" b="1" i="0" u="sng" strike="noStrike" kern="0" cap="none" spc="0" normalizeH="0" baseline="0" noProof="0" dirty="0">
                <a:ln>
                  <a:noFill/>
                </a:ln>
                <a:solidFill>
                  <a:srgbClr val="333399"/>
                </a:solidFill>
                <a:effectLst/>
                <a:uLnTx/>
                <a:uFillTx/>
                <a:latin typeface="+mn-lt"/>
              </a:rPr>
              <a:t>and</a:t>
            </a:r>
            <a:r>
              <a:rPr kumimoji="0" lang="en-US" sz="1800" b="0" i="0" u="none" strike="noStrike" kern="0" cap="none" spc="0" normalizeH="0" baseline="0" noProof="0" dirty="0">
                <a:ln>
                  <a:noFill/>
                </a:ln>
                <a:solidFill>
                  <a:srgbClr val="333399"/>
                </a:solidFill>
                <a:effectLst/>
                <a:uLnTx/>
                <a:uFillTx/>
                <a:latin typeface="+mn-lt"/>
              </a:rPr>
              <a:t> </a:t>
            </a:r>
          </a:p>
          <a:p>
            <a:pPr marL="800100" marR="0" lvl="1" indent="-342900" defTabSz="914400" eaLnBrk="0" fontAlgn="base" latinLnBrk="0" hangingPunct="0">
              <a:lnSpc>
                <a:spcPct val="100000"/>
              </a:lnSpc>
              <a:spcBef>
                <a:spcPct val="0"/>
              </a:spcBef>
              <a:spcAft>
                <a:spcPct val="0"/>
              </a:spcAft>
              <a:buClrTx/>
              <a:buSzTx/>
              <a:buFontTx/>
              <a:buAutoNum type="arabicPeriod"/>
              <a:tabLst/>
              <a:defRPr/>
            </a:pPr>
            <a:r>
              <a:rPr kumimoji="0" lang="en-US" sz="1800" b="0" i="0" u="none" strike="noStrike" kern="0" cap="none" spc="0" normalizeH="0" baseline="0" noProof="0" dirty="0">
                <a:ln>
                  <a:noFill/>
                </a:ln>
                <a:solidFill>
                  <a:srgbClr val="333399"/>
                </a:solidFill>
                <a:effectLst/>
                <a:uLnTx/>
                <a:uFillTx/>
                <a:latin typeface="+mn-lt"/>
              </a:rPr>
              <a:t>If the institution is out-of-state, secure an appropriate bond </a:t>
            </a:r>
            <a:r>
              <a:rPr kumimoji="0" lang="en-US" sz="1800" b="1" i="0" u="sng" strike="noStrike" kern="0" cap="none" spc="0" normalizeH="0" baseline="0" noProof="0" dirty="0">
                <a:ln>
                  <a:noFill/>
                </a:ln>
                <a:solidFill>
                  <a:srgbClr val="333399"/>
                </a:solidFill>
                <a:effectLst/>
                <a:uLnTx/>
                <a:uFillTx/>
                <a:latin typeface="+mn-lt"/>
              </a:rPr>
              <a:t>prior</a:t>
            </a:r>
            <a:r>
              <a:rPr kumimoji="0" lang="en-US" sz="1800" b="0" i="0" u="none" strike="noStrike" kern="0" cap="none" spc="0" normalizeH="0" baseline="0" noProof="0" dirty="0">
                <a:ln>
                  <a:noFill/>
                </a:ln>
                <a:solidFill>
                  <a:srgbClr val="333399"/>
                </a:solidFill>
                <a:effectLst/>
                <a:uLnTx/>
                <a:uFillTx/>
                <a:latin typeface="+mn-lt"/>
              </a:rPr>
              <a:t> to any solicitation. </a:t>
            </a:r>
          </a:p>
          <a:p>
            <a:pPr marL="342900" marR="0" lvl="0" indent="-342900" defTabSz="914400" eaLnBrk="0" fontAlgn="base" latinLnBrk="0" hangingPunct="0">
              <a:lnSpc>
                <a:spcPct val="100000"/>
              </a:lnSpc>
              <a:spcBef>
                <a:spcPct val="0"/>
              </a:spcBef>
              <a:spcAft>
                <a:spcPct val="0"/>
              </a:spcAft>
              <a:buClrTx/>
              <a:buSzTx/>
              <a:buFontTx/>
              <a:buChar char="•"/>
              <a:tabLst/>
              <a:defRPr/>
            </a:pPr>
            <a:r>
              <a:rPr kumimoji="0" lang="en-US" sz="1800" b="0" i="0" u="none" strike="noStrike" kern="0" cap="none" spc="0" normalizeH="0" baseline="0" noProof="0" dirty="0">
                <a:ln>
                  <a:noFill/>
                </a:ln>
                <a:solidFill>
                  <a:srgbClr val="333399"/>
                </a:solidFill>
                <a:effectLst/>
                <a:uLnTx/>
                <a:uFillTx/>
                <a:latin typeface="+mn-lt"/>
              </a:rPr>
              <a:t>Agent permits must be renewed annually and the renewal application is available on THEC’s website.</a:t>
            </a:r>
          </a:p>
          <a:p>
            <a:pPr marL="342900" marR="0" lvl="0" indent="-342900" defTabSz="914400" eaLnBrk="0" fontAlgn="base" latinLnBrk="0" hangingPunct="0">
              <a:lnSpc>
                <a:spcPct val="100000"/>
              </a:lnSpc>
              <a:spcBef>
                <a:spcPct val="0"/>
              </a:spcBef>
              <a:spcAft>
                <a:spcPct val="0"/>
              </a:spcAft>
              <a:buClrTx/>
              <a:buSzTx/>
              <a:buFontTx/>
              <a:buChar char="•"/>
              <a:tabLst/>
              <a:defRPr/>
            </a:pPr>
            <a:r>
              <a:rPr kumimoji="0" lang="en-US" sz="1800" b="0" i="0" u="none" strike="noStrike" kern="0" cap="none" spc="0" normalizeH="0" baseline="0" noProof="0" dirty="0">
                <a:ln>
                  <a:noFill/>
                </a:ln>
                <a:solidFill>
                  <a:srgbClr val="333399"/>
                </a:solidFill>
                <a:effectLst/>
                <a:uLnTx/>
                <a:uFillTx/>
                <a:latin typeface="+mn-lt"/>
              </a:rPr>
              <a:t>Institutional Directors and the Institution are responsible for an Agent’s actions.</a:t>
            </a:r>
          </a:p>
          <a:p>
            <a:pPr marL="342900" marR="0" lvl="0" indent="-342900" defTabSz="914400" eaLnBrk="0" fontAlgn="base" latinLnBrk="0" hangingPunct="0">
              <a:lnSpc>
                <a:spcPct val="100000"/>
              </a:lnSpc>
              <a:spcBef>
                <a:spcPct val="0"/>
              </a:spcBef>
              <a:spcAft>
                <a:spcPct val="0"/>
              </a:spcAft>
              <a:buClrTx/>
              <a:buSzTx/>
              <a:buFontTx/>
              <a:buChar char="•"/>
              <a:tabLst/>
              <a:defRPr/>
            </a:pPr>
            <a:r>
              <a:rPr kumimoji="0" lang="en-US" sz="1800" b="0" i="0" u="none" strike="noStrike" kern="0" cap="none" spc="0" normalizeH="0" baseline="0" noProof="0" dirty="0">
                <a:ln>
                  <a:noFill/>
                </a:ln>
                <a:solidFill>
                  <a:srgbClr val="333399"/>
                </a:solidFill>
                <a:effectLst/>
                <a:uLnTx/>
                <a:uFillTx/>
                <a:latin typeface="+mn-lt"/>
              </a:rPr>
              <a:t>An agent whose permit has expired must submit a New Agent Application if submitted more that 60 days following the expiration date.</a:t>
            </a:r>
          </a:p>
        </p:txBody>
      </p:sp>
    </p:spTree>
    <p:extLst>
      <p:ext uri="{BB962C8B-B14F-4D97-AF65-F5344CB8AC3E}">
        <p14:creationId xmlns:p14="http://schemas.microsoft.com/office/powerpoint/2010/main" val="23099787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2875"/>
            <a:ext cx="2133600" cy="365125"/>
          </a:xfrm>
        </p:spPr>
        <p:txBody>
          <a:bodyPr/>
          <a:lstStyle/>
          <a:p>
            <a:fld id="{3789BC2C-4713-47A4-8757-AFE23EB9B85D}" type="slidenum">
              <a:rPr lang="en-US" smtClean="0"/>
              <a:pPr/>
              <a:t>48</a:t>
            </a:fld>
            <a:endParaRPr lang="en-US" dirty="0"/>
          </a:p>
        </p:txBody>
      </p:sp>
      <p:sp>
        <p:nvSpPr>
          <p:cNvPr id="3" name="Rectangle 20"/>
          <p:cNvSpPr>
            <a:spLocks noChangeArrowheads="1"/>
          </p:cNvSpPr>
          <p:nvPr/>
        </p:nvSpPr>
        <p:spPr bwMode="auto">
          <a:xfrm>
            <a:off x="685800" y="457200"/>
            <a:ext cx="8077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200" b="1" dirty="0">
                <a:solidFill>
                  <a:srgbClr val="E30101"/>
                </a:solidFill>
                <a:latin typeface="+mj-lt"/>
              </a:rPr>
              <a:t>Agents </a:t>
            </a:r>
          </a:p>
          <a:p>
            <a:pPr algn="ctr" fontAlgn="base">
              <a:spcBef>
                <a:spcPct val="0"/>
              </a:spcBef>
              <a:spcAft>
                <a:spcPct val="0"/>
              </a:spcAft>
            </a:pPr>
            <a:r>
              <a:rPr lang="en-US" sz="2600" b="1" u="sng" dirty="0">
                <a:solidFill>
                  <a:srgbClr val="333399"/>
                </a:solidFill>
                <a:latin typeface="+mj-lt"/>
              </a:rPr>
              <a:t>Rule 1540-01-02-.07(8) and .16(8)</a:t>
            </a:r>
          </a:p>
        </p:txBody>
      </p:sp>
      <p:sp>
        <p:nvSpPr>
          <p:cNvPr id="4" name="Rectangle 1"/>
          <p:cNvSpPr>
            <a:spLocks noChangeArrowheads="1"/>
          </p:cNvSpPr>
          <p:nvPr/>
        </p:nvSpPr>
        <p:spPr bwMode="auto">
          <a:xfrm>
            <a:off x="685800" y="1600200"/>
            <a:ext cx="78390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r>
              <a:rPr lang="en-US" b="1" dirty="0">
                <a:solidFill>
                  <a:srgbClr val="333399"/>
                </a:solidFill>
                <a:cs typeface="Times New Roman" panose="02020603050405020304" pitchFamily="18" charset="0"/>
              </a:rPr>
              <a:t>WHY IS THIS IMPORTANT?</a:t>
            </a:r>
            <a:endParaRPr lang="en-US" dirty="0">
              <a:solidFill>
                <a:srgbClr val="333399"/>
              </a:solidFill>
              <a:cs typeface="Times New Roman" panose="02020603050405020304" pitchFamily="18" charset="0"/>
            </a:endParaRPr>
          </a:p>
          <a:p>
            <a:pPr marL="285750" lvl="0" indent="-285750" fontAlgn="base">
              <a:buFont typeface="Arial" panose="020B0604020202020204" pitchFamily="34" charset="0"/>
              <a:buChar char="•"/>
            </a:pPr>
            <a:r>
              <a:rPr lang="en-US" dirty="0">
                <a:solidFill>
                  <a:srgbClr val="333399"/>
                </a:solidFill>
                <a:cs typeface="Times New Roman" panose="02020603050405020304" pitchFamily="18" charset="0"/>
              </a:rPr>
              <a:t>Any contract signed by a prospective student as a result of solicitation or enrollment by a non-licensed agent </a:t>
            </a:r>
            <a:r>
              <a:rPr lang="en-US" u="sng" dirty="0">
                <a:solidFill>
                  <a:srgbClr val="333399"/>
                </a:solidFill>
                <a:cs typeface="Times New Roman" panose="02020603050405020304" pitchFamily="18" charset="0"/>
              </a:rPr>
              <a:t>may be unenforceable</a:t>
            </a:r>
            <a:r>
              <a:rPr lang="en-US" dirty="0">
                <a:solidFill>
                  <a:srgbClr val="333399"/>
                </a:solidFill>
                <a:cs typeface="Times New Roman" panose="02020603050405020304" pitchFamily="18" charset="0"/>
              </a:rPr>
              <a:t> and the student </a:t>
            </a:r>
            <a:r>
              <a:rPr lang="en-US" u="sng" dirty="0">
                <a:solidFill>
                  <a:srgbClr val="333399"/>
                </a:solidFill>
                <a:cs typeface="Times New Roman" panose="02020603050405020304" pitchFamily="18" charset="0"/>
              </a:rPr>
              <a:t>may be entitled to a refund of all moneys paid</a:t>
            </a:r>
            <a:r>
              <a:rPr lang="en-US" dirty="0">
                <a:solidFill>
                  <a:srgbClr val="333399"/>
                </a:solidFill>
                <a:cs typeface="Times New Roman" panose="02020603050405020304" pitchFamily="18" charset="0"/>
              </a:rPr>
              <a:t>.</a:t>
            </a:r>
          </a:p>
          <a:p>
            <a:pPr marL="285750" lvl="0" indent="-285750" fontAlgn="base">
              <a:buFont typeface="Arial" panose="020B0604020202020204" pitchFamily="34" charset="0"/>
              <a:buChar char="•"/>
            </a:pPr>
            <a:r>
              <a:rPr lang="en-US" dirty="0">
                <a:solidFill>
                  <a:srgbClr val="333399"/>
                </a:solidFill>
                <a:cs typeface="Times New Roman" panose="02020603050405020304" pitchFamily="18" charset="0"/>
              </a:rPr>
              <a:t>The institution could be </a:t>
            </a:r>
            <a:r>
              <a:rPr lang="en-US" u="sng" dirty="0">
                <a:solidFill>
                  <a:srgbClr val="333399"/>
                </a:solidFill>
                <a:cs typeface="Times New Roman" panose="02020603050405020304" pitchFamily="18" charset="0"/>
              </a:rPr>
              <a:t>fined</a:t>
            </a:r>
            <a:r>
              <a:rPr lang="en-US" dirty="0">
                <a:solidFill>
                  <a:srgbClr val="333399"/>
                </a:solidFill>
                <a:cs typeface="Times New Roman" panose="02020603050405020304" pitchFamily="18" charset="0"/>
              </a:rPr>
              <a:t> or the institution’s authorization status </a:t>
            </a:r>
            <a:r>
              <a:rPr lang="en-US" u="sng" dirty="0">
                <a:solidFill>
                  <a:srgbClr val="333399"/>
                </a:solidFill>
                <a:cs typeface="Times New Roman" panose="02020603050405020304" pitchFamily="18" charset="0"/>
              </a:rPr>
              <a:t>changed to conditional or revoked</a:t>
            </a:r>
            <a:r>
              <a:rPr lang="en-US" dirty="0">
                <a:solidFill>
                  <a:srgbClr val="333399"/>
                </a:solidFill>
                <a:cs typeface="Times New Roman" panose="02020603050405020304" pitchFamily="18" charset="0"/>
              </a:rPr>
              <a:t>.</a:t>
            </a:r>
          </a:p>
        </p:txBody>
      </p:sp>
      <p:sp>
        <p:nvSpPr>
          <p:cNvPr id="5" name="Text Box 24"/>
          <p:cNvSpPr txBox="1">
            <a:spLocks noChangeArrowheads="1"/>
          </p:cNvSpPr>
          <p:nvPr/>
        </p:nvSpPr>
        <p:spPr bwMode="auto">
          <a:xfrm>
            <a:off x="685800" y="3657600"/>
            <a:ext cx="775702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algn="ctr" fontAlgn="base"/>
            <a:r>
              <a:rPr lang="en-US" b="1" dirty="0">
                <a:solidFill>
                  <a:srgbClr val="333399"/>
                </a:solidFill>
                <a:latin typeface="+mn-lt"/>
              </a:rPr>
              <a:t>ANSWERS TO COMMON AGENT QUESTIONS</a:t>
            </a:r>
            <a:endParaRPr lang="en-US" dirty="0">
              <a:solidFill>
                <a:srgbClr val="333399"/>
              </a:solidFill>
              <a:latin typeface="+mn-lt"/>
            </a:endParaRPr>
          </a:p>
          <a:p>
            <a:pPr marL="285750" lvl="0" indent="-285750" fontAlgn="base">
              <a:buFont typeface="Arial" panose="020B0604020202020204" pitchFamily="34" charset="0"/>
              <a:buChar char="•"/>
            </a:pPr>
            <a:r>
              <a:rPr lang="en-US" dirty="0">
                <a:solidFill>
                  <a:srgbClr val="333399"/>
                </a:solidFill>
                <a:latin typeface="+mn-lt"/>
              </a:rPr>
              <a:t>An institution must obtain approval for an agent prior to the individual engaging in any agent activity.</a:t>
            </a:r>
          </a:p>
          <a:p>
            <a:pPr marL="285750" lvl="0" indent="-285750" fontAlgn="base">
              <a:buFont typeface="Arial" panose="020B0604020202020204" pitchFamily="34" charset="0"/>
              <a:buChar char="•"/>
            </a:pPr>
            <a:r>
              <a:rPr lang="en-US" dirty="0">
                <a:solidFill>
                  <a:srgbClr val="333399"/>
                </a:solidFill>
                <a:latin typeface="+mn-lt"/>
              </a:rPr>
              <a:t>A full-time employee of the institution is not an agent. </a:t>
            </a:r>
          </a:p>
          <a:p>
            <a:pPr marL="285750" lvl="0" indent="-285750" fontAlgn="base">
              <a:buFont typeface="Arial" panose="020B0604020202020204" pitchFamily="34" charset="0"/>
              <a:buChar char="•"/>
            </a:pPr>
            <a:r>
              <a:rPr lang="en-US" dirty="0">
                <a:solidFill>
                  <a:srgbClr val="333399"/>
                </a:solidFill>
                <a:latin typeface="+mn-lt"/>
              </a:rPr>
              <a:t>A part-time or contract employee of the institution, who the institution compensates for enrolling or seeking to enroll students, is an agent.  This includes a person working from a remote location, who enrolls students or makes cold calls, or as part of a recruiting firm.</a:t>
            </a:r>
            <a:endParaRPr kumimoji="0" lang="en-US" sz="1800" b="0" i="0" u="none" strike="noStrike" kern="0" cap="none" spc="0" normalizeH="0" baseline="0" noProof="0" dirty="0">
              <a:ln>
                <a:noFill/>
              </a:ln>
              <a:solidFill>
                <a:srgbClr val="333399"/>
              </a:solidFill>
              <a:effectLst/>
              <a:uLnTx/>
              <a:uFillTx/>
              <a:latin typeface="+mn-lt"/>
            </a:endParaRPr>
          </a:p>
        </p:txBody>
      </p:sp>
    </p:spTree>
    <p:extLst>
      <p:ext uri="{BB962C8B-B14F-4D97-AF65-F5344CB8AC3E}">
        <p14:creationId xmlns:p14="http://schemas.microsoft.com/office/powerpoint/2010/main" val="7830481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2875"/>
            <a:ext cx="2133600" cy="365125"/>
          </a:xfrm>
        </p:spPr>
        <p:txBody>
          <a:bodyPr/>
          <a:lstStyle/>
          <a:p>
            <a:fld id="{3789BC2C-4713-47A4-8757-AFE23EB9B85D}" type="slidenum">
              <a:rPr lang="en-US" smtClean="0"/>
              <a:pPr/>
              <a:t>49</a:t>
            </a:fld>
            <a:endParaRPr lang="en-US" dirty="0"/>
          </a:p>
        </p:txBody>
      </p:sp>
      <p:sp>
        <p:nvSpPr>
          <p:cNvPr id="3" name="Text Box 22"/>
          <p:cNvSpPr txBox="1">
            <a:spLocks noChangeArrowheads="1"/>
          </p:cNvSpPr>
          <p:nvPr/>
        </p:nvSpPr>
        <p:spPr bwMode="auto">
          <a:xfrm>
            <a:off x="1219200" y="457200"/>
            <a:ext cx="7467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mj-lt"/>
              </a:rPr>
              <a:t>Other Required Forms</a:t>
            </a:r>
          </a:p>
        </p:txBody>
      </p:sp>
      <p:sp>
        <p:nvSpPr>
          <p:cNvPr id="4" name="Text Box 23"/>
          <p:cNvSpPr txBox="1">
            <a:spLocks noChangeArrowheads="1"/>
          </p:cNvSpPr>
          <p:nvPr/>
        </p:nvSpPr>
        <p:spPr bwMode="auto">
          <a:xfrm>
            <a:off x="762000" y="1219200"/>
            <a:ext cx="76962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eaLnBrk="0" hangingPunct="0">
              <a:tabLst>
                <a:tab pos="682625" algn="l"/>
              </a:tabLst>
              <a:defRPr>
                <a:solidFill>
                  <a:schemeClr val="accent2"/>
                </a:solidFill>
                <a:latin typeface="Times New Roman" pitchFamily="18" charset="0"/>
              </a:defRPr>
            </a:lvl1pPr>
            <a:lvl2pPr marL="803275" indent="-342900" eaLnBrk="0" hangingPunct="0">
              <a:tabLst>
                <a:tab pos="682625" algn="l"/>
              </a:tabLst>
              <a:defRPr>
                <a:solidFill>
                  <a:schemeClr val="accent2"/>
                </a:solidFill>
                <a:latin typeface="Times New Roman" pitchFamily="18" charset="0"/>
              </a:defRPr>
            </a:lvl2pPr>
            <a:lvl3pPr marL="1143000" indent="-228600" eaLnBrk="0" hangingPunct="0">
              <a:tabLst>
                <a:tab pos="682625" algn="l"/>
              </a:tabLst>
              <a:defRPr>
                <a:solidFill>
                  <a:schemeClr val="accent2"/>
                </a:solidFill>
                <a:latin typeface="Times New Roman" pitchFamily="18" charset="0"/>
              </a:defRPr>
            </a:lvl3pPr>
            <a:lvl4pPr marL="1600200" indent="-228600" eaLnBrk="0" hangingPunct="0">
              <a:tabLst>
                <a:tab pos="682625" algn="l"/>
              </a:tabLst>
              <a:defRPr>
                <a:solidFill>
                  <a:schemeClr val="accent2"/>
                </a:solidFill>
                <a:latin typeface="Times New Roman" pitchFamily="18" charset="0"/>
              </a:defRPr>
            </a:lvl4pPr>
            <a:lvl5pPr marL="2057400" indent="-228600" eaLnBrk="0" hangingPunct="0">
              <a:tabLst>
                <a:tab pos="682625" algn="l"/>
              </a:tabLst>
              <a:defRPr>
                <a:solidFill>
                  <a:schemeClr val="accent2"/>
                </a:solidFill>
                <a:latin typeface="Times New Roman" pitchFamily="18" charset="0"/>
              </a:defRPr>
            </a:lvl5pPr>
            <a:lvl6pPr marL="2514600" indent="-228600" eaLnBrk="0" fontAlgn="base" hangingPunct="0">
              <a:spcBef>
                <a:spcPct val="0"/>
              </a:spcBef>
              <a:spcAft>
                <a:spcPct val="0"/>
              </a:spcAft>
              <a:tabLst>
                <a:tab pos="682625" algn="l"/>
              </a:tabLst>
              <a:defRPr>
                <a:solidFill>
                  <a:schemeClr val="accent2"/>
                </a:solidFill>
                <a:latin typeface="Times New Roman" pitchFamily="18" charset="0"/>
              </a:defRPr>
            </a:lvl6pPr>
            <a:lvl7pPr marL="2971800" indent="-228600" eaLnBrk="0" fontAlgn="base" hangingPunct="0">
              <a:spcBef>
                <a:spcPct val="0"/>
              </a:spcBef>
              <a:spcAft>
                <a:spcPct val="0"/>
              </a:spcAft>
              <a:tabLst>
                <a:tab pos="682625" algn="l"/>
              </a:tabLst>
              <a:defRPr>
                <a:solidFill>
                  <a:schemeClr val="accent2"/>
                </a:solidFill>
                <a:latin typeface="Times New Roman" pitchFamily="18" charset="0"/>
              </a:defRPr>
            </a:lvl7pPr>
            <a:lvl8pPr marL="3429000" indent="-228600" eaLnBrk="0" fontAlgn="base" hangingPunct="0">
              <a:spcBef>
                <a:spcPct val="0"/>
              </a:spcBef>
              <a:spcAft>
                <a:spcPct val="0"/>
              </a:spcAft>
              <a:tabLst>
                <a:tab pos="682625" algn="l"/>
              </a:tabLst>
              <a:defRPr>
                <a:solidFill>
                  <a:schemeClr val="accent2"/>
                </a:solidFill>
                <a:latin typeface="Times New Roman" pitchFamily="18" charset="0"/>
              </a:defRPr>
            </a:lvl8pPr>
            <a:lvl9pPr marL="3886200" indent="-228600" eaLnBrk="0" fontAlgn="base" hangingPunct="0">
              <a:spcBef>
                <a:spcPct val="0"/>
              </a:spcBef>
              <a:spcAft>
                <a:spcPct val="0"/>
              </a:spcAft>
              <a:tabLst>
                <a:tab pos="682625" algn="l"/>
              </a:tabLst>
              <a:defRPr>
                <a:solidFill>
                  <a:schemeClr val="accent2"/>
                </a:solidFill>
                <a:latin typeface="Times New Roman" pitchFamily="18" charset="0"/>
              </a:defRPr>
            </a:lvl9pPr>
          </a:lstStyle>
          <a:p>
            <a:pPr marL="231775" marR="0" lvl="0" indent="-231775" defTabSz="914400" eaLnBrk="1" fontAlgn="base" latinLnBrk="0" hangingPunct="1">
              <a:lnSpc>
                <a:spcPct val="100000"/>
              </a:lnSpc>
              <a:spcBef>
                <a:spcPct val="50000"/>
              </a:spcBef>
              <a:spcAft>
                <a:spcPct val="0"/>
              </a:spcAft>
              <a:buClrTx/>
              <a:buSzTx/>
              <a:buFontTx/>
              <a:buChar char="•"/>
              <a:tabLst>
                <a:tab pos="682625" algn="l"/>
              </a:tabLst>
              <a:defRPr/>
            </a:pPr>
            <a:r>
              <a:rPr kumimoji="0" lang="en-US" b="0" i="0" u="none" strike="noStrike" kern="0" cap="none" spc="0" normalizeH="0" baseline="0" noProof="0" dirty="0">
                <a:ln>
                  <a:noFill/>
                </a:ln>
                <a:solidFill>
                  <a:srgbClr val="333399"/>
                </a:solidFill>
                <a:effectLst/>
                <a:uLnTx/>
                <a:uFillTx/>
                <a:latin typeface="+mn-lt"/>
              </a:rPr>
              <a:t>Change of Location – Rule 1540-01-02-.07(6)</a:t>
            </a:r>
          </a:p>
          <a:p>
            <a:pPr lvl="1" eaLnBrk="1" fontAlgn="base" hangingPunct="1">
              <a:spcBef>
                <a:spcPct val="50000"/>
              </a:spcBef>
              <a:spcAft>
                <a:spcPct val="0"/>
              </a:spcAft>
              <a:buFont typeface="Times New Roman" pitchFamily="18" charset="0"/>
              <a:buChar char="−"/>
              <a:defRPr/>
            </a:pPr>
            <a:r>
              <a:rPr kumimoji="0" lang="en-US" b="0" i="0" u="none" strike="noStrike" kern="0" cap="none" spc="0" normalizeH="0" baseline="0" noProof="0" dirty="0">
                <a:ln>
                  <a:noFill/>
                </a:ln>
                <a:solidFill>
                  <a:srgbClr val="333399"/>
                </a:solidFill>
                <a:effectLst/>
                <a:uLnTx/>
                <a:uFillTx/>
                <a:latin typeface="+mn-lt"/>
              </a:rPr>
              <a:t>Your institution may </a:t>
            </a:r>
            <a:r>
              <a:rPr kumimoji="0" lang="en-US" b="1" i="0" u="sng" strike="noStrike" kern="0" cap="none" spc="0" normalizeH="0" baseline="0" noProof="0" dirty="0">
                <a:ln>
                  <a:noFill/>
                </a:ln>
                <a:solidFill>
                  <a:srgbClr val="333399"/>
                </a:solidFill>
                <a:effectLst/>
                <a:uLnTx/>
                <a:uFillTx/>
                <a:latin typeface="+mn-lt"/>
              </a:rPr>
              <a:t>not</a:t>
            </a:r>
            <a:r>
              <a:rPr kumimoji="0" lang="en-US" b="1" i="0" u="none" strike="noStrike" kern="0" cap="none" spc="0" normalizeH="0" baseline="0" noProof="0" dirty="0">
                <a:ln>
                  <a:noFill/>
                </a:ln>
                <a:solidFill>
                  <a:srgbClr val="333399"/>
                </a:solidFill>
                <a:effectLst/>
                <a:uLnTx/>
                <a:uFillTx/>
                <a:latin typeface="+mn-lt"/>
              </a:rPr>
              <a:t> </a:t>
            </a:r>
            <a:r>
              <a:rPr kumimoji="0" lang="en-US" b="0" i="0" u="none" strike="noStrike" kern="0" cap="none" spc="0" normalizeH="0" baseline="0" noProof="0" dirty="0">
                <a:ln>
                  <a:noFill/>
                </a:ln>
                <a:solidFill>
                  <a:srgbClr val="333399"/>
                </a:solidFill>
                <a:effectLst/>
                <a:uLnTx/>
                <a:uFillTx/>
                <a:latin typeface="+mn-lt"/>
              </a:rPr>
              <a:t>conduct instruction at an unauthorized site.  Submit </a:t>
            </a:r>
            <a:r>
              <a:rPr lang="en-US" kern="0" dirty="0">
                <a:solidFill>
                  <a:srgbClr val="333399"/>
                </a:solidFill>
                <a:latin typeface="+mn-lt"/>
              </a:rPr>
              <a:t>an Application for Change of Institutional Location at </a:t>
            </a:r>
            <a:r>
              <a:rPr kumimoji="0" lang="en-US" b="0" i="0" u="none" strike="noStrike" kern="0" cap="none" spc="0" normalizeH="0" baseline="0" noProof="0" dirty="0">
                <a:ln>
                  <a:noFill/>
                </a:ln>
                <a:solidFill>
                  <a:srgbClr val="333399"/>
                </a:solidFill>
                <a:effectLst/>
                <a:uLnTx/>
                <a:uFillTx/>
                <a:latin typeface="+mn-lt"/>
              </a:rPr>
              <a:t>least 30 days prior to the scheduled relocation.  </a:t>
            </a:r>
          </a:p>
          <a:p>
            <a:pPr marL="803275" marR="0" lvl="1" indent="-342900" defTabSz="914400" eaLnBrk="1" fontAlgn="base" latinLnBrk="0" hangingPunct="1">
              <a:lnSpc>
                <a:spcPct val="100000"/>
              </a:lnSpc>
              <a:spcBef>
                <a:spcPct val="50000"/>
              </a:spcBef>
              <a:spcAft>
                <a:spcPct val="0"/>
              </a:spcAft>
              <a:buClrTx/>
              <a:buSzTx/>
              <a:buFont typeface="Times New Roman" pitchFamily="18" charset="0"/>
              <a:buChar char="−"/>
              <a:tabLst>
                <a:tab pos="682625" algn="l"/>
              </a:tabLst>
              <a:defRPr/>
            </a:pPr>
            <a:r>
              <a:rPr kumimoji="0" lang="en-US" b="0" i="0" u="none" strike="noStrike" kern="0" cap="none" spc="0" normalizeH="0" baseline="0" noProof="0" dirty="0">
                <a:ln>
                  <a:noFill/>
                </a:ln>
                <a:solidFill>
                  <a:srgbClr val="333399"/>
                </a:solidFill>
                <a:effectLst/>
                <a:uLnTx/>
                <a:uFillTx/>
                <a:latin typeface="+mn-lt"/>
              </a:rPr>
              <a:t>DPSA must inspect the facilities and equipment.</a:t>
            </a:r>
          </a:p>
          <a:p>
            <a:pPr marL="231775" marR="0" lvl="0" indent="-231775" defTabSz="914400" eaLnBrk="1" fontAlgn="base" latinLnBrk="0" hangingPunct="1">
              <a:lnSpc>
                <a:spcPct val="100000"/>
              </a:lnSpc>
              <a:spcBef>
                <a:spcPct val="50000"/>
              </a:spcBef>
              <a:spcAft>
                <a:spcPct val="0"/>
              </a:spcAft>
              <a:buClrTx/>
              <a:buSzTx/>
              <a:buFontTx/>
              <a:buChar char="•"/>
              <a:tabLst>
                <a:tab pos="682625" algn="l"/>
              </a:tabLst>
              <a:defRPr/>
            </a:pPr>
            <a:r>
              <a:rPr kumimoji="0" lang="en-US" b="0" i="0" u="none" strike="noStrike" kern="0" cap="none" spc="0" normalizeH="0" baseline="0" noProof="0" dirty="0">
                <a:ln>
                  <a:noFill/>
                </a:ln>
                <a:solidFill>
                  <a:srgbClr val="333399"/>
                </a:solidFill>
                <a:effectLst/>
                <a:uLnTx/>
                <a:uFillTx/>
                <a:latin typeface="+mn-lt"/>
              </a:rPr>
              <a:t>Institution Name Change – Rule 1540-01-02-.07(9)</a:t>
            </a:r>
          </a:p>
          <a:p>
            <a:pPr marL="231775" marR="0" lvl="0" indent="-231775" defTabSz="914400" eaLnBrk="1" fontAlgn="base" latinLnBrk="0" hangingPunct="1">
              <a:lnSpc>
                <a:spcPct val="100000"/>
              </a:lnSpc>
              <a:spcBef>
                <a:spcPct val="50000"/>
              </a:spcBef>
              <a:spcAft>
                <a:spcPct val="0"/>
              </a:spcAft>
              <a:buClrTx/>
              <a:buSzTx/>
              <a:buFontTx/>
              <a:buChar char="•"/>
              <a:tabLst>
                <a:tab pos="682625" algn="l"/>
              </a:tabLst>
              <a:defRPr/>
            </a:pPr>
            <a:r>
              <a:rPr kumimoji="0" lang="en-US" b="0" i="0" u="none" strike="noStrike" kern="0" cap="none" spc="0" normalizeH="0" baseline="0" noProof="0" dirty="0">
                <a:ln>
                  <a:noFill/>
                </a:ln>
                <a:solidFill>
                  <a:srgbClr val="333399"/>
                </a:solidFill>
                <a:effectLst/>
                <a:uLnTx/>
                <a:uFillTx/>
                <a:latin typeface="+mn-lt"/>
              </a:rPr>
              <a:t>Change of Ownership – Rule 1540-01-02-.07(4)</a:t>
            </a:r>
          </a:p>
          <a:p>
            <a:pPr marL="231775" marR="0" lvl="0" indent="-231775" defTabSz="914400" eaLnBrk="1" fontAlgn="base" latinLnBrk="0" hangingPunct="1">
              <a:lnSpc>
                <a:spcPct val="100000"/>
              </a:lnSpc>
              <a:spcBef>
                <a:spcPct val="50000"/>
              </a:spcBef>
              <a:spcAft>
                <a:spcPct val="0"/>
              </a:spcAft>
              <a:buClrTx/>
              <a:buSzTx/>
              <a:buFontTx/>
              <a:buChar char="•"/>
              <a:tabLst>
                <a:tab pos="682625" algn="l"/>
              </a:tabLst>
              <a:defRPr/>
            </a:pPr>
            <a:r>
              <a:rPr kumimoji="0" lang="en-US" b="0" i="0" u="none" strike="noStrike" kern="0" cap="none" spc="0" normalizeH="0" baseline="0" noProof="0" dirty="0">
                <a:ln>
                  <a:noFill/>
                </a:ln>
                <a:solidFill>
                  <a:srgbClr val="333399"/>
                </a:solidFill>
                <a:effectLst/>
                <a:uLnTx/>
                <a:uFillTx/>
                <a:latin typeface="+mn-lt"/>
              </a:rPr>
              <a:t>New Program Application – Rule 1540-01-02-.07(5)</a:t>
            </a:r>
          </a:p>
          <a:p>
            <a:pPr marL="803275" marR="0" lvl="1" indent="-342900" defTabSz="914400" eaLnBrk="1" fontAlgn="base" latinLnBrk="0" hangingPunct="1">
              <a:lnSpc>
                <a:spcPct val="100000"/>
              </a:lnSpc>
              <a:spcBef>
                <a:spcPct val="50000"/>
              </a:spcBef>
              <a:spcAft>
                <a:spcPct val="0"/>
              </a:spcAft>
              <a:buClrTx/>
              <a:buSzTx/>
              <a:buFont typeface="Times New Roman" pitchFamily="18" charset="0"/>
              <a:buChar char="−"/>
              <a:tabLst>
                <a:tab pos="682625" algn="l"/>
              </a:tabLst>
              <a:defRPr/>
            </a:pPr>
            <a:r>
              <a:rPr kumimoji="0" lang="en-US" b="0" i="0" u="none" strike="noStrike" kern="0" cap="none" spc="0" normalizeH="0" baseline="0" noProof="0" dirty="0">
                <a:ln>
                  <a:noFill/>
                </a:ln>
                <a:solidFill>
                  <a:srgbClr val="333399"/>
                </a:solidFill>
                <a:effectLst/>
                <a:uLnTx/>
                <a:uFillTx/>
                <a:latin typeface="+mn-lt"/>
              </a:rPr>
              <a:t>An institution must receive approval to offer a program </a:t>
            </a:r>
            <a:r>
              <a:rPr kumimoji="0" lang="en-US" b="1" i="0" u="sng" strike="noStrike" kern="0" cap="none" spc="0" normalizeH="0" baseline="0" noProof="0" dirty="0">
                <a:ln>
                  <a:noFill/>
                </a:ln>
                <a:solidFill>
                  <a:srgbClr val="333399"/>
                </a:solidFill>
                <a:effectLst/>
                <a:uLnTx/>
                <a:uFillTx/>
                <a:latin typeface="+mn-lt"/>
              </a:rPr>
              <a:t>prior</a:t>
            </a:r>
            <a:r>
              <a:rPr kumimoji="0" lang="en-US" b="0" i="0" u="none" strike="noStrike" kern="0" cap="none" spc="0" normalizeH="0" baseline="0" noProof="0" dirty="0">
                <a:ln>
                  <a:noFill/>
                </a:ln>
                <a:solidFill>
                  <a:srgbClr val="333399"/>
                </a:solidFill>
                <a:effectLst/>
                <a:uLnTx/>
                <a:uFillTx/>
                <a:latin typeface="+mn-lt"/>
              </a:rPr>
              <a:t> to advertising for or soliciting enrollment. </a:t>
            </a:r>
          </a:p>
          <a:p>
            <a:pPr marL="803275" marR="0" lvl="1" indent="-342900" defTabSz="914400" eaLnBrk="1" fontAlgn="base" latinLnBrk="0" hangingPunct="1">
              <a:lnSpc>
                <a:spcPct val="100000"/>
              </a:lnSpc>
              <a:spcBef>
                <a:spcPct val="50000"/>
              </a:spcBef>
              <a:spcAft>
                <a:spcPct val="0"/>
              </a:spcAft>
              <a:buClrTx/>
              <a:buSzTx/>
              <a:buFont typeface="Times New Roman" pitchFamily="18" charset="0"/>
              <a:buChar char="−"/>
              <a:tabLst>
                <a:tab pos="682625" algn="l"/>
              </a:tabLst>
              <a:defRPr/>
            </a:pPr>
            <a:r>
              <a:rPr kumimoji="0" lang="en-US" b="0" i="0" u="none" strike="noStrike" kern="0" cap="none" spc="0" normalizeH="0" baseline="0" noProof="0" dirty="0">
                <a:ln>
                  <a:noFill/>
                </a:ln>
                <a:solidFill>
                  <a:srgbClr val="333399"/>
                </a:solidFill>
                <a:effectLst/>
                <a:uLnTx/>
                <a:uFillTx/>
                <a:latin typeface="+mn-lt"/>
              </a:rPr>
              <a:t>For equipment heavy programs, DPSA will inspect the equipment prior to approving the program.</a:t>
            </a:r>
          </a:p>
          <a:p>
            <a:pPr marL="231775" marR="0" lvl="0" indent="-231775" defTabSz="914400" eaLnBrk="1" fontAlgn="base" latinLnBrk="0" hangingPunct="1">
              <a:lnSpc>
                <a:spcPct val="100000"/>
              </a:lnSpc>
              <a:spcBef>
                <a:spcPct val="50000"/>
              </a:spcBef>
              <a:spcAft>
                <a:spcPct val="0"/>
              </a:spcAft>
              <a:buClrTx/>
              <a:buSzTx/>
              <a:buFontTx/>
              <a:buChar char="•"/>
              <a:tabLst>
                <a:tab pos="682625" algn="l"/>
              </a:tabLst>
              <a:defRPr/>
            </a:pPr>
            <a:r>
              <a:rPr kumimoji="0" lang="en-US" b="0" i="0" u="none" strike="noStrike" kern="0" cap="none" spc="0" normalizeH="0" baseline="0" noProof="0" dirty="0">
                <a:ln>
                  <a:noFill/>
                </a:ln>
                <a:solidFill>
                  <a:srgbClr val="333399"/>
                </a:solidFill>
                <a:effectLst/>
                <a:uLnTx/>
                <a:uFillTx/>
                <a:latin typeface="+mn-lt"/>
              </a:rPr>
              <a:t>Surety Bonds for Agents and Institutions – Rule 1540-01-02-.09</a:t>
            </a:r>
          </a:p>
        </p:txBody>
      </p:sp>
    </p:spTree>
    <p:extLst>
      <p:ext uri="{BB962C8B-B14F-4D97-AF65-F5344CB8AC3E}">
        <p14:creationId xmlns:p14="http://schemas.microsoft.com/office/powerpoint/2010/main" val="1436609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12681" y="6470297"/>
            <a:ext cx="2133600" cy="365125"/>
          </a:xfrm>
        </p:spPr>
        <p:txBody>
          <a:bodyPr/>
          <a:lstStyle/>
          <a:p>
            <a:fld id="{3789BC2C-4713-47A4-8757-AFE23EB9B85D}" type="slidenum">
              <a:rPr lang="en-US" smtClean="0"/>
              <a:pPr/>
              <a:t>5</a:t>
            </a:fld>
            <a:endParaRPr lang="en-US" dirty="0"/>
          </a:p>
        </p:txBody>
      </p:sp>
      <p:sp>
        <p:nvSpPr>
          <p:cNvPr id="3" name="Rectangle 2"/>
          <p:cNvSpPr txBox="1">
            <a:spLocks noChangeArrowheads="1"/>
          </p:cNvSpPr>
          <p:nvPr/>
        </p:nvSpPr>
        <p:spPr bwMode="auto">
          <a:xfrm>
            <a:off x="685800" y="869066"/>
            <a:ext cx="7772400" cy="65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E60000"/>
                </a:solidFill>
                <a:effectLst/>
                <a:uLnTx/>
                <a:uFillTx/>
                <a:ea typeface="+mj-ea"/>
                <a:cs typeface="+mj-cs"/>
              </a:rPr>
              <a:t>Authorized Institutions Overview</a:t>
            </a:r>
            <a:br>
              <a:rPr kumimoji="0" lang="en-US" sz="2400" b="1" i="0" u="none" strike="noStrike" kern="0" cap="none" spc="0" normalizeH="0" baseline="0" noProof="0" dirty="0">
                <a:ln>
                  <a:noFill/>
                </a:ln>
                <a:solidFill>
                  <a:srgbClr val="FF0000"/>
                </a:solidFill>
                <a:effectLst/>
                <a:uLnTx/>
                <a:uFillTx/>
                <a:ea typeface="+mj-ea"/>
                <a:cs typeface="+mj-cs"/>
              </a:rPr>
            </a:br>
            <a:br>
              <a:rPr kumimoji="0" lang="en-US" sz="2400" b="1" i="0" u="none" strike="noStrike" kern="0" cap="none" spc="0" normalizeH="0" baseline="0" noProof="0" dirty="0">
                <a:ln>
                  <a:noFill/>
                </a:ln>
                <a:solidFill>
                  <a:srgbClr val="333399"/>
                </a:solidFill>
                <a:effectLst/>
                <a:uLnTx/>
                <a:uFillTx/>
                <a:ea typeface="+mj-ea"/>
                <a:cs typeface="+mj-cs"/>
              </a:rPr>
            </a:br>
            <a:endParaRPr kumimoji="0" lang="en-US" sz="2400" b="1" i="0" u="none" strike="noStrike" kern="0" cap="none" spc="0" normalizeH="0" baseline="0" noProof="0" dirty="0">
              <a:ln>
                <a:noFill/>
              </a:ln>
              <a:solidFill>
                <a:srgbClr val="333399"/>
              </a:solidFill>
              <a:effectLst/>
              <a:uLnTx/>
              <a:uFillTx/>
              <a:ea typeface="+mj-ea"/>
              <a:cs typeface="+mj-cs"/>
            </a:endParaRPr>
          </a:p>
        </p:txBody>
      </p:sp>
      <p:pic>
        <p:nvPicPr>
          <p:cNvPr id="4" name="Picture 3">
            <a:extLst>
              <a:ext uri="{FF2B5EF4-FFF2-40B4-BE49-F238E27FC236}">
                <a16:creationId xmlns:a16="http://schemas.microsoft.com/office/drawing/2014/main" id="{6704528F-0ABB-4B10-93FF-058382BF5C4F}"/>
              </a:ext>
            </a:extLst>
          </p:cNvPr>
          <p:cNvPicPr>
            <a:picLocks noChangeAspect="1"/>
          </p:cNvPicPr>
          <p:nvPr/>
        </p:nvPicPr>
        <p:blipFill>
          <a:blip r:embed="rId2"/>
          <a:stretch>
            <a:fillRect/>
          </a:stretch>
        </p:blipFill>
        <p:spPr>
          <a:xfrm>
            <a:off x="419607" y="1524000"/>
            <a:ext cx="8304786" cy="4545269"/>
          </a:xfrm>
          <a:prstGeom prst="rect">
            <a:avLst/>
          </a:prstGeom>
        </p:spPr>
      </p:pic>
    </p:spTree>
    <p:extLst>
      <p:ext uri="{BB962C8B-B14F-4D97-AF65-F5344CB8AC3E}">
        <p14:creationId xmlns:p14="http://schemas.microsoft.com/office/powerpoint/2010/main" val="13875537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2875"/>
            <a:ext cx="2133600" cy="365125"/>
          </a:xfrm>
        </p:spPr>
        <p:txBody>
          <a:bodyPr/>
          <a:lstStyle/>
          <a:p>
            <a:fld id="{3789BC2C-4713-47A4-8757-AFE23EB9B85D}" type="slidenum">
              <a:rPr lang="en-US" smtClean="0"/>
              <a:pPr/>
              <a:t>50</a:t>
            </a:fld>
            <a:endParaRPr lang="en-US" dirty="0"/>
          </a:p>
        </p:txBody>
      </p:sp>
      <p:sp>
        <p:nvSpPr>
          <p:cNvPr id="3" name="Rectangle 21"/>
          <p:cNvSpPr>
            <a:spLocks noChangeArrowheads="1"/>
          </p:cNvSpPr>
          <p:nvPr/>
        </p:nvSpPr>
        <p:spPr bwMode="auto">
          <a:xfrm>
            <a:off x="396875" y="1371600"/>
            <a:ext cx="83502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p>
            <a:pPr algn="ctr" eaLnBrk="0" fontAlgn="base" hangingPunct="0">
              <a:spcBef>
                <a:spcPct val="0"/>
              </a:spcBef>
              <a:spcAft>
                <a:spcPct val="0"/>
              </a:spcAft>
            </a:pPr>
            <a:r>
              <a:rPr lang="en-US" sz="6600" dirty="0">
                <a:solidFill>
                  <a:srgbClr val="333399"/>
                </a:solidFill>
                <a:latin typeface="+mj-lt"/>
              </a:rPr>
              <a:t>Student Files</a:t>
            </a:r>
          </a:p>
        </p:txBody>
      </p:sp>
    </p:spTree>
    <p:extLst>
      <p:ext uri="{BB962C8B-B14F-4D97-AF65-F5344CB8AC3E}">
        <p14:creationId xmlns:p14="http://schemas.microsoft.com/office/powerpoint/2010/main" val="24760596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2875"/>
            <a:ext cx="2133600" cy="365125"/>
          </a:xfrm>
        </p:spPr>
        <p:txBody>
          <a:bodyPr/>
          <a:lstStyle/>
          <a:p>
            <a:fld id="{3789BC2C-4713-47A4-8757-AFE23EB9B85D}" type="slidenum">
              <a:rPr lang="en-US" smtClean="0">
                <a:solidFill>
                  <a:prstClr val="black">
                    <a:tint val="75000"/>
                  </a:prstClr>
                </a:solidFill>
              </a:rPr>
              <a:pPr/>
              <a:t>51</a:t>
            </a:fld>
            <a:endParaRPr lang="en-US" dirty="0">
              <a:solidFill>
                <a:prstClr val="black">
                  <a:tint val="75000"/>
                </a:prstClr>
              </a:solidFill>
            </a:endParaRPr>
          </a:p>
        </p:txBody>
      </p:sp>
      <p:sp>
        <p:nvSpPr>
          <p:cNvPr id="3" name="Rectangle 19"/>
          <p:cNvSpPr>
            <a:spLocks noChangeArrowheads="1"/>
          </p:cNvSpPr>
          <p:nvPr/>
        </p:nvSpPr>
        <p:spPr bwMode="auto">
          <a:xfrm>
            <a:off x="914400" y="457200"/>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3200" b="1" dirty="0">
                <a:solidFill>
                  <a:srgbClr val="FF0000"/>
                </a:solidFill>
                <a:latin typeface="+mj-lt"/>
              </a:rPr>
              <a:t>Student Files</a:t>
            </a:r>
          </a:p>
        </p:txBody>
      </p:sp>
      <p:sp>
        <p:nvSpPr>
          <p:cNvPr id="4" name="Rectangle 20"/>
          <p:cNvSpPr>
            <a:spLocks noChangeArrowheads="1"/>
          </p:cNvSpPr>
          <p:nvPr/>
        </p:nvSpPr>
        <p:spPr bwMode="auto">
          <a:xfrm>
            <a:off x="457200" y="1295400"/>
            <a:ext cx="822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lvl="0"/>
            <a:r>
              <a:rPr lang="en-US" sz="2000" dirty="0">
                <a:solidFill>
                  <a:srgbClr val="333399"/>
                </a:solidFill>
              </a:rPr>
              <a:t>Pursuant to Rule 1540-01-02-.15(5), “Institutions must maintain a file for each student enrolled in a program or course for three (3) years after the student’s withdrawal from or completion of the program or course of enrollment.”  The file shall contain at a minimum</a:t>
            </a:r>
            <a:r>
              <a:rPr lang="en-US" sz="1600" kern="0" baseline="30000" dirty="0">
                <a:solidFill>
                  <a:srgbClr val="000000">
                    <a:hueOff val="0"/>
                    <a:satOff val="0"/>
                    <a:lumOff val="0"/>
                    <a:alphaOff val="0"/>
                  </a:srgbClr>
                </a:solidFill>
                <a:cs typeface="Times New Roman" pitchFamily="18" charset="0"/>
              </a:rPr>
              <a:t> 1</a:t>
            </a:r>
            <a:endParaRPr lang="en-US" sz="1600" kern="0" baseline="30000" dirty="0">
              <a:solidFill>
                <a:srgbClr val="000000">
                  <a:hueOff val="0"/>
                  <a:satOff val="0"/>
                  <a:lumOff val="0"/>
                  <a:alphaOff val="0"/>
                </a:srgbClr>
              </a:solidFill>
            </a:endParaRPr>
          </a:p>
          <a:p>
            <a:pPr marL="800100" lvl="1" indent="-342900" fontAlgn="base">
              <a:spcBef>
                <a:spcPct val="20000"/>
              </a:spcBef>
              <a:spcAft>
                <a:spcPct val="0"/>
              </a:spcAft>
              <a:buFont typeface="Symbol" pitchFamily="18" charset="2"/>
              <a:buChar char="-"/>
            </a:pPr>
            <a:r>
              <a:rPr lang="en-US" sz="2000" dirty="0">
                <a:solidFill>
                  <a:srgbClr val="333399"/>
                </a:solidFill>
              </a:rPr>
              <a:t>Documentation for the basis of admission;</a:t>
            </a:r>
          </a:p>
          <a:p>
            <a:pPr marL="800100" lvl="1" indent="-342900" fontAlgn="base">
              <a:spcBef>
                <a:spcPct val="20000"/>
              </a:spcBef>
              <a:spcAft>
                <a:spcPct val="0"/>
              </a:spcAft>
              <a:buFont typeface="Symbol" pitchFamily="18" charset="2"/>
              <a:buChar char="-"/>
            </a:pPr>
            <a:r>
              <a:rPr lang="en-US" sz="2000" dirty="0">
                <a:solidFill>
                  <a:srgbClr val="333399"/>
                </a:solidFill>
              </a:rPr>
              <a:t>Pre-enrollment checklist executed by the student;</a:t>
            </a:r>
          </a:p>
          <a:p>
            <a:pPr marL="800100" lvl="1" indent="-342900" fontAlgn="base">
              <a:spcBef>
                <a:spcPct val="20000"/>
              </a:spcBef>
              <a:spcAft>
                <a:spcPct val="0"/>
              </a:spcAft>
              <a:buFont typeface="Symbol" pitchFamily="18" charset="2"/>
              <a:buChar char="-"/>
            </a:pPr>
            <a:r>
              <a:rPr lang="en-US" sz="2000" dirty="0">
                <a:solidFill>
                  <a:srgbClr val="333399"/>
                </a:solidFill>
              </a:rPr>
              <a:t>Enrollment agreement executed by the student;</a:t>
            </a:r>
          </a:p>
          <a:p>
            <a:pPr marL="800100" lvl="1" indent="-342900" fontAlgn="base">
              <a:spcBef>
                <a:spcPct val="20000"/>
              </a:spcBef>
              <a:spcAft>
                <a:spcPct val="0"/>
              </a:spcAft>
              <a:buFont typeface="Symbol" pitchFamily="18" charset="2"/>
              <a:buChar char="-"/>
            </a:pPr>
            <a:r>
              <a:rPr lang="en-US" sz="2000" dirty="0">
                <a:solidFill>
                  <a:srgbClr val="333399"/>
                </a:solidFill>
              </a:rPr>
              <a:t>Transferability of credits disclosure statement in compliance with T.C.A. § 49-7-144; </a:t>
            </a:r>
          </a:p>
          <a:p>
            <a:pPr marL="800100" lvl="1" indent="-342900" fontAlgn="base">
              <a:spcBef>
                <a:spcPct val="20000"/>
              </a:spcBef>
              <a:spcAft>
                <a:spcPct val="0"/>
              </a:spcAft>
              <a:buFont typeface="Symbol" pitchFamily="18" charset="2"/>
              <a:buChar char="-"/>
            </a:pPr>
            <a:r>
              <a:rPr lang="en-US" sz="2000" dirty="0">
                <a:solidFill>
                  <a:srgbClr val="333399"/>
                </a:solidFill>
              </a:rPr>
              <a:t>Documentation of all special circumstances placement and withdrawal exceptions; and</a:t>
            </a:r>
          </a:p>
          <a:p>
            <a:pPr marL="800100" lvl="1" indent="-342900" fontAlgn="base">
              <a:spcBef>
                <a:spcPct val="20000"/>
              </a:spcBef>
              <a:spcAft>
                <a:spcPct val="0"/>
              </a:spcAft>
              <a:buFont typeface="Symbol" pitchFamily="18" charset="2"/>
              <a:buChar char="-"/>
            </a:pPr>
            <a:r>
              <a:rPr lang="en-US" sz="2000" dirty="0">
                <a:solidFill>
                  <a:srgbClr val="333399"/>
                </a:solidFill>
              </a:rPr>
              <a:t>Account Ledger</a:t>
            </a:r>
            <a:endParaRPr lang="en-US" sz="1600" dirty="0">
              <a:solidFill>
                <a:srgbClr val="333399"/>
              </a:solidFill>
            </a:endParaRPr>
          </a:p>
          <a:p>
            <a:pPr lvl="0" fontAlgn="base">
              <a:spcBef>
                <a:spcPct val="0"/>
              </a:spcBef>
              <a:spcAft>
                <a:spcPct val="0"/>
              </a:spcAft>
            </a:pPr>
            <a:r>
              <a:rPr lang="en-US" sz="2000" b="1" dirty="0">
                <a:solidFill>
                  <a:srgbClr val="333399"/>
                </a:solidFill>
              </a:rPr>
              <a:t>Institutions shall retain student transcripts or certificate of completion from your institution for the life of the institution. </a:t>
            </a:r>
          </a:p>
          <a:p>
            <a:pPr lvl="0" fontAlgn="base">
              <a:spcBef>
                <a:spcPct val="0"/>
              </a:spcBef>
              <a:spcAft>
                <a:spcPct val="0"/>
              </a:spcAft>
            </a:pPr>
            <a:endParaRPr lang="en-US" sz="800" b="1" dirty="0">
              <a:solidFill>
                <a:srgbClr val="333399"/>
              </a:solidFill>
            </a:endParaRPr>
          </a:p>
          <a:p>
            <a:pPr lvl="0" fontAlgn="base">
              <a:spcBef>
                <a:spcPct val="0"/>
              </a:spcBef>
              <a:spcAft>
                <a:spcPct val="0"/>
              </a:spcAft>
            </a:pPr>
            <a:r>
              <a:rPr lang="en-US" sz="1600" baseline="30000" dirty="0">
                <a:solidFill>
                  <a:srgbClr val="333399"/>
                </a:solidFill>
                <a:latin typeface="Times New Roman" pitchFamily="18" charset="0"/>
                <a:cs typeface="Times New Roman" pitchFamily="18" charset="0"/>
              </a:rPr>
              <a:t>1</a:t>
            </a:r>
            <a:r>
              <a:rPr lang="en-US" sz="1600" dirty="0">
                <a:solidFill>
                  <a:srgbClr val="333399"/>
                </a:solidFill>
                <a:latin typeface="Times New Roman" pitchFamily="18" charset="0"/>
                <a:cs typeface="Times New Roman" pitchFamily="18" charset="0"/>
              </a:rPr>
              <a:t> </a:t>
            </a:r>
            <a:r>
              <a:rPr lang="en-US" sz="1600" dirty="0">
                <a:solidFill>
                  <a:srgbClr val="333399"/>
                </a:solidFill>
                <a:cs typeface="Times New Roman" pitchFamily="18" charset="0"/>
              </a:rPr>
              <a:t>This is not an exhaustive list.  See Rule 1540-01-02-.15(5) for a complete list of requirements.</a:t>
            </a:r>
          </a:p>
          <a:p>
            <a:pPr marL="342900" lvl="1" indent="-342900" fontAlgn="base">
              <a:spcAft>
                <a:spcPct val="0"/>
              </a:spcAft>
              <a:buFont typeface="Arial" panose="020B0604020202020204" pitchFamily="34" charset="0"/>
              <a:buChar char="•"/>
            </a:pPr>
            <a:endParaRPr lang="en-US" sz="2000" b="1" dirty="0">
              <a:solidFill>
                <a:srgbClr val="333399"/>
              </a:solidFill>
              <a:latin typeface="Times New Roman" pitchFamily="18" charset="0"/>
            </a:endParaRPr>
          </a:p>
          <a:p>
            <a:pPr marL="342900" lvl="1" indent="-342900" fontAlgn="base">
              <a:spcAft>
                <a:spcPct val="0"/>
              </a:spcAft>
              <a:buFont typeface="Arial" panose="020B0604020202020204" pitchFamily="34" charset="0"/>
              <a:buChar char="•"/>
            </a:pPr>
            <a:endParaRPr lang="en-US" sz="2000" b="1" dirty="0">
              <a:solidFill>
                <a:srgbClr val="333399"/>
              </a:solidFill>
              <a:latin typeface="Times New Roman" pitchFamily="18" charset="0"/>
            </a:endParaRPr>
          </a:p>
          <a:p>
            <a:pPr lvl="1" fontAlgn="base">
              <a:spcBef>
                <a:spcPct val="20000"/>
              </a:spcBef>
              <a:spcAft>
                <a:spcPct val="0"/>
              </a:spcAft>
            </a:pPr>
            <a:endParaRPr lang="en-US" sz="2000" dirty="0">
              <a:solidFill>
                <a:srgbClr val="333399"/>
              </a:solidFill>
              <a:latin typeface="Times New Roman" pitchFamily="18" charset="0"/>
            </a:endParaRPr>
          </a:p>
          <a:p>
            <a:pPr marL="800100" lvl="1" indent="-342900" fontAlgn="base">
              <a:spcBef>
                <a:spcPct val="20000"/>
              </a:spcBef>
              <a:spcAft>
                <a:spcPct val="0"/>
              </a:spcAft>
              <a:buFont typeface="Symbol" pitchFamily="18" charset="2"/>
              <a:buChar char="-"/>
            </a:pPr>
            <a:endParaRPr lang="en-US" sz="2400" dirty="0">
              <a:solidFill>
                <a:srgbClr val="333399"/>
              </a:solidFill>
              <a:latin typeface="Times New Roman" pitchFamily="18" charset="0"/>
            </a:endParaRPr>
          </a:p>
        </p:txBody>
      </p:sp>
    </p:spTree>
    <p:extLst>
      <p:ext uri="{BB962C8B-B14F-4D97-AF65-F5344CB8AC3E}">
        <p14:creationId xmlns:p14="http://schemas.microsoft.com/office/powerpoint/2010/main" val="27883543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2875"/>
            <a:ext cx="2133600" cy="365125"/>
          </a:xfrm>
        </p:spPr>
        <p:txBody>
          <a:bodyPr/>
          <a:lstStyle/>
          <a:p>
            <a:fld id="{3789BC2C-4713-47A4-8757-AFE23EB9B85D}" type="slidenum">
              <a:rPr lang="en-US" smtClean="0">
                <a:solidFill>
                  <a:prstClr val="black">
                    <a:tint val="75000"/>
                  </a:prstClr>
                </a:solidFill>
              </a:rPr>
              <a:pPr/>
              <a:t>52</a:t>
            </a:fld>
            <a:endParaRPr lang="en-US" dirty="0">
              <a:solidFill>
                <a:prstClr val="black">
                  <a:tint val="75000"/>
                </a:prstClr>
              </a:solidFill>
            </a:endParaRPr>
          </a:p>
        </p:txBody>
      </p:sp>
      <p:sp>
        <p:nvSpPr>
          <p:cNvPr id="3" name="Rectangle 20"/>
          <p:cNvSpPr>
            <a:spLocks noChangeArrowheads="1"/>
          </p:cNvSpPr>
          <p:nvPr/>
        </p:nvSpPr>
        <p:spPr bwMode="auto">
          <a:xfrm>
            <a:off x="685800" y="542925"/>
            <a:ext cx="80772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400" b="1" dirty="0">
                <a:solidFill>
                  <a:srgbClr val="E30101"/>
                </a:solidFill>
                <a:latin typeface="+mj-lt"/>
              </a:rPr>
              <a:t>Account Ledger/Tuition Charges</a:t>
            </a:r>
            <a:endParaRPr lang="en-US" sz="3400" b="1" u="sng" dirty="0">
              <a:solidFill>
                <a:srgbClr val="333399"/>
              </a:solidFill>
              <a:latin typeface="+mj-lt"/>
            </a:endParaRPr>
          </a:p>
        </p:txBody>
      </p:sp>
      <p:sp>
        <p:nvSpPr>
          <p:cNvPr id="4" name="Text Box 24"/>
          <p:cNvSpPr txBox="1">
            <a:spLocks noChangeArrowheads="1"/>
          </p:cNvSpPr>
          <p:nvPr/>
        </p:nvSpPr>
        <p:spPr bwMode="auto">
          <a:xfrm>
            <a:off x="609600" y="1371600"/>
            <a:ext cx="7696200"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accent2"/>
                </a:solidFill>
                <a:latin typeface="Times New Roman" pitchFamily="18" charset="0"/>
              </a:defRPr>
            </a:lvl1pPr>
            <a:lvl2pPr marL="800100" indent="-34290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eaLnBrk="1" fontAlgn="base" hangingPunct="1">
              <a:spcBef>
                <a:spcPct val="0"/>
              </a:spcBef>
              <a:spcAft>
                <a:spcPct val="0"/>
              </a:spcAft>
              <a:buFontTx/>
              <a:buChar char="•"/>
              <a:defRPr/>
            </a:pPr>
            <a:r>
              <a:rPr lang="en-US" kern="0" dirty="0">
                <a:solidFill>
                  <a:srgbClr val="333399"/>
                </a:solidFill>
                <a:latin typeface="+mn-lt"/>
              </a:rPr>
              <a:t>I</a:t>
            </a:r>
            <a:r>
              <a:rPr lang="en-US" sz="2000" kern="0" dirty="0">
                <a:solidFill>
                  <a:srgbClr val="333399"/>
                </a:solidFill>
                <a:latin typeface="+mn-lt"/>
              </a:rPr>
              <a:t>nstitutions must charge the approved tuition amount and the account ledger should reflect that the student was charged the approved  amount</a:t>
            </a:r>
            <a:r>
              <a:rPr lang="en-US" kern="0" dirty="0">
                <a:solidFill>
                  <a:srgbClr val="333399"/>
                </a:solidFill>
                <a:latin typeface="+mn-lt"/>
              </a:rPr>
              <a:t>.</a:t>
            </a:r>
          </a:p>
          <a:p>
            <a:pPr marL="0" indent="0" eaLnBrk="1" fontAlgn="base" hangingPunct="1">
              <a:spcBef>
                <a:spcPct val="0"/>
              </a:spcBef>
              <a:spcAft>
                <a:spcPct val="0"/>
              </a:spcAft>
              <a:defRPr/>
            </a:pPr>
            <a:endParaRPr lang="en-US" kern="0" dirty="0">
              <a:solidFill>
                <a:srgbClr val="333399"/>
              </a:solidFill>
              <a:latin typeface="+mn-lt"/>
            </a:endParaRPr>
          </a:p>
          <a:p>
            <a:pPr eaLnBrk="1" fontAlgn="base" hangingPunct="1">
              <a:spcBef>
                <a:spcPct val="0"/>
              </a:spcBef>
              <a:spcAft>
                <a:spcPct val="0"/>
              </a:spcAft>
              <a:buFontTx/>
              <a:buChar char="•"/>
              <a:defRPr/>
            </a:pPr>
            <a:r>
              <a:rPr lang="en-US" sz="2000" kern="0" dirty="0">
                <a:solidFill>
                  <a:srgbClr val="333399"/>
                </a:solidFill>
                <a:latin typeface="+mn-lt"/>
              </a:rPr>
              <a:t>Rule 1540-01-02-.19(8) states:</a:t>
            </a:r>
          </a:p>
          <a:p>
            <a:pPr marL="514350" indent="0" eaLnBrk="1" fontAlgn="base" hangingPunct="1">
              <a:spcBef>
                <a:spcPct val="0"/>
              </a:spcBef>
              <a:spcAft>
                <a:spcPct val="0"/>
              </a:spcAft>
              <a:defRPr/>
            </a:pPr>
            <a:r>
              <a:rPr lang="en-US" sz="2000" kern="0" dirty="0">
                <a:solidFill>
                  <a:srgbClr val="333399"/>
                </a:solidFill>
                <a:latin typeface="+mn-lt"/>
              </a:rPr>
              <a:t>“An institution may award a scholarship, tuition waiver, or other similar award provided:</a:t>
            </a:r>
          </a:p>
          <a:p>
            <a:pPr marL="0" indent="0" eaLnBrk="1" fontAlgn="base" hangingPunct="1">
              <a:spcBef>
                <a:spcPct val="0"/>
              </a:spcBef>
              <a:spcAft>
                <a:spcPct val="0"/>
              </a:spcAft>
              <a:defRPr/>
            </a:pPr>
            <a:r>
              <a:rPr lang="en-US" kern="0" dirty="0">
                <a:solidFill>
                  <a:srgbClr val="333399"/>
                </a:solidFill>
                <a:latin typeface="+mn-lt"/>
              </a:rPr>
              <a:t>	(a) The eligibility requirements for the offering, including terms, 	conditions, application procedures, due dates, basis for selection, and 	amount to be awarded, are clearly defined in writing;</a:t>
            </a:r>
          </a:p>
          <a:p>
            <a:pPr marL="0" indent="0" eaLnBrk="1" fontAlgn="base" hangingPunct="1">
              <a:spcBef>
                <a:spcPct val="0"/>
              </a:spcBef>
              <a:spcAft>
                <a:spcPct val="0"/>
              </a:spcAft>
              <a:defRPr/>
            </a:pPr>
            <a:r>
              <a:rPr lang="en-US" kern="0" dirty="0">
                <a:solidFill>
                  <a:srgbClr val="333399"/>
                </a:solidFill>
                <a:latin typeface="+mn-lt"/>
              </a:rPr>
              <a:t>	(b) The institution has a form and procedure to verify eligibility; and</a:t>
            </a:r>
          </a:p>
          <a:p>
            <a:pPr marL="0" indent="0" eaLnBrk="1" fontAlgn="base" hangingPunct="1">
              <a:spcBef>
                <a:spcPct val="0"/>
              </a:spcBef>
              <a:spcAft>
                <a:spcPct val="0"/>
              </a:spcAft>
              <a:defRPr/>
            </a:pPr>
            <a:r>
              <a:rPr lang="en-US" kern="0" dirty="0">
                <a:solidFill>
                  <a:srgbClr val="333399"/>
                </a:solidFill>
                <a:latin typeface="+mn-lt"/>
              </a:rPr>
              <a:t>	(c) The amount of the award is a flat dollar amount or subject to 	calculation using a defined formula or scale.”</a:t>
            </a:r>
          </a:p>
        </p:txBody>
      </p:sp>
    </p:spTree>
    <p:extLst>
      <p:ext uri="{BB962C8B-B14F-4D97-AF65-F5344CB8AC3E}">
        <p14:creationId xmlns:p14="http://schemas.microsoft.com/office/powerpoint/2010/main" val="22905292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86176"/>
            <a:ext cx="2133600" cy="365125"/>
          </a:xfrm>
        </p:spPr>
        <p:txBody>
          <a:bodyPr/>
          <a:lstStyle/>
          <a:p>
            <a:fld id="{3789BC2C-4713-47A4-8757-AFE23EB9B85D}" type="slidenum">
              <a:rPr lang="en-US" smtClean="0">
                <a:solidFill>
                  <a:prstClr val="black">
                    <a:tint val="75000"/>
                  </a:prstClr>
                </a:solidFill>
              </a:rPr>
              <a:pPr/>
              <a:t>53</a:t>
            </a:fld>
            <a:endParaRPr lang="en-US" dirty="0">
              <a:solidFill>
                <a:prstClr val="black">
                  <a:tint val="75000"/>
                </a:prstClr>
              </a:solidFill>
            </a:endParaRPr>
          </a:p>
        </p:txBody>
      </p:sp>
      <p:sp>
        <p:nvSpPr>
          <p:cNvPr id="3" name="Rectangle 20"/>
          <p:cNvSpPr>
            <a:spLocks noChangeArrowheads="1"/>
          </p:cNvSpPr>
          <p:nvPr/>
        </p:nvSpPr>
        <p:spPr bwMode="auto">
          <a:xfrm>
            <a:off x="914400" y="584994"/>
            <a:ext cx="800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200" b="1" dirty="0">
                <a:solidFill>
                  <a:srgbClr val="E30101"/>
                </a:solidFill>
                <a:latin typeface="+mj-lt"/>
              </a:rPr>
              <a:t>Admission Standards</a:t>
            </a:r>
            <a:endParaRPr lang="en-US" sz="3200" b="1" dirty="0">
              <a:solidFill>
                <a:srgbClr val="E30101"/>
              </a:solidFill>
              <a:latin typeface="+mj-lt"/>
              <a:cs typeface="Times New Roman" pitchFamily="18" charset="0"/>
            </a:endParaRPr>
          </a:p>
        </p:txBody>
      </p:sp>
      <p:sp>
        <p:nvSpPr>
          <p:cNvPr id="4" name="Text Box 21"/>
          <p:cNvSpPr txBox="1">
            <a:spLocks noChangeArrowheads="1"/>
          </p:cNvSpPr>
          <p:nvPr/>
        </p:nvSpPr>
        <p:spPr bwMode="auto">
          <a:xfrm>
            <a:off x="685800" y="1447800"/>
            <a:ext cx="7772400" cy="32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eaLnBrk="1" fontAlgn="base" hangingPunct="1">
              <a:spcBef>
                <a:spcPct val="30000"/>
              </a:spcBef>
              <a:spcAft>
                <a:spcPct val="0"/>
              </a:spcAft>
              <a:buFontTx/>
              <a:buChar char="•"/>
              <a:defRPr/>
            </a:pPr>
            <a:r>
              <a:rPr lang="en-US" sz="2400" kern="0" dirty="0">
                <a:solidFill>
                  <a:srgbClr val="333399"/>
                </a:solidFill>
                <a:latin typeface="+mn-lt"/>
              </a:rPr>
              <a:t>Each institution is approved with specific admission standards set by the institution, subject to Rule 1540-01-02-.12.</a:t>
            </a:r>
          </a:p>
          <a:p>
            <a:pPr eaLnBrk="1" fontAlgn="base" hangingPunct="1">
              <a:spcBef>
                <a:spcPct val="30000"/>
              </a:spcBef>
              <a:spcAft>
                <a:spcPct val="0"/>
              </a:spcAft>
              <a:buFontTx/>
              <a:buChar char="•"/>
              <a:defRPr/>
            </a:pPr>
            <a:r>
              <a:rPr lang="en-US" sz="2400" kern="0" dirty="0">
                <a:solidFill>
                  <a:srgbClr val="333399"/>
                </a:solidFill>
                <a:latin typeface="+mn-lt"/>
              </a:rPr>
              <a:t>Admission standards </a:t>
            </a:r>
            <a:r>
              <a:rPr lang="en-US" sz="2400" b="1" u="sng" kern="0" dirty="0">
                <a:solidFill>
                  <a:srgbClr val="333399"/>
                </a:solidFill>
                <a:latin typeface="+mn-lt"/>
              </a:rPr>
              <a:t>must</a:t>
            </a:r>
            <a:r>
              <a:rPr lang="en-US" sz="2400" kern="0" dirty="0">
                <a:solidFill>
                  <a:srgbClr val="333399"/>
                </a:solidFill>
                <a:latin typeface="+mn-lt"/>
              </a:rPr>
              <a:t> be applied as approved by THEC.</a:t>
            </a:r>
          </a:p>
          <a:p>
            <a:pPr eaLnBrk="1" fontAlgn="base" hangingPunct="1">
              <a:spcBef>
                <a:spcPct val="30000"/>
              </a:spcBef>
              <a:spcAft>
                <a:spcPct val="0"/>
              </a:spcAft>
              <a:buFontTx/>
              <a:buChar char="•"/>
              <a:defRPr/>
            </a:pPr>
            <a:r>
              <a:rPr lang="en-US" sz="2400" kern="0" dirty="0">
                <a:solidFill>
                  <a:srgbClr val="333399"/>
                </a:solidFill>
                <a:latin typeface="+mn-lt"/>
              </a:rPr>
              <a:t>Do not admit students that you know or should know are ineligible for licensure unless you get written acknowledgement from the student.</a:t>
            </a:r>
          </a:p>
        </p:txBody>
      </p:sp>
    </p:spTree>
    <p:extLst>
      <p:ext uri="{BB962C8B-B14F-4D97-AF65-F5344CB8AC3E}">
        <p14:creationId xmlns:p14="http://schemas.microsoft.com/office/powerpoint/2010/main" val="3658439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72559" y="6492875"/>
            <a:ext cx="2133600" cy="365125"/>
          </a:xfrm>
        </p:spPr>
        <p:txBody>
          <a:bodyPr/>
          <a:lstStyle/>
          <a:p>
            <a:fld id="{3789BC2C-4713-47A4-8757-AFE23EB9B85D}" type="slidenum">
              <a:rPr lang="en-US" smtClean="0">
                <a:solidFill>
                  <a:prstClr val="black">
                    <a:tint val="75000"/>
                  </a:prstClr>
                </a:solidFill>
              </a:rPr>
              <a:pPr/>
              <a:t>54</a:t>
            </a:fld>
            <a:endParaRPr lang="en-US" dirty="0">
              <a:solidFill>
                <a:prstClr val="black">
                  <a:tint val="75000"/>
                </a:prstClr>
              </a:solidFill>
            </a:endParaRPr>
          </a:p>
        </p:txBody>
      </p:sp>
      <p:sp>
        <p:nvSpPr>
          <p:cNvPr id="3" name="Rectangle 19"/>
          <p:cNvSpPr>
            <a:spLocks noChangeArrowheads="1"/>
          </p:cNvSpPr>
          <p:nvPr/>
        </p:nvSpPr>
        <p:spPr bwMode="auto">
          <a:xfrm>
            <a:off x="1066800" y="533400"/>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3200" b="1" dirty="0">
                <a:solidFill>
                  <a:srgbClr val="FF0000"/>
                </a:solidFill>
                <a:latin typeface="+mj-lt"/>
              </a:rPr>
              <a:t>Admission Standards</a:t>
            </a:r>
          </a:p>
        </p:txBody>
      </p:sp>
      <p:sp>
        <p:nvSpPr>
          <p:cNvPr id="4" name="TextBox 3"/>
          <p:cNvSpPr txBox="1"/>
          <p:nvPr/>
        </p:nvSpPr>
        <p:spPr>
          <a:xfrm>
            <a:off x="701032" y="1245781"/>
            <a:ext cx="7741936" cy="3785652"/>
          </a:xfrm>
          <a:prstGeom prst="rect">
            <a:avLst/>
          </a:prstGeom>
          <a:noFill/>
        </p:spPr>
        <p:txBody>
          <a:bodyPr wrap="square" rtlCol="0">
            <a:spAutoFit/>
          </a:bodyPr>
          <a:lstStyle/>
          <a:p>
            <a:pPr marL="342900" lvl="1" indent="-342900" fontAlgn="base">
              <a:spcBef>
                <a:spcPct val="50000"/>
              </a:spcBef>
              <a:spcAft>
                <a:spcPct val="0"/>
              </a:spcAft>
              <a:buFont typeface="Arial" panose="020B0604020202020204" pitchFamily="34" charset="0"/>
              <a:buChar char="•"/>
            </a:pPr>
            <a:r>
              <a:rPr lang="en-US" sz="2000" dirty="0">
                <a:solidFill>
                  <a:srgbClr val="333399"/>
                </a:solidFill>
              </a:rPr>
              <a:t>Students enrolling in a certificate or diploma program must possess a high school diploma, a high school diploma equivalency, a current Tennessee license in the field for which the training is intended, postsecondary credit in a degree program, or a passing score on an ability to benefit test.</a:t>
            </a:r>
          </a:p>
          <a:p>
            <a:pPr marL="342900" lvl="1" indent="-342900" fontAlgn="base">
              <a:spcBef>
                <a:spcPct val="50000"/>
              </a:spcBef>
              <a:spcAft>
                <a:spcPct val="0"/>
              </a:spcAft>
              <a:buFont typeface="Arial" panose="020B0604020202020204" pitchFamily="34" charset="0"/>
              <a:buChar char="•"/>
            </a:pPr>
            <a:r>
              <a:rPr lang="en-US" sz="2000" dirty="0">
                <a:solidFill>
                  <a:srgbClr val="333399"/>
                </a:solidFill>
              </a:rPr>
              <a:t>Students enrolling in an associate or bachelor degree program must possess, at a minimum, a high school diploma, a high school diploma equivalency, or postsecondary credit in a degree program.</a:t>
            </a:r>
          </a:p>
          <a:p>
            <a:pPr marL="342900" lvl="1" indent="-342900" fontAlgn="base">
              <a:spcBef>
                <a:spcPct val="50000"/>
              </a:spcBef>
              <a:spcAft>
                <a:spcPct val="0"/>
              </a:spcAft>
              <a:buFont typeface="Arial" panose="020B0604020202020204" pitchFamily="34" charset="0"/>
              <a:buChar char="•"/>
            </a:pPr>
            <a:r>
              <a:rPr lang="en-US" sz="2000" dirty="0">
                <a:solidFill>
                  <a:srgbClr val="333399"/>
                </a:solidFill>
              </a:rPr>
              <a:t>Students enrolling in a post-baccalaureate program must possess, at a minimum, a baccalaureate degree from an institution judged to be appropriate by the Commission.</a:t>
            </a:r>
          </a:p>
        </p:txBody>
      </p:sp>
    </p:spTree>
    <p:extLst>
      <p:ext uri="{BB962C8B-B14F-4D97-AF65-F5344CB8AC3E}">
        <p14:creationId xmlns:p14="http://schemas.microsoft.com/office/powerpoint/2010/main" val="11545808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2875"/>
            <a:ext cx="2133600" cy="365125"/>
          </a:xfrm>
        </p:spPr>
        <p:txBody>
          <a:bodyPr/>
          <a:lstStyle/>
          <a:p>
            <a:fld id="{3789BC2C-4713-47A4-8757-AFE23EB9B85D}" type="slidenum">
              <a:rPr lang="en-US" smtClean="0">
                <a:solidFill>
                  <a:prstClr val="black">
                    <a:tint val="75000"/>
                  </a:prstClr>
                </a:solidFill>
              </a:rPr>
              <a:pPr/>
              <a:t>55</a:t>
            </a:fld>
            <a:endParaRPr lang="en-US" dirty="0">
              <a:solidFill>
                <a:prstClr val="black">
                  <a:tint val="75000"/>
                </a:prstClr>
              </a:solidFill>
            </a:endParaRPr>
          </a:p>
        </p:txBody>
      </p:sp>
      <p:sp>
        <p:nvSpPr>
          <p:cNvPr id="3" name="Rectangle 19"/>
          <p:cNvSpPr>
            <a:spLocks noChangeArrowheads="1"/>
          </p:cNvSpPr>
          <p:nvPr/>
        </p:nvSpPr>
        <p:spPr bwMode="auto">
          <a:xfrm>
            <a:off x="1219200" y="323850"/>
            <a:ext cx="7620000" cy="67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3200" b="1" dirty="0">
                <a:solidFill>
                  <a:srgbClr val="FF0000"/>
                </a:solidFill>
                <a:latin typeface="+mj-lt"/>
              </a:rPr>
              <a:t>Student Files</a:t>
            </a:r>
          </a:p>
        </p:txBody>
      </p:sp>
      <p:sp>
        <p:nvSpPr>
          <p:cNvPr id="5" name="TextBox 4"/>
          <p:cNvSpPr txBox="1"/>
          <p:nvPr/>
        </p:nvSpPr>
        <p:spPr>
          <a:xfrm>
            <a:off x="1171574" y="1219200"/>
            <a:ext cx="7555005" cy="5078313"/>
          </a:xfrm>
          <a:prstGeom prst="rect">
            <a:avLst/>
          </a:prstGeom>
          <a:noFill/>
        </p:spPr>
        <p:txBody>
          <a:bodyPr wrap="square" rtlCol="0">
            <a:spAutoFit/>
          </a:bodyPr>
          <a:lstStyle/>
          <a:p>
            <a:pPr marL="290513" lvl="1" indent="-285750" fontAlgn="base">
              <a:spcBef>
                <a:spcPts val="600"/>
              </a:spcBef>
              <a:spcAft>
                <a:spcPct val="0"/>
              </a:spcAft>
              <a:buFont typeface="Arial" pitchFamily="34" charset="0"/>
              <a:buChar char="•"/>
            </a:pPr>
            <a:r>
              <a:rPr lang="en-US" sz="1600" dirty="0">
                <a:solidFill>
                  <a:srgbClr val="333399"/>
                </a:solidFill>
              </a:rPr>
              <a:t>An official high school transcript, high school equivalency transcript or GED score sheet shall be maintained in the student’s file, </a:t>
            </a:r>
            <a:r>
              <a:rPr lang="en-US" sz="1600" u="sng" dirty="0">
                <a:solidFill>
                  <a:srgbClr val="333399"/>
                </a:solidFill>
              </a:rPr>
              <a:t>not</a:t>
            </a:r>
            <a:r>
              <a:rPr lang="en-US" sz="1600" dirty="0">
                <a:solidFill>
                  <a:srgbClr val="333399"/>
                </a:solidFill>
              </a:rPr>
              <a:t> a copy of the high school diploma, or GED Certificate or HSE diploma. An official high school transcript, high school equivalency transcript or GED score sheet must be:</a:t>
            </a:r>
          </a:p>
          <a:p>
            <a:pPr marL="914400" lvl="1" indent="-457200" fontAlgn="base">
              <a:spcBef>
                <a:spcPts val="600"/>
              </a:spcBef>
              <a:spcAft>
                <a:spcPct val="0"/>
              </a:spcAft>
              <a:buFont typeface="Symbol" pitchFamily="18" charset="2"/>
              <a:buChar char="-"/>
            </a:pPr>
            <a:r>
              <a:rPr lang="en-US" sz="1600" dirty="0">
                <a:solidFill>
                  <a:srgbClr val="333399"/>
                </a:solidFill>
              </a:rPr>
              <a:t>Signed by an institutional official or have an official seal.</a:t>
            </a:r>
          </a:p>
          <a:p>
            <a:pPr marL="914400" lvl="1" indent="-457200" fontAlgn="base">
              <a:spcBef>
                <a:spcPts val="600"/>
              </a:spcBef>
              <a:spcAft>
                <a:spcPct val="0"/>
              </a:spcAft>
              <a:buFont typeface="Symbol" pitchFamily="18" charset="2"/>
              <a:buChar char="-"/>
            </a:pPr>
            <a:r>
              <a:rPr lang="en-US" sz="1600" dirty="0">
                <a:solidFill>
                  <a:srgbClr val="333399"/>
                </a:solidFill>
              </a:rPr>
              <a:t>If a hard copy of the transcript or score sheet is scanned and stored electronically, then it must be accompanied by documentation that verifies it was received directly from the issuing institution/agency such as the envelope that contained the transcript or score sheet.  Please note such is not necessary when the document itself is addressed to the receiving institution.  </a:t>
            </a:r>
          </a:p>
          <a:p>
            <a:pPr marL="914400" lvl="1" indent="-457200" fontAlgn="base">
              <a:spcBef>
                <a:spcPts val="600"/>
              </a:spcBef>
              <a:spcAft>
                <a:spcPct val="0"/>
              </a:spcAft>
              <a:buFont typeface="Symbol" pitchFamily="18" charset="2"/>
              <a:buChar char="-"/>
            </a:pPr>
            <a:r>
              <a:rPr lang="en-US" sz="1600" dirty="0">
                <a:solidFill>
                  <a:srgbClr val="333399"/>
                </a:solidFill>
              </a:rPr>
              <a:t>If faxed or emailed the transcript or score sheet must include indicia that the transcript or score sheet was received directly from the issuing institution or agency such as accompanying email correspondence or fax cover sheet from the issuing institution/agency.</a:t>
            </a:r>
          </a:p>
          <a:p>
            <a:pPr marL="288925" lvl="1" indent="-288925" fontAlgn="base">
              <a:spcBef>
                <a:spcPts val="600"/>
              </a:spcBef>
              <a:spcAft>
                <a:spcPct val="0"/>
              </a:spcAft>
              <a:buFont typeface="Arial" pitchFamily="34" charset="0"/>
              <a:buChar char="•"/>
            </a:pPr>
            <a:r>
              <a:rPr lang="en-US" sz="1600" dirty="0">
                <a:solidFill>
                  <a:srgbClr val="333399"/>
                </a:solidFill>
              </a:rPr>
              <a:t>If an official postsecondary transcript is used for admission to an </a:t>
            </a:r>
            <a:r>
              <a:rPr lang="en-US" sz="1600" u="sng" dirty="0">
                <a:solidFill>
                  <a:srgbClr val="333399"/>
                </a:solidFill>
              </a:rPr>
              <a:t>undergraduate program</a:t>
            </a:r>
            <a:r>
              <a:rPr lang="en-US" sz="1600" dirty="0">
                <a:solidFill>
                  <a:srgbClr val="333399"/>
                </a:solidFill>
              </a:rPr>
              <a:t>, then the transcript must indicate that the student graduated from high school </a:t>
            </a:r>
            <a:r>
              <a:rPr lang="en-US" sz="1600" b="1" dirty="0">
                <a:solidFill>
                  <a:srgbClr val="333399"/>
                </a:solidFill>
              </a:rPr>
              <a:t>or</a:t>
            </a:r>
            <a:r>
              <a:rPr lang="en-US" sz="1600" dirty="0">
                <a:solidFill>
                  <a:srgbClr val="333399"/>
                </a:solidFill>
              </a:rPr>
              <a:t> that the student was enrolled in and received credit in a degree program.  If used for admission to a graduate program, then the postsecondary transcript must be official and indicate that the person holds a postsecondary degree.</a:t>
            </a:r>
          </a:p>
        </p:txBody>
      </p:sp>
    </p:spTree>
    <p:extLst>
      <p:ext uri="{BB962C8B-B14F-4D97-AF65-F5344CB8AC3E}">
        <p14:creationId xmlns:p14="http://schemas.microsoft.com/office/powerpoint/2010/main" val="15272883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58000" y="6492875"/>
            <a:ext cx="2133600" cy="365125"/>
          </a:xfrm>
        </p:spPr>
        <p:txBody>
          <a:bodyPr/>
          <a:lstStyle/>
          <a:p>
            <a:fld id="{3789BC2C-4713-47A4-8757-AFE23EB9B85D}" type="slidenum">
              <a:rPr lang="en-US" smtClean="0">
                <a:solidFill>
                  <a:prstClr val="black">
                    <a:tint val="75000"/>
                  </a:prstClr>
                </a:solidFill>
              </a:rPr>
              <a:pPr/>
              <a:t>56</a:t>
            </a:fld>
            <a:endParaRPr lang="en-US" dirty="0">
              <a:solidFill>
                <a:prstClr val="black">
                  <a:tint val="75000"/>
                </a:prstClr>
              </a:solidFill>
            </a:endParaRPr>
          </a:p>
        </p:txBody>
      </p:sp>
      <p:sp>
        <p:nvSpPr>
          <p:cNvPr id="3" name="Rectangle 19"/>
          <p:cNvSpPr>
            <a:spLocks noChangeArrowheads="1"/>
          </p:cNvSpPr>
          <p:nvPr/>
        </p:nvSpPr>
        <p:spPr bwMode="auto">
          <a:xfrm>
            <a:off x="1066800" y="533400"/>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3200" b="1" dirty="0">
                <a:solidFill>
                  <a:srgbClr val="FF0000"/>
                </a:solidFill>
                <a:latin typeface="+mj-lt"/>
              </a:rPr>
              <a:t>Student Files</a:t>
            </a:r>
          </a:p>
        </p:txBody>
      </p:sp>
      <p:sp>
        <p:nvSpPr>
          <p:cNvPr id="4" name="TextBox 3"/>
          <p:cNvSpPr txBox="1"/>
          <p:nvPr/>
        </p:nvSpPr>
        <p:spPr>
          <a:xfrm>
            <a:off x="701032" y="1245781"/>
            <a:ext cx="7741936" cy="2246769"/>
          </a:xfrm>
          <a:prstGeom prst="rect">
            <a:avLst/>
          </a:prstGeom>
          <a:noFill/>
        </p:spPr>
        <p:txBody>
          <a:bodyPr wrap="square" rtlCol="0">
            <a:spAutoFit/>
          </a:bodyPr>
          <a:lstStyle/>
          <a:p>
            <a:pPr marL="0" lvl="1" fontAlgn="base">
              <a:spcBef>
                <a:spcPct val="50000"/>
              </a:spcBef>
              <a:spcAft>
                <a:spcPct val="0"/>
              </a:spcAft>
            </a:pPr>
            <a:r>
              <a:rPr lang="en-US" sz="2000" dirty="0">
                <a:solidFill>
                  <a:srgbClr val="333399"/>
                </a:solidFill>
              </a:rPr>
              <a:t>As of January 1, 2014 the High School Equivalency Test (HiSET) is available as an alternative option to earn the state-government issued high school equivalency diploma.  While the GED is still an option, the State of Tennessee and the State Board of Education will not make a distinction between the two tests when awarding the credential.  Successful test takers of either test will be issued a Tennessee High School Equivalency Diploma (HSE).</a:t>
            </a:r>
          </a:p>
        </p:txBody>
      </p:sp>
    </p:spTree>
    <p:extLst>
      <p:ext uri="{BB962C8B-B14F-4D97-AF65-F5344CB8AC3E}">
        <p14:creationId xmlns:p14="http://schemas.microsoft.com/office/powerpoint/2010/main" val="26281987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2875"/>
            <a:ext cx="2133600" cy="365125"/>
          </a:xfrm>
        </p:spPr>
        <p:txBody>
          <a:bodyPr/>
          <a:lstStyle/>
          <a:p>
            <a:fld id="{3789BC2C-4713-47A4-8757-AFE23EB9B85D}" type="slidenum">
              <a:rPr lang="en-US" smtClean="0">
                <a:solidFill>
                  <a:prstClr val="black">
                    <a:tint val="75000"/>
                  </a:prstClr>
                </a:solidFill>
              </a:rPr>
              <a:pPr/>
              <a:t>57</a:t>
            </a:fld>
            <a:endParaRPr lang="en-US" dirty="0">
              <a:solidFill>
                <a:prstClr val="black">
                  <a:tint val="75000"/>
                </a:prstClr>
              </a:solidFill>
            </a:endParaRPr>
          </a:p>
        </p:txBody>
      </p:sp>
      <p:sp>
        <p:nvSpPr>
          <p:cNvPr id="3" name="Rectangle 19"/>
          <p:cNvSpPr>
            <a:spLocks noChangeArrowheads="1"/>
          </p:cNvSpPr>
          <p:nvPr/>
        </p:nvSpPr>
        <p:spPr bwMode="auto">
          <a:xfrm>
            <a:off x="1143000" y="438150"/>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3200" b="1" dirty="0">
                <a:solidFill>
                  <a:srgbClr val="FF0000"/>
                </a:solidFill>
                <a:latin typeface="+mj-lt"/>
              </a:rPr>
              <a:t>Student Files</a:t>
            </a:r>
          </a:p>
        </p:txBody>
      </p:sp>
      <p:pic>
        <p:nvPicPr>
          <p:cNvPr id="4" name="Picture 7" descr="C:\Users\cb50610\Desktop\HSE Transcrip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277764" y="389236"/>
            <a:ext cx="5125596" cy="6633125"/>
          </a:xfrm>
          <a:prstGeom prst="rect">
            <a:avLst/>
          </a:prstGeom>
          <a:noFill/>
          <a:ln w="3175">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730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19441" y="6478779"/>
            <a:ext cx="2133600" cy="365125"/>
          </a:xfrm>
        </p:spPr>
        <p:txBody>
          <a:bodyPr/>
          <a:lstStyle/>
          <a:p>
            <a:fld id="{3789BC2C-4713-47A4-8757-AFE23EB9B85D}" type="slidenum">
              <a:rPr lang="en-US" smtClean="0">
                <a:solidFill>
                  <a:prstClr val="black">
                    <a:tint val="75000"/>
                  </a:prstClr>
                </a:solidFill>
              </a:rPr>
              <a:pPr/>
              <a:t>58</a:t>
            </a:fld>
            <a:endParaRPr lang="en-US" dirty="0">
              <a:solidFill>
                <a:prstClr val="black">
                  <a:tint val="75000"/>
                </a:prstClr>
              </a:solidFill>
            </a:endParaRPr>
          </a:p>
        </p:txBody>
      </p:sp>
      <p:sp>
        <p:nvSpPr>
          <p:cNvPr id="3" name="Rectangle 19"/>
          <p:cNvSpPr>
            <a:spLocks noChangeArrowheads="1"/>
          </p:cNvSpPr>
          <p:nvPr/>
        </p:nvSpPr>
        <p:spPr bwMode="auto">
          <a:xfrm>
            <a:off x="990600" y="352425"/>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3200" b="1" dirty="0">
                <a:solidFill>
                  <a:srgbClr val="FF0000"/>
                </a:solidFill>
                <a:latin typeface="+mj-lt"/>
              </a:rPr>
              <a:t>Student Files</a:t>
            </a:r>
          </a:p>
        </p:txBody>
      </p:sp>
      <p:sp>
        <p:nvSpPr>
          <p:cNvPr id="8" name="TextBox 7"/>
          <p:cNvSpPr txBox="1"/>
          <p:nvPr/>
        </p:nvSpPr>
        <p:spPr>
          <a:xfrm>
            <a:off x="533400" y="6019800"/>
            <a:ext cx="8229600" cy="438582"/>
          </a:xfrm>
          <a:prstGeom prst="rect">
            <a:avLst/>
          </a:prstGeom>
          <a:noFill/>
        </p:spPr>
        <p:txBody>
          <a:bodyPr wrap="square" rtlCol="0">
            <a:spAutoFit/>
          </a:bodyPr>
          <a:lstStyle/>
          <a:p>
            <a:pPr fontAlgn="base">
              <a:spcBef>
                <a:spcPct val="0"/>
              </a:spcBef>
              <a:spcAft>
                <a:spcPct val="0"/>
              </a:spcAft>
            </a:pPr>
            <a:r>
              <a:rPr lang="en-US" sz="1050" baseline="30000" dirty="0">
                <a:solidFill>
                  <a:srgbClr val="333399"/>
                </a:solidFill>
                <a:latin typeface="Times New Roman" pitchFamily="18" charset="0"/>
                <a:cs typeface="Times New Roman" pitchFamily="18" charset="0"/>
              </a:rPr>
              <a:t>1</a:t>
            </a:r>
            <a:r>
              <a:rPr lang="en-US" sz="1200" dirty="0">
                <a:solidFill>
                  <a:srgbClr val="333399"/>
                </a:solidFill>
                <a:latin typeface="Times New Roman" pitchFamily="18" charset="0"/>
                <a:cs typeface="Times New Roman" pitchFamily="18" charset="0"/>
              </a:rPr>
              <a:t> </a:t>
            </a:r>
            <a:r>
              <a:rPr lang="en-US" sz="1050" dirty="0">
                <a:solidFill>
                  <a:srgbClr val="333399"/>
                </a:solidFill>
                <a:cs typeface="Times New Roman" pitchFamily="18" charset="0"/>
              </a:rPr>
              <a:t>The test should be approved by DPSA or it must be one previously approved by the U.S. Department of Education (USDOE). The institution must notify DPSA if it intends to use a USDOE approved test.</a:t>
            </a:r>
          </a:p>
        </p:txBody>
      </p:sp>
      <p:graphicFrame>
        <p:nvGraphicFramePr>
          <p:cNvPr id="10" name="Diagram 9"/>
          <p:cNvGraphicFramePr/>
          <p:nvPr>
            <p:extLst>
              <p:ext uri="{D42A27DB-BD31-4B8C-83A1-F6EECF244321}">
                <p14:modId xmlns:p14="http://schemas.microsoft.com/office/powerpoint/2010/main" val="1620319514"/>
              </p:ext>
            </p:extLst>
          </p:nvPr>
        </p:nvGraphicFramePr>
        <p:xfrm>
          <a:off x="542925" y="1293257"/>
          <a:ext cx="7848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5029200" y="923925"/>
            <a:ext cx="3657600" cy="369332"/>
          </a:xfrm>
          <a:prstGeom prst="rect">
            <a:avLst/>
          </a:prstGeom>
          <a:noFill/>
        </p:spPr>
        <p:txBody>
          <a:bodyPr wrap="square" rtlCol="0">
            <a:spAutoFit/>
          </a:bodyPr>
          <a:lstStyle/>
          <a:p>
            <a:pPr algn="ctr"/>
            <a:r>
              <a:rPr lang="en-US" dirty="0">
                <a:solidFill>
                  <a:srgbClr val="333399"/>
                </a:solidFill>
                <a:cs typeface="Times New Roman" panose="02020603050405020304" pitchFamily="18" charset="0"/>
              </a:rPr>
              <a:t>The Student File Should Contain:</a:t>
            </a:r>
          </a:p>
        </p:txBody>
      </p:sp>
    </p:spTree>
    <p:extLst>
      <p:ext uri="{BB962C8B-B14F-4D97-AF65-F5344CB8AC3E}">
        <p14:creationId xmlns:p14="http://schemas.microsoft.com/office/powerpoint/2010/main" val="27675038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57646" y="6486176"/>
            <a:ext cx="2133600" cy="365125"/>
          </a:xfrm>
        </p:spPr>
        <p:txBody>
          <a:bodyPr/>
          <a:lstStyle/>
          <a:p>
            <a:fld id="{3789BC2C-4713-47A4-8757-AFE23EB9B85D}" type="slidenum">
              <a:rPr lang="en-US" smtClean="0">
                <a:solidFill>
                  <a:prstClr val="black">
                    <a:tint val="75000"/>
                  </a:prstClr>
                </a:solidFill>
              </a:rPr>
              <a:pPr/>
              <a:t>59</a:t>
            </a:fld>
            <a:endParaRPr lang="en-US" dirty="0">
              <a:solidFill>
                <a:prstClr val="black">
                  <a:tint val="75000"/>
                </a:prstClr>
              </a:solidFill>
            </a:endParaRPr>
          </a:p>
        </p:txBody>
      </p:sp>
      <p:sp>
        <p:nvSpPr>
          <p:cNvPr id="3" name="Rectangle 19"/>
          <p:cNvSpPr>
            <a:spLocks noChangeArrowheads="1"/>
          </p:cNvSpPr>
          <p:nvPr/>
        </p:nvSpPr>
        <p:spPr bwMode="auto">
          <a:xfrm>
            <a:off x="990600" y="352425"/>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3200" b="1" dirty="0">
                <a:solidFill>
                  <a:srgbClr val="FF0000"/>
                </a:solidFill>
                <a:latin typeface="+mj-lt"/>
              </a:rPr>
              <a:t>Student Files</a:t>
            </a:r>
          </a:p>
        </p:txBody>
      </p:sp>
      <p:graphicFrame>
        <p:nvGraphicFramePr>
          <p:cNvPr id="10" name="Diagram 9"/>
          <p:cNvGraphicFramePr/>
          <p:nvPr>
            <p:extLst>
              <p:ext uri="{D42A27DB-BD31-4B8C-83A1-F6EECF244321}">
                <p14:modId xmlns:p14="http://schemas.microsoft.com/office/powerpoint/2010/main" val="3874819815"/>
              </p:ext>
            </p:extLst>
          </p:nvPr>
        </p:nvGraphicFramePr>
        <p:xfrm>
          <a:off x="609600" y="1447800"/>
          <a:ext cx="7848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5257800" y="1447800"/>
            <a:ext cx="3657600" cy="369332"/>
          </a:xfrm>
          <a:prstGeom prst="rect">
            <a:avLst/>
          </a:prstGeom>
          <a:noFill/>
        </p:spPr>
        <p:txBody>
          <a:bodyPr wrap="square" rtlCol="0">
            <a:spAutoFit/>
          </a:bodyPr>
          <a:lstStyle/>
          <a:p>
            <a:pPr algn="ctr"/>
            <a:r>
              <a:rPr lang="en-US" dirty="0">
                <a:solidFill>
                  <a:srgbClr val="333399"/>
                </a:solidFill>
                <a:cs typeface="Times New Roman" panose="02020603050405020304" pitchFamily="18" charset="0"/>
              </a:rPr>
              <a:t>The Student File Should Contain:</a:t>
            </a:r>
          </a:p>
        </p:txBody>
      </p:sp>
    </p:spTree>
    <p:extLst>
      <p:ext uri="{BB962C8B-B14F-4D97-AF65-F5344CB8AC3E}">
        <p14:creationId xmlns:p14="http://schemas.microsoft.com/office/powerpoint/2010/main" val="59702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58000" y="6492875"/>
            <a:ext cx="2133600" cy="365125"/>
          </a:xfrm>
        </p:spPr>
        <p:txBody>
          <a:bodyPr/>
          <a:lstStyle/>
          <a:p>
            <a:fld id="{3789BC2C-4713-47A4-8757-AFE23EB9B85D}" type="slidenum">
              <a:rPr lang="en-US" smtClean="0"/>
              <a:pPr/>
              <a:t>6</a:t>
            </a:fld>
            <a:endParaRPr lang="en-US" dirty="0"/>
          </a:p>
        </p:txBody>
      </p:sp>
      <p:sp>
        <p:nvSpPr>
          <p:cNvPr id="3" name="Rectangle 21"/>
          <p:cNvSpPr>
            <a:spLocks noChangeArrowheads="1"/>
          </p:cNvSpPr>
          <p:nvPr/>
        </p:nvSpPr>
        <p:spPr bwMode="auto">
          <a:xfrm>
            <a:off x="396875" y="2514600"/>
            <a:ext cx="8350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p>
            <a:pPr algn="ctr" eaLnBrk="0" fontAlgn="base" hangingPunct="0">
              <a:spcBef>
                <a:spcPct val="0"/>
              </a:spcBef>
              <a:spcAft>
                <a:spcPct val="0"/>
              </a:spcAft>
            </a:pPr>
            <a:r>
              <a:rPr lang="en-US" sz="6600" dirty="0">
                <a:solidFill>
                  <a:srgbClr val="333399"/>
                </a:solidFill>
                <a:latin typeface="+mj-lt"/>
              </a:rPr>
              <a:t>THEC Website</a:t>
            </a:r>
          </a:p>
          <a:p>
            <a:pPr algn="ctr" eaLnBrk="0" fontAlgn="base" hangingPunct="0">
              <a:spcBef>
                <a:spcPct val="0"/>
              </a:spcBef>
              <a:spcAft>
                <a:spcPct val="0"/>
              </a:spcAft>
            </a:pPr>
            <a:r>
              <a:rPr lang="en-US" sz="6600" dirty="0">
                <a:hlinkClick r:id="rId2"/>
              </a:rPr>
              <a:t>tn.gov/thec</a:t>
            </a:r>
            <a:endParaRPr lang="en-US" sz="6600" dirty="0">
              <a:solidFill>
                <a:srgbClr val="333399"/>
              </a:solidFill>
              <a:latin typeface="+mj-lt"/>
            </a:endParaRPr>
          </a:p>
        </p:txBody>
      </p:sp>
    </p:spTree>
    <p:extLst>
      <p:ext uri="{BB962C8B-B14F-4D97-AF65-F5344CB8AC3E}">
        <p14:creationId xmlns:p14="http://schemas.microsoft.com/office/powerpoint/2010/main" val="35135137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77743" y="6492875"/>
            <a:ext cx="2133600" cy="365125"/>
          </a:xfrm>
        </p:spPr>
        <p:txBody>
          <a:bodyPr/>
          <a:lstStyle/>
          <a:p>
            <a:fld id="{3789BC2C-4713-47A4-8757-AFE23EB9B85D}" type="slidenum">
              <a:rPr lang="en-US" smtClean="0">
                <a:solidFill>
                  <a:prstClr val="black">
                    <a:tint val="75000"/>
                  </a:prstClr>
                </a:solidFill>
              </a:rPr>
              <a:pPr/>
              <a:t>60</a:t>
            </a:fld>
            <a:endParaRPr lang="en-US" dirty="0">
              <a:solidFill>
                <a:prstClr val="black">
                  <a:tint val="75000"/>
                </a:prstClr>
              </a:solidFill>
            </a:endParaRPr>
          </a:p>
        </p:txBody>
      </p:sp>
      <p:sp>
        <p:nvSpPr>
          <p:cNvPr id="3" name="Rectangle 19"/>
          <p:cNvSpPr>
            <a:spLocks noChangeArrowheads="1"/>
          </p:cNvSpPr>
          <p:nvPr/>
        </p:nvSpPr>
        <p:spPr bwMode="auto">
          <a:xfrm>
            <a:off x="990600" y="533400"/>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3200" b="1" dirty="0">
                <a:solidFill>
                  <a:srgbClr val="FF0000"/>
                </a:solidFill>
                <a:latin typeface="+mj-lt"/>
              </a:rPr>
              <a:t>Student Files</a:t>
            </a:r>
          </a:p>
        </p:txBody>
      </p:sp>
      <p:graphicFrame>
        <p:nvGraphicFramePr>
          <p:cNvPr id="10" name="Diagram 9"/>
          <p:cNvGraphicFramePr/>
          <p:nvPr>
            <p:extLst>
              <p:ext uri="{D42A27DB-BD31-4B8C-83A1-F6EECF244321}">
                <p14:modId xmlns:p14="http://schemas.microsoft.com/office/powerpoint/2010/main" val="1801388981"/>
              </p:ext>
            </p:extLst>
          </p:nvPr>
        </p:nvGraphicFramePr>
        <p:xfrm>
          <a:off x="609600" y="1447800"/>
          <a:ext cx="7848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5334000" y="2362200"/>
            <a:ext cx="3657600" cy="369332"/>
          </a:xfrm>
          <a:prstGeom prst="rect">
            <a:avLst/>
          </a:prstGeom>
          <a:noFill/>
        </p:spPr>
        <p:txBody>
          <a:bodyPr wrap="square" rtlCol="0">
            <a:spAutoFit/>
          </a:bodyPr>
          <a:lstStyle/>
          <a:p>
            <a:pPr algn="ctr"/>
            <a:r>
              <a:rPr lang="en-US" dirty="0">
                <a:solidFill>
                  <a:srgbClr val="333399"/>
                </a:solidFill>
                <a:cs typeface="Times New Roman" panose="02020603050405020304" pitchFamily="18" charset="0"/>
              </a:rPr>
              <a:t>The Student File Should Contain:</a:t>
            </a:r>
          </a:p>
        </p:txBody>
      </p:sp>
    </p:spTree>
    <p:extLst>
      <p:ext uri="{BB962C8B-B14F-4D97-AF65-F5344CB8AC3E}">
        <p14:creationId xmlns:p14="http://schemas.microsoft.com/office/powerpoint/2010/main" val="3877771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19965" y="6492875"/>
            <a:ext cx="2133600" cy="365125"/>
          </a:xfrm>
        </p:spPr>
        <p:txBody>
          <a:bodyPr/>
          <a:lstStyle/>
          <a:p>
            <a:fld id="{3789BC2C-4713-47A4-8757-AFE23EB9B85D}" type="slidenum">
              <a:rPr lang="en-US" smtClean="0">
                <a:solidFill>
                  <a:prstClr val="black">
                    <a:tint val="75000"/>
                  </a:prstClr>
                </a:solidFill>
              </a:rPr>
              <a:pPr/>
              <a:t>61</a:t>
            </a:fld>
            <a:endParaRPr lang="en-US" dirty="0">
              <a:solidFill>
                <a:prstClr val="black">
                  <a:tint val="75000"/>
                </a:prstClr>
              </a:solidFill>
            </a:endParaRPr>
          </a:p>
        </p:txBody>
      </p:sp>
      <p:sp>
        <p:nvSpPr>
          <p:cNvPr id="3" name="Rectangle 19"/>
          <p:cNvSpPr>
            <a:spLocks noChangeArrowheads="1"/>
          </p:cNvSpPr>
          <p:nvPr/>
        </p:nvSpPr>
        <p:spPr bwMode="auto">
          <a:xfrm>
            <a:off x="990600" y="533400"/>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3200" b="1" dirty="0">
                <a:solidFill>
                  <a:srgbClr val="FF0000"/>
                </a:solidFill>
                <a:latin typeface="+mj-lt"/>
              </a:rPr>
              <a:t>Student Files</a:t>
            </a:r>
          </a:p>
        </p:txBody>
      </p:sp>
      <p:graphicFrame>
        <p:nvGraphicFramePr>
          <p:cNvPr id="10" name="Diagram 9"/>
          <p:cNvGraphicFramePr/>
          <p:nvPr>
            <p:extLst>
              <p:ext uri="{D42A27DB-BD31-4B8C-83A1-F6EECF244321}">
                <p14:modId xmlns:p14="http://schemas.microsoft.com/office/powerpoint/2010/main" val="1342978515"/>
              </p:ext>
            </p:extLst>
          </p:nvPr>
        </p:nvGraphicFramePr>
        <p:xfrm>
          <a:off x="609600" y="1447800"/>
          <a:ext cx="7848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6531429" y="2133600"/>
            <a:ext cx="2514600" cy="646331"/>
          </a:xfrm>
          <a:prstGeom prst="rect">
            <a:avLst/>
          </a:prstGeom>
          <a:noFill/>
        </p:spPr>
        <p:txBody>
          <a:bodyPr wrap="square" rtlCol="0">
            <a:spAutoFit/>
          </a:bodyPr>
          <a:lstStyle/>
          <a:p>
            <a:pPr algn="ctr"/>
            <a:r>
              <a:rPr lang="en-US" dirty="0">
                <a:solidFill>
                  <a:srgbClr val="333399"/>
                </a:solidFill>
                <a:cs typeface="Times New Roman" panose="02020603050405020304" pitchFamily="18" charset="0"/>
              </a:rPr>
              <a:t>The Student File Should Contain:</a:t>
            </a:r>
          </a:p>
        </p:txBody>
      </p:sp>
      <p:graphicFrame>
        <p:nvGraphicFramePr>
          <p:cNvPr id="7" name="Diagram 6"/>
          <p:cNvGraphicFramePr/>
          <p:nvPr>
            <p:extLst>
              <p:ext uri="{D42A27DB-BD31-4B8C-83A1-F6EECF244321}">
                <p14:modId xmlns:p14="http://schemas.microsoft.com/office/powerpoint/2010/main" val="2320428636"/>
              </p:ext>
            </p:extLst>
          </p:nvPr>
        </p:nvGraphicFramePr>
        <p:xfrm>
          <a:off x="562050" y="1676400"/>
          <a:ext cx="8019900" cy="4343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77732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86176"/>
            <a:ext cx="2133600" cy="365125"/>
          </a:xfrm>
        </p:spPr>
        <p:txBody>
          <a:bodyPr/>
          <a:lstStyle/>
          <a:p>
            <a:fld id="{3789BC2C-4713-47A4-8757-AFE23EB9B85D}" type="slidenum">
              <a:rPr lang="en-US" smtClean="0"/>
              <a:pPr/>
              <a:t>62</a:t>
            </a:fld>
            <a:endParaRPr lang="en-US" dirty="0"/>
          </a:p>
        </p:txBody>
      </p:sp>
      <p:sp>
        <p:nvSpPr>
          <p:cNvPr id="3" name="Rectangle 21"/>
          <p:cNvSpPr>
            <a:spLocks noChangeArrowheads="1"/>
          </p:cNvSpPr>
          <p:nvPr/>
        </p:nvSpPr>
        <p:spPr bwMode="auto">
          <a:xfrm>
            <a:off x="396875" y="2514600"/>
            <a:ext cx="8350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p>
            <a:pPr algn="ctr" eaLnBrk="0" fontAlgn="base" hangingPunct="0">
              <a:spcBef>
                <a:spcPct val="0"/>
              </a:spcBef>
              <a:spcAft>
                <a:spcPct val="0"/>
              </a:spcAft>
            </a:pPr>
            <a:r>
              <a:rPr lang="en-US" sz="6600" dirty="0">
                <a:solidFill>
                  <a:srgbClr val="333399"/>
                </a:solidFill>
                <a:latin typeface="+mj-lt"/>
              </a:rPr>
              <a:t>Complaints</a:t>
            </a:r>
            <a:endParaRPr lang="en-US" sz="6600" dirty="0">
              <a:solidFill>
                <a:srgbClr val="FF0000"/>
              </a:solidFill>
              <a:latin typeface="+mj-lt"/>
            </a:endParaRPr>
          </a:p>
        </p:txBody>
      </p:sp>
    </p:spTree>
    <p:extLst>
      <p:ext uri="{BB962C8B-B14F-4D97-AF65-F5344CB8AC3E}">
        <p14:creationId xmlns:p14="http://schemas.microsoft.com/office/powerpoint/2010/main" val="4896592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2875"/>
            <a:ext cx="2133600" cy="365125"/>
          </a:xfrm>
        </p:spPr>
        <p:txBody>
          <a:bodyPr/>
          <a:lstStyle/>
          <a:p>
            <a:fld id="{3789BC2C-4713-47A4-8757-AFE23EB9B85D}" type="slidenum">
              <a:rPr lang="en-US" smtClean="0"/>
              <a:pPr/>
              <a:t>63</a:t>
            </a:fld>
            <a:endParaRPr lang="en-US" dirty="0"/>
          </a:p>
        </p:txBody>
      </p:sp>
      <p:sp>
        <p:nvSpPr>
          <p:cNvPr id="3" name="Rectangle 19"/>
          <p:cNvSpPr>
            <a:spLocks noChangeArrowheads="1"/>
          </p:cNvSpPr>
          <p:nvPr/>
        </p:nvSpPr>
        <p:spPr bwMode="auto">
          <a:xfrm>
            <a:off x="685800" y="533400"/>
            <a:ext cx="77708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3400" b="1" dirty="0">
                <a:solidFill>
                  <a:srgbClr val="E60000"/>
                </a:solidFill>
                <a:latin typeface="+mj-lt"/>
              </a:rPr>
              <a:t>Complaints</a:t>
            </a:r>
          </a:p>
        </p:txBody>
      </p:sp>
      <p:sp>
        <p:nvSpPr>
          <p:cNvPr id="4" name="Rectangle 20"/>
          <p:cNvSpPr>
            <a:spLocks noChangeArrowheads="1"/>
          </p:cNvSpPr>
          <p:nvPr/>
        </p:nvSpPr>
        <p:spPr bwMode="auto">
          <a:xfrm>
            <a:off x="971550" y="1529003"/>
            <a:ext cx="7541206" cy="517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285750" indent="-285750" eaLnBrk="0" fontAlgn="base" hangingPunct="0">
              <a:spcBef>
                <a:spcPct val="20000"/>
              </a:spcBef>
              <a:spcAft>
                <a:spcPct val="20000"/>
              </a:spcAft>
              <a:buFontTx/>
              <a:buChar char="•"/>
            </a:pPr>
            <a:r>
              <a:rPr lang="en-US" sz="2000" dirty="0">
                <a:solidFill>
                  <a:srgbClr val="333399"/>
                </a:solidFill>
              </a:rPr>
              <a:t>The investigation of complaints against institutions is one of the most important functions performed by this agency.</a:t>
            </a:r>
          </a:p>
          <a:p>
            <a:pPr marL="285750" indent="-285750" eaLnBrk="0" fontAlgn="base" hangingPunct="0">
              <a:spcBef>
                <a:spcPct val="20000"/>
              </a:spcBef>
              <a:spcAft>
                <a:spcPct val="0"/>
              </a:spcAft>
              <a:buFontTx/>
              <a:buChar char="•"/>
            </a:pPr>
            <a:r>
              <a:rPr lang="en-US" sz="2000" dirty="0">
                <a:solidFill>
                  <a:srgbClr val="333399"/>
                </a:solidFill>
              </a:rPr>
              <a:t>Sources of complaints:</a:t>
            </a:r>
          </a:p>
          <a:p>
            <a:pPr marL="800100" lvl="1" indent="-342900" eaLnBrk="0" fontAlgn="base" hangingPunct="0">
              <a:spcBef>
                <a:spcPct val="20000"/>
              </a:spcBef>
              <a:spcAft>
                <a:spcPct val="0"/>
              </a:spcAft>
              <a:buFont typeface="Arial" panose="020B0604020202020204" pitchFamily="34" charset="0"/>
              <a:buChar char="•"/>
            </a:pPr>
            <a:r>
              <a:rPr lang="en-US" sz="2000" dirty="0">
                <a:solidFill>
                  <a:srgbClr val="333399"/>
                </a:solidFill>
              </a:rPr>
              <a:t>Students</a:t>
            </a:r>
          </a:p>
          <a:p>
            <a:pPr marL="800100" lvl="1" indent="-342900" eaLnBrk="0" fontAlgn="base" hangingPunct="0">
              <a:spcBef>
                <a:spcPct val="20000"/>
              </a:spcBef>
              <a:spcAft>
                <a:spcPct val="0"/>
              </a:spcAft>
              <a:buFont typeface="Arial" panose="020B0604020202020204" pitchFamily="34" charset="0"/>
              <a:buChar char="•"/>
            </a:pPr>
            <a:r>
              <a:rPr lang="en-US" sz="2000" dirty="0">
                <a:solidFill>
                  <a:srgbClr val="333399"/>
                </a:solidFill>
              </a:rPr>
              <a:t>Parents</a:t>
            </a:r>
          </a:p>
          <a:p>
            <a:pPr marL="800100" lvl="1" indent="-342900" eaLnBrk="0" fontAlgn="base" hangingPunct="0">
              <a:spcBef>
                <a:spcPct val="20000"/>
              </a:spcBef>
              <a:spcAft>
                <a:spcPct val="0"/>
              </a:spcAft>
              <a:buFont typeface="Arial" panose="020B0604020202020204" pitchFamily="34" charset="0"/>
              <a:buChar char="•"/>
            </a:pPr>
            <a:r>
              <a:rPr lang="en-US" sz="2000" dirty="0">
                <a:solidFill>
                  <a:srgbClr val="333399"/>
                </a:solidFill>
              </a:rPr>
              <a:t>Employees</a:t>
            </a:r>
          </a:p>
          <a:p>
            <a:pPr marL="800100" lvl="1" indent="-342900" eaLnBrk="0" fontAlgn="base" hangingPunct="0">
              <a:spcBef>
                <a:spcPct val="20000"/>
              </a:spcBef>
              <a:spcAft>
                <a:spcPct val="0"/>
              </a:spcAft>
              <a:buFont typeface="Arial" panose="020B0604020202020204" pitchFamily="34" charset="0"/>
              <a:buChar char="•"/>
            </a:pPr>
            <a:r>
              <a:rPr lang="en-US" sz="2000" dirty="0">
                <a:solidFill>
                  <a:srgbClr val="333399"/>
                </a:solidFill>
              </a:rPr>
              <a:t>Elected Officials</a:t>
            </a:r>
          </a:p>
          <a:p>
            <a:pPr marL="800100" lvl="1" indent="-342900" eaLnBrk="0" fontAlgn="base" hangingPunct="0">
              <a:spcBef>
                <a:spcPct val="20000"/>
              </a:spcBef>
              <a:spcAft>
                <a:spcPct val="0"/>
              </a:spcAft>
              <a:buFont typeface="Arial" panose="020B0604020202020204" pitchFamily="34" charset="0"/>
              <a:buChar char="•"/>
            </a:pPr>
            <a:r>
              <a:rPr lang="en-US" sz="2000" dirty="0">
                <a:solidFill>
                  <a:srgbClr val="333399"/>
                </a:solidFill>
              </a:rPr>
              <a:t>Better Business Bureau</a:t>
            </a:r>
          </a:p>
          <a:p>
            <a:pPr marL="800100" lvl="1" indent="-342900" eaLnBrk="0" fontAlgn="base" hangingPunct="0">
              <a:spcBef>
                <a:spcPct val="20000"/>
              </a:spcBef>
              <a:spcAft>
                <a:spcPct val="0"/>
              </a:spcAft>
              <a:buFont typeface="Arial" panose="020B0604020202020204" pitchFamily="34" charset="0"/>
              <a:buChar char="•"/>
            </a:pPr>
            <a:r>
              <a:rPr lang="en-US" sz="2000" dirty="0">
                <a:solidFill>
                  <a:srgbClr val="333399"/>
                </a:solidFill>
              </a:rPr>
              <a:t>Other State Agencies</a:t>
            </a:r>
          </a:p>
          <a:p>
            <a:pPr marL="342900" indent="-342900" eaLnBrk="0" fontAlgn="base" hangingPunct="0">
              <a:spcBef>
                <a:spcPct val="20000"/>
              </a:spcBef>
              <a:spcAft>
                <a:spcPct val="0"/>
              </a:spcAft>
              <a:buFont typeface="Arial" panose="020B0604020202020204" pitchFamily="34" charset="0"/>
              <a:buChar char="•"/>
            </a:pPr>
            <a:r>
              <a:rPr lang="en-US" sz="2000" u="sng" dirty="0">
                <a:solidFill>
                  <a:srgbClr val="E60000"/>
                </a:solidFill>
              </a:rPr>
              <a:t>DPSA is a neutral party in the complaint process.</a:t>
            </a:r>
            <a:r>
              <a:rPr lang="en-US" sz="2000" dirty="0">
                <a:solidFill>
                  <a:srgbClr val="E60000"/>
                </a:solidFill>
              </a:rPr>
              <a:t> </a:t>
            </a:r>
            <a:r>
              <a:rPr lang="en-US" sz="2000" dirty="0">
                <a:solidFill>
                  <a:srgbClr val="333399"/>
                </a:solidFill>
              </a:rPr>
              <a:t>It reviews both sides and will make a determination based on the facts presented. </a:t>
            </a:r>
          </a:p>
          <a:p>
            <a:pPr marL="800100" lvl="1" indent="-342900" eaLnBrk="0" fontAlgn="base" hangingPunct="0">
              <a:spcBef>
                <a:spcPct val="20000"/>
              </a:spcBef>
              <a:spcAft>
                <a:spcPct val="0"/>
              </a:spcAft>
              <a:buFont typeface="Arial" panose="020B0604020202020204" pitchFamily="34" charset="0"/>
              <a:buChar char="•"/>
            </a:pPr>
            <a:r>
              <a:rPr lang="en-US" sz="2000" dirty="0">
                <a:solidFill>
                  <a:srgbClr val="333399"/>
                </a:solidFill>
              </a:rPr>
              <a:t>Maintain communication with DPSA throughout the process!!</a:t>
            </a:r>
          </a:p>
        </p:txBody>
      </p:sp>
    </p:spTree>
    <p:extLst>
      <p:ext uri="{BB962C8B-B14F-4D97-AF65-F5344CB8AC3E}">
        <p14:creationId xmlns:p14="http://schemas.microsoft.com/office/powerpoint/2010/main" val="30062471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2875"/>
            <a:ext cx="2133600" cy="365125"/>
          </a:xfrm>
        </p:spPr>
        <p:txBody>
          <a:bodyPr/>
          <a:lstStyle/>
          <a:p>
            <a:fld id="{3789BC2C-4713-47A4-8757-AFE23EB9B85D}" type="slidenum">
              <a:rPr lang="en-US" smtClean="0"/>
              <a:pPr/>
              <a:t>64</a:t>
            </a:fld>
            <a:endParaRPr lang="en-US" dirty="0"/>
          </a:p>
        </p:txBody>
      </p:sp>
      <p:sp>
        <p:nvSpPr>
          <p:cNvPr id="3" name="Text Box 21"/>
          <p:cNvSpPr txBox="1">
            <a:spLocks noChangeArrowheads="1"/>
          </p:cNvSpPr>
          <p:nvPr/>
        </p:nvSpPr>
        <p:spPr bwMode="auto">
          <a:xfrm>
            <a:off x="812247" y="533400"/>
            <a:ext cx="756975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fontAlgn="base" hangingPunct="1">
              <a:spcBef>
                <a:spcPct val="0"/>
              </a:spcBef>
              <a:spcAft>
                <a:spcPct val="0"/>
              </a:spcAft>
            </a:pPr>
            <a:r>
              <a:rPr lang="en-US" sz="3400" dirty="0">
                <a:solidFill>
                  <a:srgbClr val="FF0000"/>
                </a:solidFill>
                <a:latin typeface="+mj-lt"/>
              </a:rPr>
              <a:t>Complaint Process</a:t>
            </a:r>
          </a:p>
        </p:txBody>
      </p:sp>
      <p:sp>
        <p:nvSpPr>
          <p:cNvPr id="4" name="Rectangle 20"/>
          <p:cNvSpPr>
            <a:spLocks noChangeArrowheads="1"/>
          </p:cNvSpPr>
          <p:nvPr/>
        </p:nvSpPr>
        <p:spPr bwMode="auto">
          <a:xfrm>
            <a:off x="894099" y="1403873"/>
            <a:ext cx="7355803" cy="469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fontAlgn="base">
              <a:spcBef>
                <a:spcPct val="0"/>
              </a:spcBef>
              <a:spcAft>
                <a:spcPct val="0"/>
              </a:spcAft>
            </a:pPr>
            <a:r>
              <a:rPr lang="en-US" sz="2000" dirty="0">
                <a:solidFill>
                  <a:srgbClr val="333399"/>
                </a:solidFill>
              </a:rPr>
              <a:t>When a complainant first contacts DPSA by phone, a DPSA staff member:</a:t>
            </a:r>
          </a:p>
          <a:p>
            <a:pPr marL="342900" indent="-342900" fontAlgn="base">
              <a:spcBef>
                <a:spcPct val="0"/>
              </a:spcBef>
              <a:spcAft>
                <a:spcPct val="0"/>
              </a:spcAft>
              <a:buFont typeface="Arial" panose="020B0604020202020204" pitchFamily="34" charset="0"/>
              <a:buChar char="•"/>
            </a:pPr>
            <a:endParaRPr lang="en-US" sz="2000" dirty="0">
              <a:solidFill>
                <a:srgbClr val="333399"/>
              </a:solidFill>
            </a:endParaRPr>
          </a:p>
          <a:p>
            <a:pPr marL="342900" indent="-342900" fontAlgn="base">
              <a:spcBef>
                <a:spcPct val="0"/>
              </a:spcBef>
              <a:spcAft>
                <a:spcPct val="0"/>
              </a:spcAft>
              <a:buFont typeface="Arial" panose="020B0604020202020204" pitchFamily="34" charset="0"/>
              <a:buChar char="•"/>
            </a:pPr>
            <a:r>
              <a:rPr lang="en-US" sz="2000" dirty="0">
                <a:solidFill>
                  <a:srgbClr val="333399"/>
                </a:solidFill>
              </a:rPr>
              <a:t>Documents the call as an </a:t>
            </a:r>
            <a:r>
              <a:rPr lang="en-US" sz="2000" u="sng" dirty="0">
                <a:solidFill>
                  <a:srgbClr val="333399"/>
                </a:solidFill>
              </a:rPr>
              <a:t>informal</a:t>
            </a:r>
            <a:r>
              <a:rPr lang="en-US" sz="2000" dirty="0">
                <a:solidFill>
                  <a:srgbClr val="333399"/>
                </a:solidFill>
              </a:rPr>
              <a:t> complaint</a:t>
            </a:r>
          </a:p>
          <a:p>
            <a:pPr marL="342900" indent="-342900" fontAlgn="base">
              <a:spcBef>
                <a:spcPct val="0"/>
              </a:spcBef>
              <a:spcAft>
                <a:spcPct val="0"/>
              </a:spcAft>
              <a:buFont typeface="Arial" panose="020B0604020202020204" pitchFamily="34" charset="0"/>
              <a:buChar char="•"/>
            </a:pPr>
            <a:r>
              <a:rPr lang="en-US" sz="2000" dirty="0">
                <a:solidFill>
                  <a:srgbClr val="333399"/>
                </a:solidFill>
              </a:rPr>
              <a:t>Explains the complaint process and applicable statutes and rules</a:t>
            </a:r>
          </a:p>
          <a:p>
            <a:pPr marL="342900" indent="-342900" fontAlgn="base">
              <a:spcBef>
                <a:spcPct val="0"/>
              </a:spcBef>
              <a:spcAft>
                <a:spcPct val="0"/>
              </a:spcAft>
              <a:buFont typeface="Arial" panose="020B0604020202020204" pitchFamily="34" charset="0"/>
              <a:buChar char="•"/>
            </a:pPr>
            <a:r>
              <a:rPr lang="en-US" sz="2000" dirty="0">
                <a:solidFill>
                  <a:srgbClr val="333399"/>
                </a:solidFill>
              </a:rPr>
              <a:t>Suggests that complainant contact the Institutional Director if the complainant has not already done so</a:t>
            </a:r>
          </a:p>
          <a:p>
            <a:pPr marL="342900" indent="-342900" fontAlgn="base">
              <a:spcBef>
                <a:spcPct val="0"/>
              </a:spcBef>
              <a:spcAft>
                <a:spcPct val="0"/>
              </a:spcAft>
              <a:buFont typeface="Arial" panose="020B0604020202020204" pitchFamily="34" charset="0"/>
              <a:buChar char="•"/>
            </a:pPr>
            <a:r>
              <a:rPr lang="en-US" sz="2000" dirty="0">
                <a:solidFill>
                  <a:srgbClr val="333399"/>
                </a:solidFill>
              </a:rPr>
              <a:t>Follows up with email explaining the process for initiating a formal complaint and copy the Institutional Director if the complainant agrees</a:t>
            </a:r>
          </a:p>
          <a:p>
            <a:pPr marL="800100" lvl="1" indent="-342900" fontAlgn="base">
              <a:spcBef>
                <a:spcPct val="0"/>
              </a:spcBef>
              <a:spcAft>
                <a:spcPct val="0"/>
              </a:spcAft>
              <a:buFont typeface="Arial" panose="020B0604020202020204" pitchFamily="34" charset="0"/>
              <a:buChar char="•"/>
            </a:pPr>
            <a:r>
              <a:rPr lang="en-US" sz="2000" b="1" dirty="0">
                <a:solidFill>
                  <a:srgbClr val="E60000"/>
                </a:solidFill>
              </a:rPr>
              <a:t>Opportunity for institutions to resolve the complaint without any further involvement by DPSA</a:t>
            </a:r>
          </a:p>
          <a:p>
            <a:pPr fontAlgn="base">
              <a:spcBef>
                <a:spcPct val="0"/>
              </a:spcBef>
              <a:spcAft>
                <a:spcPct val="0"/>
              </a:spcAft>
            </a:pPr>
            <a:endParaRPr lang="en-US" sz="2000" dirty="0">
              <a:solidFill>
                <a:srgbClr val="333399"/>
              </a:solidFill>
            </a:endParaRPr>
          </a:p>
          <a:p>
            <a:pPr fontAlgn="base">
              <a:spcBef>
                <a:spcPct val="0"/>
              </a:spcBef>
              <a:spcAft>
                <a:spcPct val="0"/>
              </a:spcAft>
            </a:pPr>
            <a:r>
              <a:rPr lang="en-US" sz="2000" dirty="0">
                <a:solidFill>
                  <a:srgbClr val="333399"/>
                </a:solidFill>
              </a:rPr>
              <a:t>If the complainant does not submit a written complaint within 30 days of the informal complaint, the complaint is closed.</a:t>
            </a:r>
          </a:p>
          <a:p>
            <a:pPr fontAlgn="base">
              <a:spcBef>
                <a:spcPct val="0"/>
              </a:spcBef>
              <a:spcAft>
                <a:spcPct val="0"/>
              </a:spcAft>
            </a:pPr>
            <a:endParaRPr lang="en-US" sz="2000" dirty="0">
              <a:solidFill>
                <a:srgbClr val="000000"/>
              </a:solidFill>
              <a:latin typeface="Times New Roman" pitchFamily="18" charset="0"/>
            </a:endParaRPr>
          </a:p>
          <a:p>
            <a:pPr fontAlgn="base">
              <a:spcBef>
                <a:spcPct val="0"/>
              </a:spcBef>
              <a:spcAft>
                <a:spcPct val="0"/>
              </a:spcAft>
            </a:pPr>
            <a:endParaRPr lang="en-US" sz="1600" dirty="0">
              <a:solidFill>
                <a:srgbClr val="000000"/>
              </a:solidFill>
              <a:latin typeface="Times New Roman" pitchFamily="18" charset="0"/>
            </a:endParaRPr>
          </a:p>
          <a:p>
            <a:pPr fontAlgn="base">
              <a:spcBef>
                <a:spcPct val="0"/>
              </a:spcBef>
              <a:spcAft>
                <a:spcPct val="0"/>
              </a:spcAft>
            </a:pPr>
            <a:endParaRPr lang="en-US"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7129217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2875"/>
            <a:ext cx="2133600" cy="365125"/>
          </a:xfrm>
        </p:spPr>
        <p:txBody>
          <a:bodyPr/>
          <a:lstStyle/>
          <a:p>
            <a:fld id="{3789BC2C-4713-47A4-8757-AFE23EB9B85D}" type="slidenum">
              <a:rPr lang="en-US" smtClean="0"/>
              <a:pPr/>
              <a:t>65</a:t>
            </a:fld>
            <a:endParaRPr lang="en-US" dirty="0"/>
          </a:p>
        </p:txBody>
      </p:sp>
      <p:sp>
        <p:nvSpPr>
          <p:cNvPr id="3" name="Text Box 21"/>
          <p:cNvSpPr txBox="1">
            <a:spLocks noChangeArrowheads="1"/>
          </p:cNvSpPr>
          <p:nvPr/>
        </p:nvSpPr>
        <p:spPr bwMode="auto">
          <a:xfrm>
            <a:off x="762000" y="533400"/>
            <a:ext cx="75697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fontAlgn="base" hangingPunct="1">
              <a:spcBef>
                <a:spcPct val="0"/>
              </a:spcBef>
              <a:spcAft>
                <a:spcPct val="0"/>
              </a:spcAft>
            </a:pPr>
            <a:r>
              <a:rPr lang="en-US" sz="3200" dirty="0">
                <a:solidFill>
                  <a:srgbClr val="FF0000"/>
                </a:solidFill>
                <a:latin typeface="+mj-lt"/>
              </a:rPr>
              <a:t>Formal Complaint Process</a:t>
            </a:r>
          </a:p>
        </p:txBody>
      </p:sp>
      <p:graphicFrame>
        <p:nvGraphicFramePr>
          <p:cNvPr id="4" name="Diagram 3"/>
          <p:cNvGraphicFramePr/>
          <p:nvPr>
            <p:extLst>
              <p:ext uri="{D42A27DB-BD31-4B8C-83A1-F6EECF244321}">
                <p14:modId xmlns:p14="http://schemas.microsoft.com/office/powerpoint/2010/main" val="3388077773"/>
              </p:ext>
            </p:extLst>
          </p:nvPr>
        </p:nvGraphicFramePr>
        <p:xfrm>
          <a:off x="562050" y="1219200"/>
          <a:ext cx="80199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22297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51785" y="6492875"/>
            <a:ext cx="2133600" cy="365125"/>
          </a:xfrm>
        </p:spPr>
        <p:txBody>
          <a:bodyPr/>
          <a:lstStyle/>
          <a:p>
            <a:fld id="{3789BC2C-4713-47A4-8757-AFE23EB9B85D}" type="slidenum">
              <a:rPr lang="en-US" smtClean="0"/>
              <a:pPr/>
              <a:t>66</a:t>
            </a:fld>
            <a:endParaRPr lang="en-US" dirty="0"/>
          </a:p>
        </p:txBody>
      </p:sp>
      <p:graphicFrame>
        <p:nvGraphicFramePr>
          <p:cNvPr id="4" name="Diagram 3"/>
          <p:cNvGraphicFramePr/>
          <p:nvPr>
            <p:extLst>
              <p:ext uri="{D42A27DB-BD31-4B8C-83A1-F6EECF244321}">
                <p14:modId xmlns:p14="http://schemas.microsoft.com/office/powerpoint/2010/main" val="3367060708"/>
              </p:ext>
            </p:extLst>
          </p:nvPr>
        </p:nvGraphicFramePr>
        <p:xfrm>
          <a:off x="609600" y="1219200"/>
          <a:ext cx="8019900" cy="4997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Box 21">
            <a:extLst>
              <a:ext uri="{FF2B5EF4-FFF2-40B4-BE49-F238E27FC236}">
                <a16:creationId xmlns:a16="http://schemas.microsoft.com/office/drawing/2014/main" id="{861F9173-1460-4D70-936A-B3B9CA5464FD}"/>
              </a:ext>
            </a:extLst>
          </p:cNvPr>
          <p:cNvSpPr txBox="1">
            <a:spLocks noChangeArrowheads="1"/>
          </p:cNvSpPr>
          <p:nvPr/>
        </p:nvSpPr>
        <p:spPr bwMode="auto">
          <a:xfrm>
            <a:off x="812247" y="533400"/>
            <a:ext cx="75697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fontAlgn="base" hangingPunct="1">
              <a:spcBef>
                <a:spcPct val="0"/>
              </a:spcBef>
              <a:spcAft>
                <a:spcPct val="0"/>
              </a:spcAft>
            </a:pPr>
            <a:r>
              <a:rPr lang="en-US" sz="3200" dirty="0">
                <a:solidFill>
                  <a:srgbClr val="FF0000"/>
                </a:solidFill>
                <a:latin typeface="+mj-lt"/>
              </a:rPr>
              <a:t>Formal Complaint Process</a:t>
            </a:r>
          </a:p>
        </p:txBody>
      </p:sp>
    </p:spTree>
    <p:extLst>
      <p:ext uri="{BB962C8B-B14F-4D97-AF65-F5344CB8AC3E}">
        <p14:creationId xmlns:p14="http://schemas.microsoft.com/office/powerpoint/2010/main" val="6749878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51785" y="6492875"/>
            <a:ext cx="2133600" cy="365125"/>
          </a:xfrm>
        </p:spPr>
        <p:txBody>
          <a:bodyPr/>
          <a:lstStyle/>
          <a:p>
            <a:fld id="{3789BC2C-4713-47A4-8757-AFE23EB9B85D}" type="slidenum">
              <a:rPr lang="en-US" smtClean="0"/>
              <a:pPr/>
              <a:t>67</a:t>
            </a:fld>
            <a:endParaRPr lang="en-US" dirty="0"/>
          </a:p>
        </p:txBody>
      </p:sp>
      <p:graphicFrame>
        <p:nvGraphicFramePr>
          <p:cNvPr id="4" name="Diagram 3"/>
          <p:cNvGraphicFramePr/>
          <p:nvPr>
            <p:extLst>
              <p:ext uri="{D42A27DB-BD31-4B8C-83A1-F6EECF244321}">
                <p14:modId xmlns:p14="http://schemas.microsoft.com/office/powerpoint/2010/main" val="2269793942"/>
              </p:ext>
            </p:extLst>
          </p:nvPr>
        </p:nvGraphicFramePr>
        <p:xfrm>
          <a:off x="562050" y="1219200"/>
          <a:ext cx="80199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Box 21">
            <a:extLst>
              <a:ext uri="{FF2B5EF4-FFF2-40B4-BE49-F238E27FC236}">
                <a16:creationId xmlns:a16="http://schemas.microsoft.com/office/drawing/2014/main" id="{47D1EE4D-3897-473B-837C-9A3FC87F0C33}"/>
              </a:ext>
            </a:extLst>
          </p:cNvPr>
          <p:cNvSpPr txBox="1">
            <a:spLocks noChangeArrowheads="1"/>
          </p:cNvSpPr>
          <p:nvPr/>
        </p:nvSpPr>
        <p:spPr bwMode="auto">
          <a:xfrm>
            <a:off x="812247" y="533400"/>
            <a:ext cx="75697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fontAlgn="base" hangingPunct="1">
              <a:spcBef>
                <a:spcPct val="0"/>
              </a:spcBef>
              <a:spcAft>
                <a:spcPct val="0"/>
              </a:spcAft>
            </a:pPr>
            <a:r>
              <a:rPr lang="en-US" sz="3200" dirty="0">
                <a:solidFill>
                  <a:srgbClr val="FF0000"/>
                </a:solidFill>
                <a:latin typeface="+mj-lt"/>
              </a:rPr>
              <a:t>Formal Complaint Process</a:t>
            </a:r>
          </a:p>
        </p:txBody>
      </p:sp>
    </p:spTree>
    <p:extLst>
      <p:ext uri="{BB962C8B-B14F-4D97-AF65-F5344CB8AC3E}">
        <p14:creationId xmlns:p14="http://schemas.microsoft.com/office/powerpoint/2010/main" val="38833887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2875"/>
            <a:ext cx="2133600" cy="365125"/>
          </a:xfrm>
        </p:spPr>
        <p:txBody>
          <a:bodyPr/>
          <a:lstStyle/>
          <a:p>
            <a:fld id="{3789BC2C-4713-47A4-8757-AFE23EB9B85D}" type="slidenum">
              <a:rPr lang="en-US" smtClean="0"/>
              <a:pPr/>
              <a:t>68</a:t>
            </a:fld>
            <a:endParaRPr lang="en-US" dirty="0"/>
          </a:p>
        </p:txBody>
      </p:sp>
      <p:sp>
        <p:nvSpPr>
          <p:cNvPr id="3" name="Text Box 21"/>
          <p:cNvSpPr txBox="1">
            <a:spLocks noChangeArrowheads="1"/>
          </p:cNvSpPr>
          <p:nvPr/>
        </p:nvSpPr>
        <p:spPr bwMode="auto">
          <a:xfrm>
            <a:off x="812247" y="609600"/>
            <a:ext cx="75697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fontAlgn="base" hangingPunct="1">
              <a:spcBef>
                <a:spcPct val="0"/>
              </a:spcBef>
              <a:spcAft>
                <a:spcPct val="0"/>
              </a:spcAft>
            </a:pPr>
            <a:r>
              <a:rPr lang="en-US" sz="3200" dirty="0">
                <a:solidFill>
                  <a:srgbClr val="FF0000"/>
                </a:solidFill>
                <a:latin typeface="+mj-lt"/>
              </a:rPr>
              <a:t>Formal Complaint Process</a:t>
            </a:r>
          </a:p>
        </p:txBody>
      </p:sp>
      <p:graphicFrame>
        <p:nvGraphicFramePr>
          <p:cNvPr id="4" name="Diagram 3"/>
          <p:cNvGraphicFramePr/>
          <p:nvPr>
            <p:extLst>
              <p:ext uri="{D42A27DB-BD31-4B8C-83A1-F6EECF244321}">
                <p14:modId xmlns:p14="http://schemas.microsoft.com/office/powerpoint/2010/main" val="2675750233"/>
              </p:ext>
            </p:extLst>
          </p:nvPr>
        </p:nvGraphicFramePr>
        <p:xfrm>
          <a:off x="685800" y="1315034"/>
          <a:ext cx="8019900" cy="4997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69660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cs typeface="Times New Roman" panose="02020603050405020304" pitchFamily="18" charset="0"/>
              </a:rPr>
              <a:t>Common Issues in Complaints</a:t>
            </a:r>
          </a:p>
        </p:txBody>
      </p:sp>
      <p:sp>
        <p:nvSpPr>
          <p:cNvPr id="3" name="Content Placeholder 2"/>
          <p:cNvSpPr>
            <a:spLocks noGrp="1"/>
          </p:cNvSpPr>
          <p:nvPr>
            <p:ph idx="1"/>
          </p:nvPr>
        </p:nvSpPr>
        <p:spPr/>
        <p:txBody>
          <a:bodyPr>
            <a:normAutofit/>
          </a:bodyPr>
          <a:lstStyle/>
          <a:p>
            <a:r>
              <a:rPr lang="en-US" sz="2000" dirty="0">
                <a:solidFill>
                  <a:srgbClr val="333399"/>
                </a:solidFill>
                <a:cs typeface="Times New Roman" panose="02020603050405020304" pitchFamily="18" charset="0"/>
              </a:rPr>
              <a:t>Fair Consumer Practices – Rule 1540-01-02-.19</a:t>
            </a:r>
          </a:p>
          <a:p>
            <a:pPr lvl="1"/>
            <a:r>
              <a:rPr lang="en-US" sz="2000" dirty="0">
                <a:solidFill>
                  <a:srgbClr val="333399"/>
                </a:solidFill>
                <a:cs typeface="Times New Roman" panose="02020603050405020304" pitchFamily="18" charset="0"/>
              </a:rPr>
              <a:t>Includes violations of institutional policies</a:t>
            </a:r>
          </a:p>
          <a:p>
            <a:r>
              <a:rPr lang="en-US" sz="2000" dirty="0">
                <a:solidFill>
                  <a:srgbClr val="333399"/>
                </a:solidFill>
                <a:cs typeface="Times New Roman" panose="02020603050405020304" pitchFamily="18" charset="0"/>
              </a:rPr>
              <a:t>Cancellation and Refund Policy – 1540-01-02-.17</a:t>
            </a:r>
          </a:p>
          <a:p>
            <a:pPr lvl="1"/>
            <a:r>
              <a:rPr lang="en-US" sz="2000" dirty="0">
                <a:solidFill>
                  <a:srgbClr val="333399"/>
                </a:solidFill>
                <a:cs typeface="Times New Roman" panose="02020603050405020304" pitchFamily="18" charset="0"/>
              </a:rPr>
              <a:t>Inconsistency in how withdrawal or last date of attendance is recorded</a:t>
            </a:r>
          </a:p>
          <a:p>
            <a:r>
              <a:rPr lang="en-US" sz="2000" dirty="0">
                <a:solidFill>
                  <a:srgbClr val="333399"/>
                </a:solidFill>
                <a:cs typeface="Times New Roman" panose="02020603050405020304" pitchFamily="18" charset="0"/>
              </a:rPr>
              <a:t>Personnel and Instructor Qualifications – 1540-01-02-.16</a:t>
            </a:r>
          </a:p>
          <a:p>
            <a:pPr lvl="1"/>
            <a:r>
              <a:rPr lang="en-US" sz="2000" dirty="0">
                <a:solidFill>
                  <a:srgbClr val="333399"/>
                </a:solidFill>
                <a:cs typeface="Times New Roman" panose="02020603050405020304" pitchFamily="18" charset="0"/>
              </a:rPr>
              <a:t>Administrative personnel/instructors not approved in timely manner</a:t>
            </a:r>
          </a:p>
          <a:p>
            <a:pPr lvl="1"/>
            <a:r>
              <a:rPr lang="en-US" sz="2000" dirty="0">
                <a:solidFill>
                  <a:srgbClr val="333399"/>
                </a:solidFill>
                <a:cs typeface="Times New Roman" panose="02020603050405020304" pitchFamily="18" charset="0"/>
              </a:rPr>
              <a:t>Not evaluated annually by both students and administrators as required by Rule 1540-01-02-.16(7) or evaluations not kept on file</a:t>
            </a:r>
          </a:p>
          <a:p>
            <a:endParaRPr lang="en-US" sz="2400" dirty="0">
              <a:solidFill>
                <a:srgbClr val="333399"/>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6934200" y="6492875"/>
            <a:ext cx="2133600" cy="365125"/>
          </a:xfrm>
        </p:spPr>
        <p:txBody>
          <a:bodyPr/>
          <a:lstStyle/>
          <a:p>
            <a:fld id="{3789BC2C-4713-47A4-8757-AFE23EB9B85D}" type="slidenum">
              <a:rPr lang="en-US" smtClean="0"/>
              <a:pPr/>
              <a:t>69</a:t>
            </a:fld>
            <a:endParaRPr lang="en-US" dirty="0"/>
          </a:p>
        </p:txBody>
      </p:sp>
    </p:spTree>
    <p:extLst>
      <p:ext uri="{BB962C8B-B14F-4D97-AF65-F5344CB8AC3E}">
        <p14:creationId xmlns:p14="http://schemas.microsoft.com/office/powerpoint/2010/main" val="703399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2875"/>
            <a:ext cx="2133600" cy="365125"/>
          </a:xfrm>
        </p:spPr>
        <p:txBody>
          <a:bodyPr/>
          <a:lstStyle/>
          <a:p>
            <a:fld id="{3789BC2C-4713-47A4-8757-AFE23EB9B85D}" type="slidenum">
              <a:rPr lang="en-US" smtClean="0"/>
              <a:pPr/>
              <a:t>7</a:t>
            </a:fld>
            <a:endParaRPr lang="en-US" dirty="0"/>
          </a:p>
        </p:txBody>
      </p:sp>
      <p:sp>
        <p:nvSpPr>
          <p:cNvPr id="3" name="Rectangle 20"/>
          <p:cNvSpPr>
            <a:spLocks noChangeArrowheads="1"/>
          </p:cNvSpPr>
          <p:nvPr/>
        </p:nvSpPr>
        <p:spPr bwMode="auto">
          <a:xfrm>
            <a:off x="838200" y="482025"/>
            <a:ext cx="807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200" b="1" dirty="0">
                <a:solidFill>
                  <a:srgbClr val="E30101"/>
                </a:solidFill>
                <a:latin typeface="+mj-lt"/>
              </a:rPr>
              <a:t>THEC Website: tn.gov/thec</a:t>
            </a:r>
          </a:p>
        </p:txBody>
      </p:sp>
      <p:pic>
        <p:nvPicPr>
          <p:cNvPr id="7" name="Picture 6"/>
          <p:cNvPicPr/>
          <p:nvPr/>
        </p:nvPicPr>
        <p:blipFill rotWithShape="1">
          <a:blip r:embed="rId2"/>
          <a:srcRect t="6767" r="35363" b="36842"/>
          <a:stretch/>
        </p:blipFill>
        <p:spPr bwMode="auto">
          <a:xfrm>
            <a:off x="3682538" y="3429000"/>
            <a:ext cx="5257800" cy="2971800"/>
          </a:xfrm>
          <a:prstGeom prst="rect">
            <a:avLst/>
          </a:prstGeom>
          <a:ln w="15875">
            <a:solidFill>
              <a:srgbClr val="333399"/>
            </a:solidFill>
          </a:ln>
          <a:extLst>
            <a:ext uri="{53640926-AAD7-44D8-BBD7-CCE9431645EC}">
              <a14:shadowObscured xmlns:a14="http://schemas.microsoft.com/office/drawing/2010/main"/>
            </a:ext>
          </a:extLst>
        </p:spPr>
      </p:pic>
      <p:sp>
        <p:nvSpPr>
          <p:cNvPr id="8" name="Oval 7"/>
          <p:cNvSpPr/>
          <p:nvPr/>
        </p:nvSpPr>
        <p:spPr>
          <a:xfrm>
            <a:off x="4152900" y="5029200"/>
            <a:ext cx="1447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1C0C55E7-F98A-4C3D-9CFE-E0C02E97B1AA}"/>
              </a:ext>
            </a:extLst>
          </p:cNvPr>
          <p:cNvPicPr>
            <a:picLocks noChangeAspect="1"/>
          </p:cNvPicPr>
          <p:nvPr/>
        </p:nvPicPr>
        <p:blipFill>
          <a:blip r:embed="rId3"/>
          <a:stretch>
            <a:fillRect/>
          </a:stretch>
        </p:blipFill>
        <p:spPr>
          <a:xfrm>
            <a:off x="304800" y="1177199"/>
            <a:ext cx="5257800" cy="3107770"/>
          </a:xfrm>
          <a:prstGeom prst="rect">
            <a:avLst/>
          </a:prstGeom>
          <a:ln w="15875">
            <a:solidFill>
              <a:srgbClr val="333399"/>
            </a:solidFill>
          </a:ln>
        </p:spPr>
      </p:pic>
      <p:sp>
        <p:nvSpPr>
          <p:cNvPr id="4" name="Oval 3"/>
          <p:cNvSpPr/>
          <p:nvPr/>
        </p:nvSpPr>
        <p:spPr>
          <a:xfrm>
            <a:off x="990600" y="3124200"/>
            <a:ext cx="1066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61589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68318" y="6492875"/>
            <a:ext cx="2133600" cy="365125"/>
          </a:xfrm>
        </p:spPr>
        <p:txBody>
          <a:bodyPr/>
          <a:lstStyle/>
          <a:p>
            <a:fld id="{3789BC2C-4713-47A4-8757-AFE23EB9B85D}" type="slidenum">
              <a:rPr lang="en-US" smtClean="0"/>
              <a:pPr/>
              <a:t>70</a:t>
            </a:fld>
            <a:endParaRPr lang="en-US" dirty="0"/>
          </a:p>
        </p:txBody>
      </p:sp>
      <p:sp>
        <p:nvSpPr>
          <p:cNvPr id="3" name="Rectangle 20"/>
          <p:cNvSpPr>
            <a:spLocks noChangeArrowheads="1"/>
          </p:cNvSpPr>
          <p:nvPr/>
        </p:nvSpPr>
        <p:spPr bwMode="auto">
          <a:xfrm>
            <a:off x="1143000" y="457200"/>
            <a:ext cx="72933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en-US" sz="3200" b="1" dirty="0">
                <a:solidFill>
                  <a:srgbClr val="FF0000"/>
                </a:solidFill>
                <a:latin typeface="+mj-lt"/>
              </a:rPr>
              <a:t>Complaints</a:t>
            </a:r>
            <a:endParaRPr lang="en-US" sz="3200" b="1" dirty="0">
              <a:solidFill>
                <a:srgbClr val="E30101"/>
              </a:solidFill>
              <a:latin typeface="+mj-lt"/>
              <a:cs typeface="Times New Roman" pitchFamily="18" charset="0"/>
            </a:endParaRPr>
          </a:p>
        </p:txBody>
      </p:sp>
      <p:sp>
        <p:nvSpPr>
          <p:cNvPr id="4" name="TextBox 3"/>
          <p:cNvSpPr txBox="1"/>
          <p:nvPr/>
        </p:nvSpPr>
        <p:spPr>
          <a:xfrm>
            <a:off x="1084976" y="1230256"/>
            <a:ext cx="6974048" cy="830997"/>
          </a:xfrm>
          <a:prstGeom prst="rect">
            <a:avLst/>
          </a:prstGeom>
          <a:noFill/>
        </p:spPr>
        <p:txBody>
          <a:bodyPr wrap="square" rtlCol="0">
            <a:spAutoFit/>
          </a:bodyPr>
          <a:lstStyle/>
          <a:p>
            <a:pPr algn="ctr" fontAlgn="base">
              <a:spcBef>
                <a:spcPct val="0"/>
              </a:spcBef>
              <a:spcAft>
                <a:spcPct val="0"/>
              </a:spcAft>
            </a:pPr>
            <a:r>
              <a:rPr lang="en-US" sz="2400" dirty="0">
                <a:solidFill>
                  <a:srgbClr val="333399"/>
                </a:solidFill>
                <a:cs typeface="Times New Roman" pitchFamily="18" charset="0"/>
              </a:rPr>
              <a:t>How can my institution reduce or eliminate complaints filed with DPSA?</a:t>
            </a:r>
            <a:endParaRPr lang="en-US" sz="2400" dirty="0">
              <a:solidFill>
                <a:srgbClr val="333399"/>
              </a:solidFill>
            </a:endParaRPr>
          </a:p>
        </p:txBody>
      </p:sp>
      <p:graphicFrame>
        <p:nvGraphicFramePr>
          <p:cNvPr id="5" name="Diagram 4"/>
          <p:cNvGraphicFramePr/>
          <p:nvPr>
            <p:extLst>
              <p:ext uri="{D42A27DB-BD31-4B8C-83A1-F6EECF244321}">
                <p14:modId xmlns:p14="http://schemas.microsoft.com/office/powerpoint/2010/main" val="2023211136"/>
              </p:ext>
            </p:extLst>
          </p:nvPr>
        </p:nvGraphicFramePr>
        <p:xfrm>
          <a:off x="855999" y="2061253"/>
          <a:ext cx="7432003" cy="3917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64990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71</a:t>
            </a:fld>
            <a:endParaRPr lang="en-US" dirty="0"/>
          </a:p>
        </p:txBody>
      </p:sp>
      <p:sp>
        <p:nvSpPr>
          <p:cNvPr id="3" name="Rectangle 19"/>
          <p:cNvSpPr>
            <a:spLocks noChangeArrowheads="1"/>
          </p:cNvSpPr>
          <p:nvPr/>
        </p:nvSpPr>
        <p:spPr bwMode="auto">
          <a:xfrm>
            <a:off x="685800" y="3048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endParaRPr lang="en-US" sz="4400" b="1" dirty="0">
              <a:solidFill>
                <a:srgbClr val="E30101"/>
              </a:solidFill>
              <a:latin typeface="Times New Roman" pitchFamily="18" charset="0"/>
            </a:endParaRPr>
          </a:p>
        </p:txBody>
      </p:sp>
      <p:sp>
        <p:nvSpPr>
          <p:cNvPr id="4" name="Rectangle 20"/>
          <p:cNvSpPr>
            <a:spLocks noChangeArrowheads="1"/>
          </p:cNvSpPr>
          <p:nvPr/>
        </p:nvSpPr>
        <p:spPr bwMode="auto">
          <a:xfrm>
            <a:off x="685800" y="558225"/>
            <a:ext cx="800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200" b="1" dirty="0">
                <a:solidFill>
                  <a:srgbClr val="E30101"/>
                </a:solidFill>
                <a:latin typeface="+mj-lt"/>
              </a:rPr>
              <a:t>Conclusion</a:t>
            </a:r>
            <a:endParaRPr lang="en-US" sz="3200" b="1" dirty="0">
              <a:solidFill>
                <a:srgbClr val="E30101"/>
              </a:solidFill>
              <a:latin typeface="+mj-lt"/>
              <a:cs typeface="Times New Roman" pitchFamily="18" charset="0"/>
            </a:endParaRPr>
          </a:p>
        </p:txBody>
      </p:sp>
      <p:sp>
        <p:nvSpPr>
          <p:cNvPr id="5" name="Text Box 23"/>
          <p:cNvSpPr txBox="1">
            <a:spLocks noChangeArrowheads="1"/>
          </p:cNvSpPr>
          <p:nvPr/>
        </p:nvSpPr>
        <p:spPr bwMode="auto">
          <a:xfrm>
            <a:off x="914400" y="1258937"/>
            <a:ext cx="7696200" cy="260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accent2"/>
                </a:solidFill>
                <a:latin typeface="Times New Roman" pitchFamily="18" charset="0"/>
              </a:defRPr>
            </a:lvl1pPr>
            <a:lvl2pPr marL="685800" indent="-22860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endParaRPr kumimoji="0" lang="en-US" sz="1000" b="0" i="0" u="none" strike="noStrike" kern="0" cap="none" spc="0" normalizeH="0" baseline="0" noProof="0" dirty="0">
              <a:ln>
                <a:noFill/>
              </a:ln>
              <a:solidFill>
                <a:srgbClr val="333399"/>
              </a:solidFill>
              <a:effectLst/>
              <a:uLnTx/>
              <a:uFillTx/>
              <a:latin typeface="Times New Roman" pitchFamily="18" charset="0"/>
            </a:endParaRPr>
          </a:p>
          <a:p>
            <a:pPr marL="0" marR="0" lvl="0" indent="0" defTabSz="91440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a:ln>
                  <a:noFill/>
                </a:ln>
                <a:solidFill>
                  <a:srgbClr val="333399"/>
                </a:solidFill>
                <a:effectLst/>
                <a:uLnTx/>
                <a:uFillTx/>
                <a:latin typeface="+mn-lt"/>
              </a:rPr>
              <a:t>Thank you for your attendance today.  Each institution will receive an email by close of business tomorrow. The email will include an affirmation statement, </a:t>
            </a:r>
            <a:r>
              <a:rPr lang="en-US" kern="0" dirty="0">
                <a:solidFill>
                  <a:srgbClr val="333399"/>
                </a:solidFill>
                <a:latin typeface="+mn-lt"/>
              </a:rPr>
              <a:t>electronic copy of the rules, and this presentation.</a:t>
            </a:r>
            <a:r>
              <a:rPr kumimoji="0" lang="en-US" sz="1800" b="0" i="0" u="none" strike="noStrike" kern="0" cap="none" spc="0" normalizeH="0" baseline="0" noProof="0" dirty="0">
                <a:ln>
                  <a:noFill/>
                </a:ln>
                <a:solidFill>
                  <a:srgbClr val="333399"/>
                </a:solidFill>
                <a:effectLst/>
                <a:uLnTx/>
                <a:uFillTx/>
                <a:latin typeface="+mn-lt"/>
              </a:rPr>
              <a:t> </a:t>
            </a:r>
          </a:p>
          <a:p>
            <a:pPr marL="0" marR="0" lvl="0" indent="0" defTabSz="914400" eaLnBrk="1" fontAlgn="base" latinLnBrk="0" hangingPunct="1">
              <a:lnSpc>
                <a:spcPct val="100000"/>
              </a:lnSpc>
              <a:spcBef>
                <a:spcPct val="50000"/>
              </a:spcBef>
              <a:spcAft>
                <a:spcPct val="0"/>
              </a:spcAft>
              <a:buClrTx/>
              <a:buSzTx/>
              <a:buFontTx/>
              <a:buNone/>
              <a:tabLst/>
              <a:defRPr/>
            </a:pPr>
            <a:r>
              <a:rPr kumimoji="0" lang="en-US" sz="1800" b="1" i="0" u="sng" strike="noStrike" kern="0" cap="none" spc="0" normalizeH="0" baseline="0" noProof="0" dirty="0">
                <a:ln>
                  <a:noFill/>
                </a:ln>
                <a:solidFill>
                  <a:srgbClr val="E60000"/>
                </a:solidFill>
                <a:effectLst/>
                <a:uLnTx/>
                <a:uFillTx/>
                <a:latin typeface="+mn-lt"/>
              </a:rPr>
              <a:t>This statement must be completed and returned to </a:t>
            </a:r>
            <a:r>
              <a:rPr kumimoji="0" lang="en-US" sz="1800" b="1" i="0" u="sng" strike="noStrike" kern="0" cap="none" spc="0" normalizeH="0" baseline="0" noProof="0" dirty="0">
                <a:ln>
                  <a:noFill/>
                </a:ln>
                <a:solidFill>
                  <a:srgbClr val="E60000"/>
                </a:solidFill>
                <a:effectLst/>
                <a:uLnTx/>
                <a:uFillTx/>
                <a:latin typeface="+mn-lt"/>
                <a:hlinkClick r:id="rId2">
                  <a:extLst>
                    <a:ext uri="{A12FA001-AC4F-418D-AE19-62706E023703}">
                      <ahyp:hlinkClr xmlns:ahyp="http://schemas.microsoft.com/office/drawing/2018/hyperlinkcolor" val="tx"/>
                    </a:ext>
                  </a:extLst>
                </a:hlinkClick>
              </a:rPr>
              <a:t>carolyn.qualls@tn.gov</a:t>
            </a:r>
            <a:r>
              <a:rPr kumimoji="0" lang="en-US" sz="1800" b="1" i="0" u="sng" strike="noStrike" kern="0" cap="none" spc="0" normalizeH="0" baseline="0" noProof="0" dirty="0">
                <a:ln>
                  <a:noFill/>
                </a:ln>
                <a:solidFill>
                  <a:srgbClr val="E60000"/>
                </a:solidFill>
                <a:effectLst/>
                <a:uLnTx/>
                <a:uFillTx/>
                <a:latin typeface="+mn-lt"/>
              </a:rPr>
              <a:t> by the due date listed in the email.</a:t>
            </a:r>
          </a:p>
          <a:p>
            <a:pPr marL="0" marR="0" lvl="0" indent="0" defTabSz="914400" eaLnBrk="1" fontAlgn="base" latinLnBrk="0" hangingPunct="1">
              <a:lnSpc>
                <a:spcPct val="100000"/>
              </a:lnSpc>
              <a:spcBef>
                <a:spcPts val="0"/>
              </a:spcBef>
              <a:spcAft>
                <a:spcPct val="0"/>
              </a:spcAft>
              <a:buClrTx/>
              <a:buSzTx/>
              <a:buFontTx/>
              <a:buNone/>
              <a:tabLst/>
              <a:defRPr/>
            </a:pPr>
            <a:endParaRPr kumimoji="0" lang="en-US" sz="1800" b="0" i="0" u="none" strike="noStrike" kern="0" cap="none" spc="0" normalizeH="0" baseline="0" noProof="0" dirty="0">
              <a:ln>
                <a:noFill/>
              </a:ln>
              <a:solidFill>
                <a:srgbClr val="333399"/>
              </a:solidFill>
              <a:effectLst/>
              <a:uLnTx/>
              <a:uFillTx/>
              <a:latin typeface="+mn-lt"/>
            </a:endParaRPr>
          </a:p>
          <a:p>
            <a:pPr marL="0" marR="0" lvl="0" indent="0" defTabSz="91440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a:ln>
                  <a:noFill/>
                </a:ln>
                <a:solidFill>
                  <a:srgbClr val="333399"/>
                </a:solidFill>
                <a:effectLst/>
                <a:uLnTx/>
                <a:uFillTx/>
                <a:latin typeface="+mn-lt"/>
              </a:rPr>
              <a:t>Questions regarding this </a:t>
            </a:r>
            <a:r>
              <a:rPr lang="en-US" kern="0">
                <a:solidFill>
                  <a:srgbClr val="333399"/>
                </a:solidFill>
                <a:latin typeface="+mn-lt"/>
              </a:rPr>
              <a:t>presentation </a:t>
            </a:r>
            <a:r>
              <a:rPr kumimoji="0" lang="en-US" sz="1800" b="0" i="0" u="none" strike="noStrike" kern="0" cap="none" spc="0" normalizeH="0" baseline="0" noProof="0">
                <a:ln>
                  <a:noFill/>
                </a:ln>
                <a:solidFill>
                  <a:srgbClr val="333399"/>
                </a:solidFill>
                <a:effectLst/>
                <a:uLnTx/>
                <a:uFillTx/>
                <a:latin typeface="+mn-lt"/>
              </a:rPr>
              <a:t>should </a:t>
            </a:r>
            <a:r>
              <a:rPr kumimoji="0" lang="en-US" sz="1800" b="0" i="0" u="none" strike="noStrike" kern="0" cap="none" spc="0" normalizeH="0" baseline="0" noProof="0" dirty="0">
                <a:ln>
                  <a:noFill/>
                </a:ln>
                <a:solidFill>
                  <a:srgbClr val="333399"/>
                </a:solidFill>
                <a:effectLst/>
                <a:uLnTx/>
                <a:uFillTx/>
                <a:latin typeface="+mn-lt"/>
              </a:rPr>
              <a:t>be directed to</a:t>
            </a:r>
            <a:r>
              <a:rPr lang="en-US" kern="0" dirty="0">
                <a:solidFill>
                  <a:srgbClr val="333399"/>
                </a:solidFill>
                <a:latin typeface="+mn-lt"/>
              </a:rPr>
              <a:t> </a:t>
            </a:r>
            <a:r>
              <a:rPr kumimoji="0" lang="en-US" b="0" i="0" u="none" strike="noStrike" kern="0" cap="none" spc="0" normalizeH="0" baseline="0" noProof="0" dirty="0">
                <a:ln>
                  <a:noFill/>
                </a:ln>
                <a:solidFill>
                  <a:srgbClr val="333399"/>
                </a:solidFill>
                <a:effectLst/>
                <a:uLnTx/>
                <a:uFillTx/>
                <a:latin typeface="+mn-lt"/>
                <a:hlinkClick r:id="rId3"/>
              </a:rPr>
              <a:t>Julie.Woodruff@tn.gov</a:t>
            </a:r>
            <a:r>
              <a:rPr kumimoji="0" lang="en-US" b="0" i="0" u="none" strike="noStrike" kern="0" cap="none" spc="0" normalizeH="0" baseline="0" noProof="0" dirty="0">
                <a:ln>
                  <a:noFill/>
                </a:ln>
                <a:solidFill>
                  <a:srgbClr val="333399"/>
                </a:solidFill>
                <a:effectLst/>
                <a:uLnTx/>
                <a:uFillTx/>
                <a:latin typeface="+mn-lt"/>
              </a:rPr>
              <a:t> </a:t>
            </a:r>
            <a:r>
              <a:rPr lang="en-US" kern="0" noProof="0" dirty="0">
                <a:solidFill>
                  <a:schemeClr val="tx1"/>
                </a:solidFill>
                <a:latin typeface="+mn-lt"/>
              </a:rPr>
              <a:t>or</a:t>
            </a:r>
            <a:r>
              <a:rPr kumimoji="0" lang="en-US" b="0" i="0" u="none" strike="noStrike" kern="0" cap="none" spc="0" normalizeH="0" noProof="0" dirty="0">
                <a:ln>
                  <a:noFill/>
                </a:ln>
                <a:solidFill>
                  <a:srgbClr val="333399"/>
                </a:solidFill>
                <a:effectLst/>
                <a:uLnTx/>
                <a:uFillTx/>
                <a:latin typeface="+mn-lt"/>
              </a:rPr>
              <a:t> </a:t>
            </a:r>
            <a:r>
              <a:rPr kumimoji="0" lang="en-US" b="0" i="0" u="none" strike="noStrike" kern="0" cap="none" spc="0" normalizeH="0" noProof="0" dirty="0">
                <a:ln>
                  <a:noFill/>
                </a:ln>
                <a:solidFill>
                  <a:srgbClr val="333399"/>
                </a:solidFill>
                <a:effectLst/>
                <a:uLnTx/>
                <a:uFillTx/>
                <a:latin typeface="+mn-lt"/>
                <a:hlinkClick r:id="rId4"/>
              </a:rPr>
              <a:t>Latonya.Todd@tn.gov</a:t>
            </a:r>
            <a:endParaRPr kumimoji="0" lang="en-US" b="0" i="0" u="none" strike="noStrike" kern="0" cap="none" spc="0" normalizeH="0" baseline="0" noProof="0" dirty="0">
              <a:ln>
                <a:noFill/>
              </a:ln>
              <a:solidFill>
                <a:srgbClr val="333399"/>
              </a:solidFill>
              <a:effectLst/>
              <a:uLnTx/>
              <a:uFillTx/>
              <a:latin typeface="+mn-lt"/>
            </a:endParaRPr>
          </a:p>
        </p:txBody>
      </p:sp>
    </p:spTree>
    <p:extLst>
      <p:ext uri="{BB962C8B-B14F-4D97-AF65-F5344CB8AC3E}">
        <p14:creationId xmlns:p14="http://schemas.microsoft.com/office/powerpoint/2010/main" val="345947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4744"/>
          <a:stretch/>
        </p:blipFill>
        <p:spPr bwMode="auto">
          <a:xfrm>
            <a:off x="2209800" y="4482465"/>
            <a:ext cx="5029200" cy="2223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6934200" y="6492875"/>
            <a:ext cx="2133600" cy="365125"/>
          </a:xfrm>
        </p:spPr>
        <p:txBody>
          <a:bodyPr/>
          <a:lstStyle/>
          <a:p>
            <a:fld id="{3789BC2C-4713-47A4-8757-AFE23EB9B85D}" type="slidenum">
              <a:rPr lang="en-US" smtClean="0"/>
              <a:pPr/>
              <a:t>8</a:t>
            </a:fld>
            <a:endParaRPr lang="en-US" dirty="0"/>
          </a:p>
        </p:txBody>
      </p:sp>
      <p:sp>
        <p:nvSpPr>
          <p:cNvPr id="3" name="Rectangle 20"/>
          <p:cNvSpPr>
            <a:spLocks noChangeArrowheads="1"/>
          </p:cNvSpPr>
          <p:nvPr/>
        </p:nvSpPr>
        <p:spPr bwMode="auto">
          <a:xfrm>
            <a:off x="838200" y="457200"/>
            <a:ext cx="8077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400" b="1" dirty="0">
                <a:solidFill>
                  <a:srgbClr val="E30101"/>
                </a:solidFill>
                <a:latin typeface="+mj-lt"/>
              </a:rPr>
              <a:t>DPSA Homepage: </a:t>
            </a:r>
          </a:p>
          <a:p>
            <a:pPr algn="ctr" fontAlgn="base">
              <a:spcBef>
                <a:spcPct val="0"/>
              </a:spcBef>
              <a:spcAft>
                <a:spcPct val="0"/>
              </a:spcAft>
            </a:pPr>
            <a:r>
              <a:rPr lang="en-US" dirty="0">
                <a:hlinkClick r:id="rId3"/>
              </a:rPr>
              <a:t>https://www.tn.gov/thec/bureaus/student-aid-and-compliance/postsecondary-state-authorization.html</a:t>
            </a:r>
            <a:endParaRPr lang="en-US" b="1" dirty="0">
              <a:solidFill>
                <a:srgbClr val="E30101"/>
              </a:solidFill>
              <a:latin typeface="+mj-lt"/>
            </a:endParaRPr>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2405"/>
          <a:stretch/>
        </p:blipFill>
        <p:spPr bwMode="auto">
          <a:xfrm>
            <a:off x="2209800" y="1510665"/>
            <a:ext cx="50292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334000" y="3886200"/>
            <a:ext cx="1457325"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2362200" y="6096000"/>
            <a:ext cx="1457325"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1F3FC968-9739-45EE-A449-79849DB683E2}"/>
              </a:ext>
            </a:extLst>
          </p:cNvPr>
          <p:cNvSpPr/>
          <p:nvPr/>
        </p:nvSpPr>
        <p:spPr>
          <a:xfrm flipV="1">
            <a:off x="444038" y="2743200"/>
            <a:ext cx="16002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5DABB1E-4488-434A-B88B-0A3933849B4B}"/>
              </a:ext>
            </a:extLst>
          </p:cNvPr>
          <p:cNvSpPr txBox="1"/>
          <p:nvPr/>
        </p:nvSpPr>
        <p:spPr>
          <a:xfrm>
            <a:off x="609600" y="2902803"/>
            <a:ext cx="1295400" cy="830997"/>
          </a:xfrm>
          <a:prstGeom prst="rect">
            <a:avLst/>
          </a:prstGeom>
          <a:noFill/>
        </p:spPr>
        <p:txBody>
          <a:bodyPr wrap="square" rtlCol="0">
            <a:spAutoFit/>
          </a:bodyPr>
          <a:lstStyle/>
          <a:p>
            <a:pPr algn="ctr"/>
            <a:r>
              <a:rPr lang="en-US" sz="1600" dirty="0">
                <a:solidFill>
                  <a:srgbClr val="FF0000"/>
                </a:solidFill>
              </a:rPr>
              <a:t>Link to Statutes and Rules.</a:t>
            </a:r>
          </a:p>
        </p:txBody>
      </p:sp>
      <p:cxnSp>
        <p:nvCxnSpPr>
          <p:cNvPr id="7" name="Straight Arrow Connector 6">
            <a:extLst>
              <a:ext uri="{FF2B5EF4-FFF2-40B4-BE49-F238E27FC236}">
                <a16:creationId xmlns:a16="http://schemas.microsoft.com/office/drawing/2014/main" id="{5995512E-B936-43D6-BFF3-5BC3D02F5847}"/>
              </a:ext>
            </a:extLst>
          </p:cNvPr>
          <p:cNvCxnSpPr>
            <a:cxnSpLocks/>
          </p:cNvCxnSpPr>
          <p:nvPr/>
        </p:nvCxnSpPr>
        <p:spPr>
          <a:xfrm>
            <a:off x="2044238" y="3276600"/>
            <a:ext cx="470362"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98E36A5B-293E-41C7-92E0-B124FD37EB68}"/>
              </a:ext>
            </a:extLst>
          </p:cNvPr>
          <p:cNvSpPr/>
          <p:nvPr/>
        </p:nvSpPr>
        <p:spPr>
          <a:xfrm>
            <a:off x="5309066" y="6096000"/>
            <a:ext cx="1457325"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EB185076-61D5-4BDC-A8ED-D7673ACD3E8F}"/>
              </a:ext>
            </a:extLst>
          </p:cNvPr>
          <p:cNvCxnSpPr>
            <a:cxnSpLocks/>
          </p:cNvCxnSpPr>
          <p:nvPr/>
        </p:nvCxnSpPr>
        <p:spPr>
          <a:xfrm>
            <a:off x="6791325" y="4114800"/>
            <a:ext cx="447675"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0D69569-BA96-4424-B029-7DFEC09AB52F}"/>
              </a:ext>
            </a:extLst>
          </p:cNvPr>
          <p:cNvSpPr/>
          <p:nvPr/>
        </p:nvSpPr>
        <p:spPr>
          <a:xfrm>
            <a:off x="7239000" y="3714412"/>
            <a:ext cx="1676400" cy="1086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6AA5E64-EE51-4317-8164-DFB604417B94}"/>
              </a:ext>
            </a:extLst>
          </p:cNvPr>
          <p:cNvSpPr txBox="1"/>
          <p:nvPr/>
        </p:nvSpPr>
        <p:spPr>
          <a:xfrm>
            <a:off x="7404563" y="3810000"/>
            <a:ext cx="1291762" cy="830997"/>
          </a:xfrm>
          <a:prstGeom prst="rect">
            <a:avLst/>
          </a:prstGeom>
          <a:noFill/>
        </p:spPr>
        <p:txBody>
          <a:bodyPr wrap="square" rtlCol="0">
            <a:spAutoFit/>
          </a:bodyPr>
          <a:lstStyle/>
          <a:p>
            <a:pPr algn="ctr"/>
            <a:r>
              <a:rPr lang="en-US" sz="1600" dirty="0">
                <a:solidFill>
                  <a:srgbClr val="FF0000"/>
                </a:solidFill>
              </a:rPr>
              <a:t>Discussed later in the presentation.</a:t>
            </a:r>
          </a:p>
        </p:txBody>
      </p:sp>
    </p:spTree>
    <p:extLst>
      <p:ext uri="{BB962C8B-B14F-4D97-AF65-F5344CB8AC3E}">
        <p14:creationId xmlns:p14="http://schemas.microsoft.com/office/powerpoint/2010/main" val="1860205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10400" y="6452890"/>
            <a:ext cx="2133600" cy="365125"/>
          </a:xfrm>
        </p:spPr>
        <p:txBody>
          <a:bodyPr/>
          <a:lstStyle/>
          <a:p>
            <a:fld id="{3789BC2C-4713-47A4-8757-AFE23EB9B85D}" type="slidenum">
              <a:rPr lang="en-US" smtClean="0"/>
              <a:pPr/>
              <a:t>9</a:t>
            </a:fld>
            <a:endParaRPr lang="en-US" dirty="0"/>
          </a:p>
        </p:txBody>
      </p:sp>
      <p:sp>
        <p:nvSpPr>
          <p:cNvPr id="3" name="Rectangle 20"/>
          <p:cNvSpPr>
            <a:spLocks noChangeArrowheads="1"/>
          </p:cNvSpPr>
          <p:nvPr/>
        </p:nvSpPr>
        <p:spPr bwMode="auto">
          <a:xfrm>
            <a:off x="838200" y="457200"/>
            <a:ext cx="807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400" b="1" dirty="0">
                <a:solidFill>
                  <a:srgbClr val="E30101"/>
                </a:solidFill>
                <a:latin typeface="+mj-lt"/>
              </a:rPr>
              <a:t>DPSA Links and Forms</a:t>
            </a:r>
          </a:p>
        </p:txBody>
      </p:sp>
      <p:pic>
        <p:nvPicPr>
          <p:cNvPr id="6" name="Picture 5">
            <a:extLst>
              <a:ext uri="{FF2B5EF4-FFF2-40B4-BE49-F238E27FC236}">
                <a16:creationId xmlns:a16="http://schemas.microsoft.com/office/drawing/2014/main" id="{6D41458D-9804-4352-90C4-5C4B04CB85F2}"/>
              </a:ext>
            </a:extLst>
          </p:cNvPr>
          <p:cNvPicPr>
            <a:picLocks noChangeAspect="1"/>
          </p:cNvPicPr>
          <p:nvPr/>
        </p:nvPicPr>
        <p:blipFill>
          <a:blip r:embed="rId2"/>
          <a:stretch>
            <a:fillRect/>
          </a:stretch>
        </p:blipFill>
        <p:spPr>
          <a:xfrm>
            <a:off x="4736144" y="896640"/>
            <a:ext cx="3967589" cy="5481935"/>
          </a:xfrm>
          <a:prstGeom prst="rect">
            <a:avLst/>
          </a:prstGeom>
          <a:ln w="15875">
            <a:solidFill>
              <a:srgbClr val="333399"/>
            </a:solidFill>
          </a:ln>
        </p:spPr>
      </p:pic>
      <p:sp>
        <p:nvSpPr>
          <p:cNvPr id="10" name="TextBox 9">
            <a:extLst>
              <a:ext uri="{FF2B5EF4-FFF2-40B4-BE49-F238E27FC236}">
                <a16:creationId xmlns:a16="http://schemas.microsoft.com/office/drawing/2014/main" id="{13AD7E19-90C8-4645-91E1-8B61E19CFC71}"/>
              </a:ext>
            </a:extLst>
          </p:cNvPr>
          <p:cNvSpPr txBox="1"/>
          <p:nvPr/>
        </p:nvSpPr>
        <p:spPr>
          <a:xfrm>
            <a:off x="257277" y="3087231"/>
            <a:ext cx="4267200" cy="2862322"/>
          </a:xfrm>
          <a:prstGeom prst="rect">
            <a:avLst/>
          </a:prstGeom>
          <a:noFill/>
        </p:spPr>
        <p:txBody>
          <a:bodyPr wrap="square" rtlCol="0">
            <a:spAutoFit/>
          </a:bodyPr>
          <a:lstStyle/>
          <a:p>
            <a:r>
              <a:rPr lang="en-US" sz="2000" dirty="0">
                <a:solidFill>
                  <a:srgbClr val="333399"/>
                </a:solidFill>
              </a:rPr>
              <a:t>This opening DPSA Links and Forms page contains important information about how to file documents and pay associated fees. </a:t>
            </a:r>
          </a:p>
          <a:p>
            <a:endParaRPr lang="en-US" sz="2000" dirty="0">
              <a:solidFill>
                <a:srgbClr val="333399"/>
              </a:solidFill>
            </a:endParaRPr>
          </a:p>
          <a:p>
            <a:r>
              <a:rPr lang="en-US" sz="2000" dirty="0">
                <a:solidFill>
                  <a:srgbClr val="333399"/>
                </a:solidFill>
              </a:rPr>
              <a:t>Bookmark this page and open it whenever you need information on these topic as the information changes as we perfect our online filing system.</a:t>
            </a:r>
          </a:p>
        </p:txBody>
      </p:sp>
      <p:sp>
        <p:nvSpPr>
          <p:cNvPr id="12" name="TextBox 11">
            <a:extLst>
              <a:ext uri="{FF2B5EF4-FFF2-40B4-BE49-F238E27FC236}">
                <a16:creationId xmlns:a16="http://schemas.microsoft.com/office/drawing/2014/main" id="{7FF9CB25-F1DD-433E-8B2A-7737EEED5A9C}"/>
              </a:ext>
            </a:extLst>
          </p:cNvPr>
          <p:cNvSpPr txBox="1"/>
          <p:nvPr/>
        </p:nvSpPr>
        <p:spPr>
          <a:xfrm>
            <a:off x="257277" y="1447800"/>
            <a:ext cx="3967589" cy="1754326"/>
          </a:xfrm>
          <a:prstGeom prst="rect">
            <a:avLst/>
          </a:prstGeom>
          <a:noFill/>
        </p:spPr>
        <p:txBody>
          <a:bodyPr wrap="square" rtlCol="0">
            <a:spAutoFit/>
          </a:bodyPr>
          <a:lstStyle/>
          <a:p>
            <a:r>
              <a:rPr lang="en-US" dirty="0">
                <a:solidFill>
                  <a:srgbClr val="333399"/>
                </a:solidFill>
              </a:rPr>
              <a:t>URL: </a:t>
            </a:r>
            <a:r>
              <a:rPr lang="en-US" dirty="0">
                <a:hlinkClick r:id="rId3"/>
              </a:rPr>
              <a:t>https://www.tn.gov/thec/bureaus/student-aid-and-compliance/postsecondary-state-authorization/dpsa-links-and-forms.html</a:t>
            </a:r>
            <a:endParaRPr lang="en-US" b="1" dirty="0">
              <a:solidFill>
                <a:srgbClr val="E30101"/>
              </a:solidFill>
            </a:endParaRPr>
          </a:p>
          <a:p>
            <a:endParaRPr lang="en-US" dirty="0"/>
          </a:p>
        </p:txBody>
      </p:sp>
    </p:spTree>
    <p:extLst>
      <p:ext uri="{BB962C8B-B14F-4D97-AF65-F5344CB8AC3E}">
        <p14:creationId xmlns:p14="http://schemas.microsoft.com/office/powerpoint/2010/main" val="4131971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10854</TotalTime>
  <Words>5185</Words>
  <Application>Microsoft Office PowerPoint</Application>
  <PresentationFormat>On-screen Show (4:3)</PresentationFormat>
  <Paragraphs>499</Paragraphs>
  <Slides>71</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Issues in Complaints</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 Dandridge Johnson</dc:creator>
  <cp:lastModifiedBy>Stephanie Bellard</cp:lastModifiedBy>
  <cp:revision>479</cp:revision>
  <cp:lastPrinted>2021-07-02T16:28:30Z</cp:lastPrinted>
  <dcterms:created xsi:type="dcterms:W3CDTF">2012-10-15T17:46:52Z</dcterms:created>
  <dcterms:modified xsi:type="dcterms:W3CDTF">2021-07-08T02:10:33Z</dcterms:modified>
</cp:coreProperties>
</file>