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67" r:id="rId4"/>
    <p:sldId id="269" r:id="rId5"/>
    <p:sldId id="268" r:id="rId6"/>
    <p:sldId id="274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3333CC"/>
    <a:srgbClr val="C8141E"/>
    <a:srgbClr val="002C73"/>
    <a:srgbClr val="5B9BD5"/>
    <a:srgbClr val="4472C4"/>
    <a:srgbClr val="7F7F82"/>
    <a:srgbClr val="0083DD"/>
    <a:srgbClr val="01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92" autoAdjust="0"/>
    <p:restoredTop sz="94249" autoAdjust="0"/>
  </p:normalViewPr>
  <p:slideViewPr>
    <p:cSldViewPr snapToGrid="0">
      <p:cViewPr varScale="1">
        <p:scale>
          <a:sx n="90" d="100"/>
          <a:sy n="90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g03sdcwf00535\CB_Data\Fiscal\Fiscal%20Policy\STAY_OUT\FY2023-24\THEC%20Rec\Presentation\Background%20Materials\final_TNPR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g03sdcwf00535\CB_Data\Fiscal\Fiscal%20Policy\STAY_OUT\FY2023-24\THEC%20Rec\Presentation\Background%20Materials\final_TNPR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g03sdcwf00535\CB_Data\Fiscal\Fiscal%20Policy\STAY_OUT\FY2023-24\THEC%20Rec\Presentation\Background%20Materials\final_TNPR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g03sdcwf00535\CB_Data\Fiscal\Fiscal%20Policy\STAY_OUT\FY2023-24\THEC%20Rec\Presentation\Background%20Materials\Total%20Rec%20Graphic_FY24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91215745767221"/>
          <c:y val="0.21008828524888554"/>
          <c:w val="0.61371403340937525"/>
          <c:h val="0.62847086238978833"/>
        </c:manualLayout>
      </c:layout>
      <c:pieChart>
        <c:varyColors val="1"/>
        <c:ser>
          <c:idx val="0"/>
          <c:order val="0"/>
          <c:tx>
            <c:strRef>
              <c:f>'TNPR Slides'!$B$7</c:f>
              <c:strCache>
                <c:ptCount val="1"/>
                <c:pt idx="0">
                  <c:v>CC Progression Metrics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C81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FB-4A12-9429-12CAE06D1BB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FB-4A12-9429-12CAE06D1BB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FB-4A12-9429-12CAE06D1BB2}"/>
              </c:ext>
            </c:extLst>
          </c:dPt>
          <c:dLbls>
            <c:dLbl>
              <c:idx val="0"/>
              <c:layout>
                <c:manualLayout>
                  <c:x val="-0.21396378292397131"/>
                  <c:y val="8.656939637931987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FB-4A12-9429-12CAE06D1BB2}"/>
                </c:ext>
              </c:extLst>
            </c:dLbl>
            <c:dLbl>
              <c:idx val="1"/>
              <c:layout>
                <c:manualLayout>
                  <c:x val="-2.2891252540233335E-2"/>
                  <c:y val="-0.146923812670643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FB-4A12-9429-12CAE06D1BB2}"/>
                </c:ext>
              </c:extLst>
            </c:dLbl>
            <c:dLbl>
              <c:idx val="2"/>
              <c:layout>
                <c:manualLayout>
                  <c:x val="0.2306975664706182"/>
                  <c:y val="-2.44801140810044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FB-4A12-9429-12CAE06D1B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'TNPR Slides'!$A$8:$A$10</c:f>
              <c:strCache>
                <c:ptCount val="3"/>
                <c:pt idx="0">
                  <c:v>Promise</c:v>
                </c:pt>
                <c:pt idx="1">
                  <c:v>Reconnect</c:v>
                </c:pt>
                <c:pt idx="2">
                  <c:v>Other</c:v>
                </c:pt>
              </c:strCache>
            </c:strRef>
          </c:cat>
          <c:val>
            <c:numRef>
              <c:f>'TNPR Slides'!$B$8:$B$10</c:f>
              <c:numCache>
                <c:formatCode>0%</c:formatCode>
                <c:ptCount val="3"/>
                <c:pt idx="0">
                  <c:v>0.4407150037148726</c:v>
                </c:pt>
                <c:pt idx="1">
                  <c:v>8.6338009702373153E-2</c:v>
                </c:pt>
                <c:pt idx="2">
                  <c:v>0.47294698658275425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FB-4A12-9429-12CAE06D1BB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492353562344186"/>
          <c:y val="2.2103524554927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918868836086895"/>
          <c:y val="0.19970751989752319"/>
          <c:w val="0.63013757792057978"/>
          <c:h val="0.61262594222800049"/>
        </c:manualLayout>
      </c:layout>
      <c:pieChart>
        <c:varyColors val="1"/>
        <c:ser>
          <c:idx val="0"/>
          <c:order val="0"/>
          <c:tx>
            <c:strRef>
              <c:f>'TNPR Slides'!$B$41</c:f>
              <c:strCache>
                <c:ptCount val="1"/>
                <c:pt idx="0">
                  <c:v>CC Certificates</c:v>
                </c:pt>
              </c:strCache>
            </c:strRef>
          </c:tx>
          <c:spPr>
            <a:solidFill>
              <a:srgbClr val="C8141E"/>
            </a:solidFill>
          </c:spPr>
          <c:explosion val="3"/>
          <c:dPt>
            <c:idx val="0"/>
            <c:bubble3D val="0"/>
            <c:spPr>
              <a:solidFill>
                <a:srgbClr val="C81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A8-41BE-921C-16D206F2E01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A8-41BE-921C-16D206F2E01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A8-41BE-921C-16D206F2E017}"/>
              </c:ext>
            </c:extLst>
          </c:dPt>
          <c:dLbls>
            <c:dLbl>
              <c:idx val="0"/>
              <c:layout>
                <c:manualLayout>
                  <c:x val="-0.16476455828426922"/>
                  <c:y val="0.155113441553581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A8-41BE-921C-16D206F2E017}"/>
                </c:ext>
              </c:extLst>
            </c:dLbl>
            <c:dLbl>
              <c:idx val="1"/>
              <c:layout>
                <c:manualLayout>
                  <c:x val="-0.18716715154561178"/>
                  <c:y val="-0.109819273229150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A8-41BE-921C-16D206F2E017}"/>
                </c:ext>
              </c:extLst>
            </c:dLbl>
            <c:dLbl>
              <c:idx val="2"/>
              <c:layout>
                <c:manualLayout>
                  <c:x val="0.22822246086376852"/>
                  <c:y val="-0.104248358334682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A8-41BE-921C-16D206F2E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'TNPR Slides'!$A$42:$A$44</c:f>
              <c:strCache>
                <c:ptCount val="3"/>
                <c:pt idx="0">
                  <c:v>Promise</c:v>
                </c:pt>
                <c:pt idx="1">
                  <c:v>Reconnect</c:v>
                </c:pt>
                <c:pt idx="2">
                  <c:v>Other</c:v>
                </c:pt>
              </c:strCache>
            </c:strRef>
          </c:cat>
          <c:val>
            <c:numRef>
              <c:f>'TNPR Slides'!$B$42:$B$44</c:f>
              <c:numCache>
                <c:formatCode>0%</c:formatCode>
                <c:ptCount val="3"/>
                <c:pt idx="0">
                  <c:v>0.24560193170058642</c:v>
                </c:pt>
                <c:pt idx="1">
                  <c:v>0.18730596757502588</c:v>
                </c:pt>
                <c:pt idx="2">
                  <c:v>0.56709210072438776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A8-41BE-921C-16D206F2E01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888799211552403"/>
          <c:y val="0.20151414690823513"/>
          <c:w val="0.56473581892173985"/>
          <c:h val="0.65132600018640074"/>
        </c:manualLayout>
      </c:layout>
      <c:pieChart>
        <c:varyColors val="1"/>
        <c:ser>
          <c:idx val="0"/>
          <c:order val="0"/>
          <c:tx>
            <c:strRef>
              <c:f>'TNPR Slides'!$B$62</c:f>
              <c:strCache>
                <c:ptCount val="1"/>
                <c:pt idx="0">
                  <c:v>CC Associate Degrees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C81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B9-40D7-B6C8-63B177F446A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B9-40D7-B6C8-63B177F446A1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B9-40D7-B6C8-63B177F446A1}"/>
              </c:ext>
            </c:extLst>
          </c:dPt>
          <c:dLbls>
            <c:dLbl>
              <c:idx val="0"/>
              <c:layout>
                <c:manualLayout>
                  <c:x val="-0.21088115836828242"/>
                  <c:y val="2.61000240748248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9-40D7-B6C8-63B177F446A1}"/>
                </c:ext>
              </c:extLst>
            </c:dLbl>
            <c:dLbl>
              <c:idx val="1"/>
              <c:layout>
                <c:manualLayout>
                  <c:x val="4.1085398780633303E-2"/>
                  <c:y val="-0.184432122060518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B9-40D7-B6C8-63B177F446A1}"/>
                </c:ext>
              </c:extLst>
            </c:dLbl>
            <c:dLbl>
              <c:idx val="2"/>
              <c:layout>
                <c:manualLayout>
                  <c:x val="0.22030753867794667"/>
                  <c:y val="7.80306469513663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B9-40D7-B6C8-63B177F446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'TNPR Slides'!$A$63:$A$65</c:f>
              <c:strCache>
                <c:ptCount val="3"/>
                <c:pt idx="0">
                  <c:v>Promise</c:v>
                </c:pt>
                <c:pt idx="1">
                  <c:v>Reconnect</c:v>
                </c:pt>
                <c:pt idx="2">
                  <c:v>Other</c:v>
                </c:pt>
              </c:strCache>
            </c:strRef>
          </c:cat>
          <c:val>
            <c:numRef>
              <c:f>'TNPR Slides'!$B$63:$B$65</c:f>
              <c:numCache>
                <c:formatCode>0%</c:formatCode>
                <c:ptCount val="3"/>
                <c:pt idx="0">
                  <c:v>0.42338222605694564</c:v>
                </c:pt>
                <c:pt idx="1">
                  <c:v>0.20552200172562554</c:v>
                </c:pt>
                <c:pt idx="2">
                  <c:v>0.37109577221742884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B9-40D7-B6C8-63B177F446A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'Total Rec'!$I$31</c:f>
              <c:strCache>
                <c:ptCount val="1"/>
                <c:pt idx="0">
                  <c:v>Formula Units Operating Funds</c:v>
                </c:pt>
              </c:strCache>
            </c:strRef>
          </c:tx>
          <c:spPr>
            <a:solidFill>
              <a:srgbClr val="002C7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44C8261C-4A5E-401A-8C86-AF59CE1F2BC3}" type="SERIESNAME">
                      <a:rPr lang="en-US" sz="1600" smtClean="0"/>
                      <a:pPr>
                        <a:defRPr sz="16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[SERIES NAME]</a:t>
                    </a:fld>
                    <a:endParaRPr lang="en-US" sz="1600"/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r>
                      <a:rPr lang="en-US" sz="1600"/>
                      <a:t>$150.0M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706-4F2B-BCBC-249D150C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Rec'!$H$32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'Total Rec'!$I$32</c:f>
              <c:numCache>
                <c:formatCode>_("$"* #,##0.0_);_("$"* \(#,##0.0\);_("$"* "-"??_);_(@_)</c:formatCode>
                <c:ptCount val="1"/>
                <c:pt idx="0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06-4F2B-BCBC-249D150CD4ED}"/>
            </c:ext>
          </c:extLst>
        </c:ser>
        <c:ser>
          <c:idx val="1"/>
          <c:order val="1"/>
          <c:tx>
            <c:strRef>
              <c:f>'Total Rec'!$J$31</c:f>
              <c:strCache>
                <c:ptCount val="1"/>
                <c:pt idx="0">
                  <c:v>Specialized Units Operating Funds</c:v>
                </c:pt>
              </c:strCache>
            </c:strRef>
          </c:tx>
          <c:spPr>
            <a:solidFill>
              <a:srgbClr val="C8141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563336720086792E-3"/>
                  <c:y val="-0.34121649170620971"/>
                </c:manualLayout>
              </c:layout>
              <c:tx>
                <c:rich>
                  <a:bodyPr/>
                  <a:lstStyle/>
                  <a:p>
                    <a:fld id="{3CE6413D-38C5-4D76-8870-F2D29A1804AE}" type="SERIESNAME">
                      <a:rPr lang="en-US" sz="1600" smtClean="0"/>
                      <a:pPr/>
                      <a:t>[SERIES NAME]</a:t>
                    </a:fld>
                    <a:endParaRPr lang="en-US" sz="1600" dirty="0"/>
                  </a:p>
                  <a:p>
                    <a:r>
                      <a:rPr lang="en-US" sz="1600" dirty="0"/>
                      <a:t>$22.8M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706-4F2B-BCBC-249D150C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Rec'!$H$32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'Total Rec'!$J$32</c:f>
              <c:numCache>
                <c:formatCode>_("$"* #,##0.0_);_("$"* \(#,##0.0\);_("$"* "-"??_);_(@_)</c:formatCode>
                <c:ptCount val="1"/>
                <c:pt idx="0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06-4F2B-BCBC-249D150CD4ED}"/>
            </c:ext>
          </c:extLst>
        </c:ser>
        <c:ser>
          <c:idx val="2"/>
          <c:order val="2"/>
          <c:tx>
            <c:strRef>
              <c:f>'Total Rec'!$K$31</c:f>
              <c:strCache>
                <c:ptCount val="1"/>
                <c:pt idx="0">
                  <c:v>Specialized Units Strategic Initiatives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41216491706209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523B8538-87EC-44AA-A8EA-21F2B5D3272A}" type="SERIESNAME">
                      <a:rPr lang="en-US" sz="1600" b="1" smtClean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600" b="1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[SERIES NAME]</a:t>
                    </a:fld>
                    <a:endParaRPr lang="en-US" sz="1600" b="1" dirty="0">
                      <a:solidFill>
                        <a:sysClr val="windowText" lastClr="000000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  <a:p>
                    <a:pPr>
                      <a:defRPr sz="1600" b="1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r>
                      <a:rPr lang="en-US" sz="1600" b="1" dirty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$13.8M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706-4F2B-BCBC-249D150C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Rec'!$H$32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'Total Rec'!$K$32</c:f>
              <c:numCache>
                <c:formatCode>_("$"* #,##0.0_);_("$"* \(#,##0.0\);_("$"* "-"??_);_(@_)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06-4F2B-BCBC-249D150CD4ED}"/>
            </c:ext>
          </c:extLst>
        </c:ser>
        <c:ser>
          <c:idx val="3"/>
          <c:order val="3"/>
          <c:tx>
            <c:strRef>
              <c:f>'Total Rec'!$L$31</c:f>
              <c:strCache>
                <c:ptCount val="1"/>
                <c:pt idx="0">
                  <c:v>Agency Strategic Initiatives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50196315644196E-2"/>
                  <c:y val="-0.343281985098469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138696F6-AD55-413A-AC1E-6E0ED6735C7D}" type="SERIESNAME">
                      <a:rPr lang="en-US" sz="1600" smtClean="0"/>
                      <a:pPr>
                        <a:defRPr sz="1600" b="1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[SERIES NAME]</a:t>
                    </a:fld>
                    <a:endParaRPr lang="en-US" sz="1600" dirty="0"/>
                  </a:p>
                  <a:p>
                    <a:pPr>
                      <a:defRPr sz="1600" b="1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r>
                      <a:rPr lang="en-US" sz="1600" dirty="0"/>
                      <a:t>$8.9M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706-4F2B-BCBC-249D150C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Rec'!$H$32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'Total Rec'!$L$32</c:f>
              <c:numCache>
                <c:formatCode>_("$"* #,##0.0_);_("$"* \(#,##0.0\);_("$"* "-"??_);_(@_)</c:formatCode>
                <c:ptCount val="1"/>
                <c:pt idx="0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06-4F2B-BCBC-249D150CD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8971056"/>
        <c:axId val="1088975648"/>
      </c:barChart>
      <c:catAx>
        <c:axId val="1088971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88975648"/>
        <c:crosses val="autoZero"/>
        <c:auto val="1"/>
        <c:lblAlgn val="ctr"/>
        <c:lblOffset val="100"/>
        <c:noMultiLvlLbl val="0"/>
      </c:catAx>
      <c:valAx>
        <c:axId val="1088975648"/>
        <c:scaling>
          <c:orientation val="minMax"/>
          <c:max val="215"/>
          <c:min val="0"/>
        </c:scaling>
        <c:delete val="1"/>
        <c:axPos val="b"/>
        <c:numFmt formatCode="_(&quot;$&quot;* #,##0.0_);_(&quot;$&quot;* \(#,##0.0\);_(&quot;$&quot;* &quot;-&quot;??_);_(@_)" sourceLinked="1"/>
        <c:majorTickMark val="out"/>
        <c:minorTickMark val="none"/>
        <c:tickLblPos val="nextTo"/>
        <c:crossAx val="108897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0.74104</cdr:x>
      <cdr:y>0.26954</cdr:y>
    </cdr:from>
    <cdr:to>
      <cdr:x>0.74104</cdr:x>
      <cdr:y>0.5502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2329F9A1-5F8B-42C0-84F7-E72E7A148850}"/>
            </a:ext>
          </a:extLst>
        </cdr:cNvPr>
        <cdr:cNvCxnSpPr/>
      </cdr:nvCxnSpPr>
      <cdr:spPr>
        <a:xfrm xmlns:a="http://schemas.openxmlformats.org/drawingml/2006/main">
          <a:off x="8639280" y="1143664"/>
          <a:ext cx="0" cy="1190846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0.82856</cdr:x>
      <cdr:y>0.52005</cdr:y>
    </cdr:from>
    <cdr:to>
      <cdr:x>0.82856</cdr:x>
      <cdr:y>0.75248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2292D7DF-FCFD-47BC-84F3-FE43A2AAEF13}"/>
            </a:ext>
          </a:extLst>
        </cdr:cNvPr>
        <cdr:cNvCxnSpPr/>
      </cdr:nvCxnSpPr>
      <cdr:spPr>
        <a:xfrm xmlns:a="http://schemas.openxmlformats.org/drawingml/2006/main" flipV="1">
          <a:off x="9659540" y="2206588"/>
          <a:ext cx="0" cy="986237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0.87667</cdr:x>
      <cdr:y>0.21934</cdr:y>
    </cdr:from>
    <cdr:to>
      <cdr:x>0.87667</cdr:x>
      <cdr:y>0.5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1BEAC4CA-C4D7-4313-BAC6-E6482FBF4F1C}"/>
            </a:ext>
          </a:extLst>
        </cdr:cNvPr>
        <cdr:cNvCxnSpPr/>
      </cdr:nvCxnSpPr>
      <cdr:spPr>
        <a:xfrm xmlns:a="http://schemas.openxmlformats.org/drawingml/2006/main">
          <a:off x="10220489" y="930681"/>
          <a:ext cx="0" cy="1190846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0.09792</cdr:x>
      <cdr:y>0.81973</cdr:y>
    </cdr:from>
    <cdr:to>
      <cdr:x>0.73846</cdr:x>
      <cdr:y>0.94305</cdr:y>
    </cdr:to>
    <cdr:sp macro="" textlink="">
      <cdr:nvSpPr>
        <cdr:cNvPr id="6" name="TextBox 4">
          <a:extLst xmlns:a="http://schemas.openxmlformats.org/drawingml/2006/main">
            <a:ext uri="{FF2B5EF4-FFF2-40B4-BE49-F238E27FC236}">
              <a16:creationId xmlns:a16="http://schemas.microsoft.com/office/drawing/2014/main" id="{42A83A2B-120E-4BE0-94C8-28F7F4B11851}"/>
            </a:ext>
          </a:extLst>
        </cdr:cNvPr>
        <cdr:cNvSpPr txBox="1"/>
      </cdr:nvSpPr>
      <cdr:spPr>
        <a:xfrm xmlns:a="http://schemas.openxmlformats.org/drawingml/2006/main">
          <a:off x="1141553" y="3478174"/>
          <a:ext cx="74676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Total Recommendation = $</a:t>
          </a:r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2.24</a:t>
          </a:r>
          <a:r>
            <a:rPr lang="en-US" sz="2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Billion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9D79B-EB02-4662-A310-6F014C44711B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CA3-3B1A-44EF-8DA3-0DAEE797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 no new money scenario, universities increase an average of 0.66% while community colleges decline on average -1.5%. TCATs also decline nearly 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29CA3-3B1A-44EF-8DA3-0DAEE7970D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72A08D-41D4-44ED-A928-E8E0A0192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41" y="2631708"/>
            <a:ext cx="4254523" cy="9703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C675D-963A-4D07-8168-03542BCDCBB9}"/>
              </a:ext>
            </a:extLst>
          </p:cNvPr>
          <p:cNvCxnSpPr/>
          <p:nvPr userDrawn="1"/>
        </p:nvCxnSpPr>
        <p:spPr>
          <a:xfrm>
            <a:off x="4575545" y="2631708"/>
            <a:ext cx="0" cy="970330"/>
          </a:xfrm>
          <a:prstGeom prst="line">
            <a:avLst/>
          </a:prstGeom>
          <a:ln w="25400">
            <a:solidFill>
              <a:srgbClr val="7F7F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72BEF-EE7C-4F13-B16B-863FB777D011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CB56B5A-2E25-4529-A8E6-8C687A1F31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009" y="2275819"/>
            <a:ext cx="7010013" cy="132621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87FA671-B0F3-4D8A-94BF-495DC691F448}"/>
              </a:ext>
            </a:extLst>
          </p:cNvPr>
          <p:cNvSpPr/>
          <p:nvPr userDrawn="1"/>
        </p:nvSpPr>
        <p:spPr>
          <a:xfrm>
            <a:off x="138223" y="6018213"/>
            <a:ext cx="1818168" cy="560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62A58-2BFB-4E24-90CA-F69B789D27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10600" y="5865813"/>
            <a:ext cx="3443177" cy="560387"/>
          </a:xfrm>
        </p:spPr>
        <p:txBody>
          <a:bodyPr>
            <a:noAutofit/>
          </a:bodyPr>
          <a:lstStyle>
            <a:lvl1pPr algn="r">
              <a:defRPr sz="2400" b="0"/>
            </a:lvl1pPr>
          </a:lstStyle>
          <a:p>
            <a:pPr lvl="0"/>
            <a:r>
              <a:rPr lang="en-US" dirty="0"/>
              <a:t>Date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E5D924-5557-4AC6-845E-B2C350EE5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38009" y="3602038"/>
            <a:ext cx="6890416" cy="8509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2131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BE2A-F876-4770-9D15-55B64688F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237" y="301217"/>
            <a:ext cx="11287526" cy="1070383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rgbClr val="002C73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6FFB-EC13-42F5-B3CF-D027F067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371600"/>
            <a:ext cx="11287526" cy="46783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8F31-0D1A-4C4D-8F34-1B556556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6191658"/>
            <a:ext cx="637952" cy="365125"/>
          </a:xfrm>
          <a:prstGeom prst="rect">
            <a:avLst/>
          </a:prstGeom>
        </p:spPr>
        <p:txBody>
          <a:bodyPr/>
          <a:lstStyle>
            <a:lvl1pPr algn="r">
              <a:defRPr sz="1401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81D6E6F-8E8D-4282-A26F-7FEEA05A4F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B59C8-EE06-4C00-B73D-CFF053476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5318"/>
            <a:ext cx="12192000" cy="2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6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BE2A-F876-4770-9D15-55B64688F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237" y="301217"/>
            <a:ext cx="11287526" cy="107038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C73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Slide Title with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6FFB-EC13-42F5-B3CF-D027F067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390136"/>
            <a:ext cx="5643763" cy="46916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8F31-0D1A-4C4D-8F34-1B556556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6191658"/>
            <a:ext cx="637952" cy="365125"/>
          </a:xfrm>
          <a:prstGeom prst="rect">
            <a:avLst/>
          </a:prstGeom>
        </p:spPr>
        <p:txBody>
          <a:bodyPr/>
          <a:lstStyle>
            <a:lvl1pPr algn="r">
              <a:defRPr sz="1401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81D6E6F-8E8D-4282-A26F-7FEEA05A4F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B59C8-EE06-4C00-B73D-CFF053476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5318"/>
            <a:ext cx="12192000" cy="29231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CFCAC403-DFCA-43BA-8C53-09DF91BA1E3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095800" y="1390135"/>
            <a:ext cx="5643763" cy="4691689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w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32D9-7EA4-44EE-9170-90B98A7FF4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5035" y="3405134"/>
            <a:ext cx="10515600" cy="81148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8A44B8-FA64-4E12-9BF5-CE77B644CF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5035" y="4216617"/>
            <a:ext cx="10591615" cy="52406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pPr lvl="0"/>
            <a:r>
              <a:rPr lang="en-US" dirty="0"/>
              <a:t>Transition Slide Subtitle</a:t>
            </a:r>
          </a:p>
        </p:txBody>
      </p:sp>
    </p:spTree>
    <p:extLst>
      <p:ext uri="{BB962C8B-B14F-4D97-AF65-F5344CB8AC3E}">
        <p14:creationId xmlns:p14="http://schemas.microsoft.com/office/powerpoint/2010/main" val="27688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32D9-7EA4-44EE-9170-90B98A7FF4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5035" y="3405134"/>
            <a:ext cx="10515600" cy="81148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Transition Slide Title</a:t>
            </a:r>
          </a:p>
        </p:txBody>
      </p:sp>
    </p:spTree>
    <p:extLst>
      <p:ext uri="{BB962C8B-B14F-4D97-AF65-F5344CB8AC3E}">
        <p14:creationId xmlns:p14="http://schemas.microsoft.com/office/powerpoint/2010/main" val="412063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48F349-BDA5-49ED-90D8-62E1EDFF11A3}"/>
              </a:ext>
            </a:extLst>
          </p:cNvPr>
          <p:cNvSpPr/>
          <p:nvPr userDrawn="1"/>
        </p:nvSpPr>
        <p:spPr>
          <a:xfrm>
            <a:off x="71021" y="6117468"/>
            <a:ext cx="1908699" cy="461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72A08D-41D4-44ED-A928-E8E0A0192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2" y="2631708"/>
            <a:ext cx="4254523" cy="9703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C675D-963A-4D07-8168-03542BCDCBB9}"/>
              </a:ext>
            </a:extLst>
          </p:cNvPr>
          <p:cNvCxnSpPr/>
          <p:nvPr userDrawn="1"/>
        </p:nvCxnSpPr>
        <p:spPr>
          <a:xfrm>
            <a:off x="4841875" y="2631708"/>
            <a:ext cx="0" cy="970330"/>
          </a:xfrm>
          <a:prstGeom prst="line">
            <a:avLst/>
          </a:prstGeom>
          <a:ln w="25400">
            <a:solidFill>
              <a:srgbClr val="7F7F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72BEF-EE7C-4F13-B16B-863FB777D011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8AB675-77BC-47B4-BCE1-C0F7B71174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5402" y="2631709"/>
            <a:ext cx="5097298" cy="97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8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5C6A59-7BA5-41E8-9534-00E196B76DA2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6D041213-5A63-4FF3-BF1A-1F93C326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09" y="365126"/>
            <a:ext cx="11024193" cy="1069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Standard Slide with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6B7A16D-294B-43C8-BC89-E87FE71E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" y="1446017"/>
            <a:ext cx="11024193" cy="4730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FE50EB3C-3679-411C-94AE-C43A1F97629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3" y="6176963"/>
            <a:ext cx="1713052" cy="39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0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5" r:id="rId4"/>
    <p:sldLayoutId id="2147483657" r:id="rId5"/>
    <p:sldLayoutId id="2147483654" r:id="rId6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002C73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0" indent="0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None/>
        <a:defRPr sz="2800" b="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A91C-3CD2-DE60-A836-78AFDB3B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Calendar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9D464-9E01-4BE3-7E60-1EB06B8539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II. 2023-24 Operating State Appropriation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92140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AE4B-849C-2867-5ECE-4E977E78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2023-24 Appropriation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D541-4665-E4F1-016C-1BE01CF2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622808"/>
            <a:ext cx="11287526" cy="4074608"/>
          </a:xfrm>
        </p:spPr>
        <p:txBody>
          <a:bodyPr/>
          <a:lstStyle/>
          <a:p>
            <a:r>
              <a:rPr lang="en-US" b="1" dirty="0"/>
              <a:t>$150M to fund outcomes formula units and TCATs</a:t>
            </a:r>
          </a:p>
          <a:p>
            <a:endParaRPr lang="en-US" b="1" dirty="0"/>
          </a:p>
          <a:p>
            <a:r>
              <a:rPr lang="en-US" b="1" dirty="0"/>
              <a:t>$22.8M to address growth in cost drivers at specialized units</a:t>
            </a:r>
          </a:p>
          <a:p>
            <a:endParaRPr lang="en-US" b="1" dirty="0"/>
          </a:p>
          <a:p>
            <a:r>
              <a:rPr lang="en-US" b="1" dirty="0"/>
              <a:t>$13.8M to fund strategic investments in specialized units and statewide system priorities</a:t>
            </a:r>
          </a:p>
          <a:p>
            <a:endParaRPr lang="en-US" b="1" dirty="0"/>
          </a:p>
          <a:p>
            <a:r>
              <a:rPr lang="en-US" b="1" dirty="0"/>
              <a:t>$8.9M to fund commission-led initiatives</a:t>
            </a:r>
          </a:p>
          <a:p>
            <a:pPr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779D1-7B86-4572-C299-AE6AC910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7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8F82D-E544-4EB2-BA4B-BF2E30F9A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607735"/>
            <a:ext cx="11287526" cy="3647552"/>
          </a:xfrm>
        </p:spPr>
        <p:txBody>
          <a:bodyPr/>
          <a:lstStyle/>
          <a:p>
            <a:r>
              <a:rPr lang="en-US" b="1" dirty="0"/>
              <a:t>Largest appropriation increases — Universities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Austin Peay State University: </a:t>
            </a:r>
            <a:r>
              <a:rPr lang="en-US" sz="2800" i="1" dirty="0"/>
              <a:t>13.7% increase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University of Tennessee at Martin: </a:t>
            </a:r>
            <a:r>
              <a:rPr lang="en-US" sz="2800" i="1" dirty="0"/>
              <a:t>12.5% increase</a:t>
            </a:r>
            <a:endParaRPr lang="en-US" sz="2800" dirty="0"/>
          </a:p>
          <a:p>
            <a:endParaRPr lang="en-US" b="1" dirty="0"/>
          </a:p>
          <a:p>
            <a:r>
              <a:rPr lang="en-US" b="1" dirty="0"/>
              <a:t>Largest appropriation increases — Community Colleges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Cleveland State Community College: </a:t>
            </a:r>
            <a:r>
              <a:rPr lang="en-US" sz="2400" i="1" dirty="0"/>
              <a:t>13.6% increase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Walters State Community College: </a:t>
            </a:r>
            <a:r>
              <a:rPr lang="en-US" sz="2400" i="1" dirty="0"/>
              <a:t>13.4% increase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85490-018C-4C72-AD1F-327B2DFC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B2ECCB-9D94-43F9-A33F-A66EAF71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37" y="301217"/>
            <a:ext cx="11287526" cy="1070383"/>
          </a:xfrm>
        </p:spPr>
        <p:txBody>
          <a:bodyPr/>
          <a:lstStyle/>
          <a:p>
            <a:r>
              <a:rPr lang="en-US" sz="5000" dirty="0"/>
              <a:t>2023-24 Appropriation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27301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96F9-9933-4B50-A550-A1BA983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Productivity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B08D-A60B-49AD-B94F-4084929D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675412-D733-4829-83D9-9349ECD29F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371154"/>
              </p:ext>
            </p:extLst>
          </p:nvPr>
        </p:nvGraphicFramePr>
        <p:xfrm>
          <a:off x="452237" y="2074286"/>
          <a:ext cx="11287526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r:id="rId3" imgW="11620586" imgH="2867140" progId="Excel.Sheet.12">
                  <p:embed/>
                </p:oleObj>
              </mc:Choice>
              <mc:Fallback>
                <p:oleObj name="Worksheet" r:id="rId3" imgW="11620586" imgH="2867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237" y="2074286"/>
                        <a:ext cx="11287526" cy="286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C00EE2C-3232-4E1E-85F2-4D05770097E6}"/>
              </a:ext>
            </a:extLst>
          </p:cNvPr>
          <p:cNvSpPr txBox="1"/>
          <p:nvPr/>
        </p:nvSpPr>
        <p:spPr>
          <a:xfrm>
            <a:off x="462222" y="5014127"/>
            <a:ext cx="63807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Research and Service outcome is lagged one year.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FC5264-4B98-443E-99EC-6D1C1038F4CD}"/>
              </a:ext>
            </a:extLst>
          </p:cNvPr>
          <p:cNvSpPr txBox="1"/>
          <p:nvPr/>
        </p:nvSpPr>
        <p:spPr>
          <a:xfrm>
            <a:off x="339047" y="3230843"/>
            <a:ext cx="11507056" cy="861774"/>
          </a:xfrm>
          <a:prstGeom prst="rect">
            <a:avLst/>
          </a:prstGeom>
          <a:noFill/>
          <a:ln w="57150">
            <a:solidFill>
              <a:srgbClr val="C8141E"/>
            </a:solidFill>
          </a:ln>
        </p:spPr>
        <p:txBody>
          <a:bodyPr wrap="square" rtlCol="0">
            <a:spAutoFit/>
          </a:bodyPr>
          <a:lstStyle/>
          <a:p>
            <a:endParaRPr lang="en-US" sz="5000" dirty="0">
              <a:solidFill>
                <a:srgbClr val="046A3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3B571B-D9A2-4015-B902-B437A0025397}"/>
              </a:ext>
            </a:extLst>
          </p:cNvPr>
          <p:cNvSpPr txBox="1"/>
          <p:nvPr/>
        </p:nvSpPr>
        <p:spPr>
          <a:xfrm>
            <a:off x="339045" y="4639705"/>
            <a:ext cx="11507057" cy="307777"/>
          </a:xfrm>
          <a:prstGeom prst="rect">
            <a:avLst/>
          </a:prstGeom>
          <a:noFill/>
          <a:ln w="57150">
            <a:solidFill>
              <a:srgbClr val="C8141E"/>
            </a:solidFill>
          </a:ln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46A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9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6D758-5274-487F-AAAD-475921412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Productivity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F342C-063A-4E45-8B76-86B008E8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E78F4C5-2D6F-4F4D-A79D-26296F25A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60162"/>
              </p:ext>
            </p:extLst>
          </p:nvPr>
        </p:nvGraphicFramePr>
        <p:xfrm>
          <a:off x="285750" y="1670050"/>
          <a:ext cx="11620500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11620586" imgH="3514725" progId="Excel.Sheet.12">
                  <p:embed/>
                </p:oleObj>
              </mc:Choice>
              <mc:Fallback>
                <p:oleObj name="Worksheet" r:id="rId3" imgW="11620586" imgH="3514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670050"/>
                        <a:ext cx="11620500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57F5B79-4171-4521-AE93-11308E0473CC}"/>
              </a:ext>
            </a:extLst>
          </p:cNvPr>
          <p:cNvSpPr txBox="1"/>
          <p:nvPr/>
        </p:nvSpPr>
        <p:spPr>
          <a:xfrm>
            <a:off x="174662" y="2876624"/>
            <a:ext cx="11817091" cy="307777"/>
          </a:xfrm>
          <a:prstGeom prst="rect">
            <a:avLst/>
          </a:prstGeom>
          <a:noFill/>
          <a:ln w="57150">
            <a:solidFill>
              <a:srgbClr val="C8141E"/>
            </a:solidFill>
          </a:ln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46A38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EB964F-4106-4BE8-B78C-B2A646F7C041}"/>
              </a:ext>
            </a:extLst>
          </p:cNvPr>
          <p:cNvSpPr txBox="1"/>
          <p:nvPr/>
        </p:nvSpPr>
        <p:spPr>
          <a:xfrm>
            <a:off x="174663" y="4587976"/>
            <a:ext cx="11824054" cy="307777"/>
          </a:xfrm>
          <a:prstGeom prst="rect">
            <a:avLst/>
          </a:prstGeom>
          <a:noFill/>
          <a:ln w="57150">
            <a:solidFill>
              <a:srgbClr val="C8141E"/>
            </a:solidFill>
          </a:ln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46A38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74BE72-07B9-42C8-A4F5-6D589B3FE6F2}"/>
              </a:ext>
            </a:extLst>
          </p:cNvPr>
          <p:cNvSpPr txBox="1"/>
          <p:nvPr/>
        </p:nvSpPr>
        <p:spPr>
          <a:xfrm>
            <a:off x="171240" y="2040197"/>
            <a:ext cx="11824054" cy="830997"/>
          </a:xfrm>
          <a:prstGeom prst="rect">
            <a:avLst/>
          </a:prstGeom>
          <a:noFill/>
          <a:ln w="57150">
            <a:solidFill>
              <a:srgbClr val="C8141E"/>
            </a:solidFill>
          </a:ln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rgbClr val="046A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F004-506C-4092-B6C6-B245E5ED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of Outcomes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6FCE3-7B1B-4A7B-A948-A15219FA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188A63-F503-42D1-A0B7-D2AEA57E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87734"/>
              </p:ext>
            </p:extLst>
          </p:nvPr>
        </p:nvGraphicFramePr>
        <p:xfrm>
          <a:off x="966535" y="1285077"/>
          <a:ext cx="10086476" cy="4308609"/>
        </p:xfrm>
        <a:graphic>
          <a:graphicData uri="http://schemas.openxmlformats.org/drawingml/2006/table">
            <a:tbl>
              <a:tblPr/>
              <a:tblGrid>
                <a:gridCol w="2152826">
                  <a:extLst>
                    <a:ext uri="{9D8B030D-6E8A-4147-A177-3AD203B41FA5}">
                      <a16:colId xmlns:a16="http://schemas.microsoft.com/office/drawing/2014/main" val="3484512550"/>
                    </a:ext>
                  </a:extLst>
                </a:gridCol>
                <a:gridCol w="1137638">
                  <a:extLst>
                    <a:ext uri="{9D8B030D-6E8A-4147-A177-3AD203B41FA5}">
                      <a16:colId xmlns:a16="http://schemas.microsoft.com/office/drawing/2014/main" val="4093812781"/>
                    </a:ext>
                  </a:extLst>
                </a:gridCol>
                <a:gridCol w="884830">
                  <a:extLst>
                    <a:ext uri="{9D8B030D-6E8A-4147-A177-3AD203B41FA5}">
                      <a16:colId xmlns:a16="http://schemas.microsoft.com/office/drawing/2014/main" val="2187959720"/>
                    </a:ext>
                  </a:extLst>
                </a:gridCol>
                <a:gridCol w="1003335">
                  <a:extLst>
                    <a:ext uri="{9D8B030D-6E8A-4147-A177-3AD203B41FA5}">
                      <a16:colId xmlns:a16="http://schemas.microsoft.com/office/drawing/2014/main" val="4190617919"/>
                    </a:ext>
                  </a:extLst>
                </a:gridCol>
                <a:gridCol w="979633">
                  <a:extLst>
                    <a:ext uri="{9D8B030D-6E8A-4147-A177-3AD203B41FA5}">
                      <a16:colId xmlns:a16="http://schemas.microsoft.com/office/drawing/2014/main" val="1361380937"/>
                    </a:ext>
                  </a:extLst>
                </a:gridCol>
                <a:gridCol w="940133">
                  <a:extLst>
                    <a:ext uri="{9D8B030D-6E8A-4147-A177-3AD203B41FA5}">
                      <a16:colId xmlns:a16="http://schemas.microsoft.com/office/drawing/2014/main" val="3675903827"/>
                    </a:ext>
                  </a:extLst>
                </a:gridCol>
                <a:gridCol w="1003334">
                  <a:extLst>
                    <a:ext uri="{9D8B030D-6E8A-4147-A177-3AD203B41FA5}">
                      <a16:colId xmlns:a16="http://schemas.microsoft.com/office/drawing/2014/main" val="3078839543"/>
                    </a:ext>
                  </a:extLst>
                </a:gridCol>
                <a:gridCol w="987534">
                  <a:extLst>
                    <a:ext uri="{9D8B030D-6E8A-4147-A177-3AD203B41FA5}">
                      <a16:colId xmlns:a16="http://schemas.microsoft.com/office/drawing/2014/main" val="3711246633"/>
                    </a:ext>
                  </a:extLst>
                </a:gridCol>
                <a:gridCol w="997213">
                  <a:extLst>
                    <a:ext uri="{9D8B030D-6E8A-4147-A177-3AD203B41FA5}">
                      <a16:colId xmlns:a16="http://schemas.microsoft.com/office/drawing/2014/main" val="781909715"/>
                    </a:ext>
                  </a:extLst>
                </a:gridCol>
              </a:tblGrid>
              <a:tr h="37528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Institution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2016-17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2017-18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2018-19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2019-20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2020-21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2021-22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2022-23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1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2023-24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95446"/>
                  </a:ext>
                </a:extLst>
              </a:tr>
              <a:tr h="40091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Austin Peay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4.65%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4.71%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4.73%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4.70%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4.71%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4.98%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5.11%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5.22%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799870"/>
                  </a:ext>
                </a:extLst>
              </a:tr>
              <a:tr h="3900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East Tennessee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6.30%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6.35%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6.41%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6.46%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6.49%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6.55%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6.61%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6.66%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56513"/>
                  </a:ext>
                </a:extLst>
              </a:tr>
              <a:tr h="3900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Middle Tennessee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10.42%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10.22%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10.16%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9.99%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9.80%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9.60%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9.60%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9.54%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748226"/>
                  </a:ext>
                </a:extLst>
              </a:tr>
              <a:tr h="3900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Tennessee State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3.86%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3.84%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3.86%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3.88%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3.81%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3.64%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3.59%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3.64%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922566"/>
                  </a:ext>
                </a:extLst>
              </a:tr>
              <a:tr h="3900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Tennessee Tech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4.90%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4.89%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4.98%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5.07%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5.28%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5.25%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5.20%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5.20%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47831"/>
                  </a:ext>
                </a:extLst>
              </a:tr>
              <a:tr h="3900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Univ. of Memphis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11.79%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11.70%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11.61%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11.49%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11.41%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11.36%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11.60%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946141"/>
                  </a:ext>
                </a:extLst>
              </a:tr>
              <a:tr h="3900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UT Chattanooga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5.26%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5.36%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5.44%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204413"/>
                  </a:ext>
                </a:extLst>
              </a:tr>
              <a:tr h="3900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UT Knoxville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22.66%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22.63%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22.64%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22.71%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22.57%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22.54%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22.79%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776593"/>
                  </a:ext>
                </a:extLst>
              </a:tr>
              <a:tr h="40091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UT Martin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3.38%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3.36%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3.34%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3.27%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3.14%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3.07%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3.10%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3.15%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010036"/>
                  </a:ext>
                </a:extLst>
              </a:tr>
              <a:tr h="40091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Community Colleges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26.78%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26.93%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26.82%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26.95%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27.30%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27.62%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27.32%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26.76%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509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1B8774A-66E0-465F-8040-5E65535B7EF0}"/>
              </a:ext>
            </a:extLst>
          </p:cNvPr>
          <p:cNvSpPr txBox="1"/>
          <p:nvPr/>
        </p:nvSpPr>
        <p:spPr>
          <a:xfrm>
            <a:off x="966535" y="2170842"/>
            <a:ext cx="10086476" cy="307777"/>
          </a:xfrm>
          <a:prstGeom prst="rect">
            <a:avLst/>
          </a:prstGeom>
          <a:noFill/>
          <a:ln w="57150">
            <a:solidFill>
              <a:srgbClr val="C8141E"/>
            </a:solidFill>
          </a:ln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46A38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5EABEF-DE2B-458D-99CC-910F21BD5083}"/>
              </a:ext>
            </a:extLst>
          </p:cNvPr>
          <p:cNvSpPr txBox="1"/>
          <p:nvPr/>
        </p:nvSpPr>
        <p:spPr>
          <a:xfrm>
            <a:off x="964642" y="5285909"/>
            <a:ext cx="10088369" cy="338554"/>
          </a:xfrm>
          <a:prstGeom prst="rect">
            <a:avLst/>
          </a:prstGeom>
          <a:noFill/>
          <a:ln w="57150">
            <a:solidFill>
              <a:srgbClr val="C8141E"/>
            </a:solidFill>
          </a:ln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046A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496F-F32B-41BB-8F16-8DB482A7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in the Outcomes Pipeline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5A090-2653-4399-AAB0-A039FF87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4D8ADC2-B9C4-4E08-AFF9-6698998D71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872833"/>
              </p:ext>
            </p:extLst>
          </p:nvPr>
        </p:nvGraphicFramePr>
        <p:xfrm>
          <a:off x="-142319" y="1620241"/>
          <a:ext cx="4416425" cy="431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DC74D0C-CC76-4D73-9704-FE542521EF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444299"/>
              </p:ext>
            </p:extLst>
          </p:nvPr>
        </p:nvGraphicFramePr>
        <p:xfrm>
          <a:off x="3709876" y="1595106"/>
          <a:ext cx="4468813" cy="459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00198A4-E6A4-4F52-994B-8539973745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712528"/>
              </p:ext>
            </p:extLst>
          </p:nvPr>
        </p:nvGraphicFramePr>
        <p:xfrm>
          <a:off x="7446143" y="1608946"/>
          <a:ext cx="4987015" cy="4324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467FAE4C-AC40-479E-AAD7-8B39DBBC7E09}"/>
              </a:ext>
            </a:extLst>
          </p:cNvPr>
          <p:cNvGrpSpPr/>
          <p:nvPr/>
        </p:nvGrpSpPr>
        <p:grpSpPr>
          <a:xfrm>
            <a:off x="1789040" y="5798087"/>
            <a:ext cx="2782960" cy="369332"/>
            <a:chOff x="1789040" y="5798087"/>
            <a:chExt cx="2782960" cy="3693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72E718-0DC8-41B8-A04D-BA69F4E89636}"/>
                </a:ext>
              </a:extLst>
            </p:cNvPr>
            <p:cNvSpPr/>
            <p:nvPr/>
          </p:nvSpPr>
          <p:spPr>
            <a:xfrm>
              <a:off x="1789040" y="5883965"/>
              <a:ext cx="265043" cy="185531"/>
            </a:xfrm>
            <a:prstGeom prst="rect">
              <a:avLst/>
            </a:prstGeom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87BD2B0-977F-4187-97C4-CF53C277D3D6}"/>
                </a:ext>
              </a:extLst>
            </p:cNvPr>
            <p:cNvSpPr txBox="1"/>
            <p:nvPr/>
          </p:nvSpPr>
          <p:spPr>
            <a:xfrm>
              <a:off x="2286000" y="579808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TN Reconnect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C0F847D-6779-4CCB-9318-DF3216EA5C97}"/>
              </a:ext>
            </a:extLst>
          </p:cNvPr>
          <p:cNvGrpSpPr/>
          <p:nvPr/>
        </p:nvGrpSpPr>
        <p:grpSpPr>
          <a:xfrm>
            <a:off x="5072273" y="5827367"/>
            <a:ext cx="2819399" cy="369332"/>
            <a:chOff x="5072273" y="5827367"/>
            <a:chExt cx="2819399" cy="3693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74B6F61-E439-4533-9B56-19B11610DD48}"/>
                </a:ext>
              </a:extLst>
            </p:cNvPr>
            <p:cNvSpPr/>
            <p:nvPr/>
          </p:nvSpPr>
          <p:spPr>
            <a:xfrm>
              <a:off x="5072273" y="5883965"/>
              <a:ext cx="265043" cy="185531"/>
            </a:xfrm>
            <a:prstGeom prst="rect">
              <a:avLst/>
            </a:prstGeom>
            <a:solidFill>
              <a:srgbClr val="A6A6A6"/>
            </a:solidFill>
            <a:ln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1D4856-E5E0-4F4B-9DA2-1D86984601D0}"/>
                </a:ext>
              </a:extLst>
            </p:cNvPr>
            <p:cNvSpPr txBox="1"/>
            <p:nvPr/>
          </p:nvSpPr>
          <p:spPr>
            <a:xfrm>
              <a:off x="5605672" y="582736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Other Students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ECEA8B3-20E4-4F2C-8325-8F18F2D1823C}"/>
              </a:ext>
            </a:extLst>
          </p:cNvPr>
          <p:cNvGrpSpPr/>
          <p:nvPr/>
        </p:nvGrpSpPr>
        <p:grpSpPr>
          <a:xfrm>
            <a:off x="8693427" y="5792929"/>
            <a:ext cx="2660374" cy="369332"/>
            <a:chOff x="8693427" y="5792929"/>
            <a:chExt cx="2660374" cy="3693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8F03E69-A132-4E54-8112-03FCD21195DB}"/>
                </a:ext>
              </a:extLst>
            </p:cNvPr>
            <p:cNvSpPr/>
            <p:nvPr/>
          </p:nvSpPr>
          <p:spPr>
            <a:xfrm>
              <a:off x="8693427" y="5883965"/>
              <a:ext cx="265043" cy="185531"/>
            </a:xfrm>
            <a:prstGeom prst="rect">
              <a:avLst/>
            </a:prstGeom>
            <a:solidFill>
              <a:srgbClr val="C8141E"/>
            </a:solidFill>
            <a:ln>
              <a:solidFill>
                <a:srgbClr val="C814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5288604-D34E-402D-BF02-CC0B3DB44C8A}"/>
                </a:ext>
              </a:extLst>
            </p:cNvPr>
            <p:cNvSpPr txBox="1"/>
            <p:nvPr/>
          </p:nvSpPr>
          <p:spPr>
            <a:xfrm>
              <a:off x="9067801" y="5792929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TN Promise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696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2023-24 Strategic Initiatives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604637" y="1524000"/>
            <a:ext cx="11387116" cy="4678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Strategic Initiatives </a:t>
            </a:r>
            <a:r>
              <a:rPr lang="en-US" i="1" dirty="0"/>
              <a:t>($2.3M recurring)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$1.0M to TSU Institute of Agricultural &amp; Environmental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$275,000 to ETSU Family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$994,000 to UT Institute for Public Service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Statewide System Priorities </a:t>
            </a:r>
            <a:r>
              <a:rPr lang="en-US" i="1" dirty="0"/>
              <a:t>($7.2M recurring; $4.4M nonrecurring)</a:t>
            </a:r>
            <a:endParaRPr lang="en-US" b="1" dirty="0"/>
          </a:p>
          <a:p>
            <a:endParaRPr lang="en-US" sz="2400" dirty="0"/>
          </a:p>
          <a:p>
            <a:r>
              <a:rPr lang="en-US" b="1" dirty="0"/>
              <a:t>Agency Strategic Initiatives </a:t>
            </a:r>
            <a:r>
              <a:rPr lang="en-US" i="1" dirty="0"/>
              <a:t>($2.9M recurring; $6.0M nonrecurring)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152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10441-D420-4374-B551-A4AE39B6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dirty="0"/>
              <a:t>2023-24 Appropriation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3E7DA-9A70-4856-8568-1CAB6455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69726B-538E-42C6-A4D4-3DB83DE8A0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746194"/>
              </p:ext>
            </p:extLst>
          </p:nvPr>
        </p:nvGraphicFramePr>
        <p:xfrm>
          <a:off x="333487" y="1689913"/>
          <a:ext cx="11658266" cy="424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24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C_Presentation Template_Wide 2" id="{24F741BC-A375-4935-9E5F-3F5EDA804E81}" vid="{AF2CA287-E45E-4D1C-86DE-7FCEFC4749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THEC_Presentation Template_Wide 2</Template>
  <TotalTime>3510</TotalTime>
  <Words>448</Words>
  <Application>Microsoft Office PowerPoint</Application>
  <PresentationFormat>Widescreen</PresentationFormat>
  <Paragraphs>166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Garamond</vt:lpstr>
      <vt:lpstr>Open Sans</vt:lpstr>
      <vt:lpstr>Office Theme</vt:lpstr>
      <vt:lpstr>Worksheet</vt:lpstr>
      <vt:lpstr>Regular Calendar</vt:lpstr>
      <vt:lpstr>2023-24 Appropriation Recommendation</vt:lpstr>
      <vt:lpstr>2023-24 Appropriation Recommendation</vt:lpstr>
      <vt:lpstr>Outcome Productivity</vt:lpstr>
      <vt:lpstr>Outcome Productivity</vt:lpstr>
      <vt:lpstr>Share of Outcomes Funding</vt:lpstr>
      <vt:lpstr>Students in the Outcomes Pipeline</vt:lpstr>
      <vt:lpstr>2023-24 Strategic Initiatives</vt:lpstr>
      <vt:lpstr>2023-24 Appropriation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Harpool</dc:creator>
  <cp:lastModifiedBy>Crystal Collins</cp:lastModifiedBy>
  <cp:revision>116</cp:revision>
  <dcterms:created xsi:type="dcterms:W3CDTF">2021-11-04T11:32:34Z</dcterms:created>
  <dcterms:modified xsi:type="dcterms:W3CDTF">2022-11-02T22:36:15Z</dcterms:modified>
</cp:coreProperties>
</file>