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71" r:id="rId2"/>
    <p:sldId id="272" r:id="rId3"/>
    <p:sldId id="274" r:id="rId4"/>
    <p:sldId id="287" r:id="rId5"/>
    <p:sldId id="261" r:id="rId6"/>
    <p:sldId id="288" r:id="rId7"/>
    <p:sldId id="289" r:id="rId8"/>
    <p:sldId id="293" r:id="rId9"/>
    <p:sldId id="297" r:id="rId10"/>
    <p:sldId id="292" r:id="rId11"/>
    <p:sldId id="291" r:id="rId12"/>
    <p:sldId id="290" r:id="rId13"/>
    <p:sldId id="294" r:id="rId14"/>
    <p:sldId id="296" r:id="rId15"/>
    <p:sldId id="299" r:id="rId16"/>
    <p:sldId id="298" r:id="rId1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41E"/>
    <a:srgbClr val="192246"/>
    <a:srgbClr val="7E7E82"/>
    <a:srgbClr val="011D5F"/>
    <a:srgbClr val="1A2343"/>
    <a:srgbClr val="E71B1B"/>
    <a:srgbClr val="514F50"/>
    <a:srgbClr val="FF1925"/>
    <a:srgbClr val="7F7F7F"/>
    <a:srgbClr val="D42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0058" autoAdjust="0"/>
  </p:normalViewPr>
  <p:slideViewPr>
    <p:cSldViewPr>
      <p:cViewPr varScale="1">
        <p:scale>
          <a:sx n="60" d="100"/>
          <a:sy n="60" d="100"/>
        </p:scale>
        <p:origin x="146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A529B845-3DE4-C44E-82C8-700AB11ED3A6}" type="datetime1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A796EF79-0BF4-924E-943E-33FECC0BC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532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2002" cy="461193"/>
          </a:xfrm>
          <a:prstGeom prst="rect">
            <a:avLst/>
          </a:prstGeom>
        </p:spPr>
        <p:txBody>
          <a:bodyPr vert="horz" lIns="87474" tIns="43738" rIns="87474" bIns="437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566" y="2"/>
            <a:ext cx="3012002" cy="461193"/>
          </a:xfrm>
          <a:prstGeom prst="rect">
            <a:avLst/>
          </a:prstGeom>
        </p:spPr>
        <p:txBody>
          <a:bodyPr vert="horz" lIns="87474" tIns="43738" rIns="87474" bIns="43738" rtlCol="0"/>
          <a:lstStyle>
            <a:lvl1pPr algn="r">
              <a:defRPr sz="1200"/>
            </a:lvl1pPr>
          </a:lstStyle>
          <a:p>
            <a:fld id="{D55E2DDC-EEF2-C84C-B230-6800F23774E3}" type="datetime1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474" tIns="43738" rIns="87474" bIns="437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11" y="4387444"/>
            <a:ext cx="5559456" cy="4155317"/>
          </a:xfrm>
          <a:prstGeom prst="rect">
            <a:avLst/>
          </a:prstGeom>
        </p:spPr>
        <p:txBody>
          <a:bodyPr vert="horz" lIns="87474" tIns="43738" rIns="87474" bIns="437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3358"/>
            <a:ext cx="3012002" cy="461193"/>
          </a:xfrm>
          <a:prstGeom prst="rect">
            <a:avLst/>
          </a:prstGeom>
        </p:spPr>
        <p:txBody>
          <a:bodyPr vert="horz" lIns="87474" tIns="43738" rIns="87474" bIns="437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566" y="8773358"/>
            <a:ext cx="3012002" cy="461193"/>
          </a:xfrm>
          <a:prstGeom prst="rect">
            <a:avLst/>
          </a:prstGeom>
        </p:spPr>
        <p:txBody>
          <a:bodyPr vert="horz" lIns="87474" tIns="43738" rIns="87474" bIns="43738" rtlCol="0" anchor="b"/>
          <a:lstStyle>
            <a:lvl1pPr algn="r">
              <a:defRPr sz="1200"/>
            </a:lvl1pPr>
          </a:lstStyle>
          <a:p>
            <a:fld id="{DE8B79F1-B7B6-4FD2-9263-BB9B47A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6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Number of people involved</a:t>
            </a:r>
            <a:r>
              <a:rPr lang="en-US" baseline="0" dirty="0"/>
              <a:t> to get 2015-20 Standards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21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24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69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41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3657600" y="3124200"/>
            <a:ext cx="0" cy="790575"/>
          </a:xfrm>
          <a:prstGeom prst="line">
            <a:avLst/>
          </a:prstGeom>
          <a:ln>
            <a:solidFill>
              <a:srgbClr val="7E7E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10000" y="3581399"/>
            <a:ext cx="2133600" cy="419099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810000" y="3048000"/>
            <a:ext cx="5181600" cy="533399"/>
          </a:xfrm>
        </p:spPr>
        <p:txBody>
          <a:bodyPr anchor="ctr">
            <a:noAutofit/>
          </a:bodyPr>
          <a:lstStyle>
            <a:lvl1pPr algn="l">
              <a:defRPr sz="2000" b="1" cap="all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JM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477000" y="6096000"/>
            <a:ext cx="2133600" cy="457200"/>
          </a:xfrm>
        </p:spPr>
        <p:txBody>
          <a:bodyPr anchor="b">
            <a:normAutofit/>
          </a:bodyPr>
          <a:lstStyle>
            <a:lvl1pPr marL="0" indent="0" algn="r">
              <a:buNone/>
              <a:defRPr sz="16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55352"/>
            <a:ext cx="3276600" cy="747295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6629401"/>
            <a:ext cx="9144000" cy="228599"/>
          </a:xfrm>
          <a:prstGeom prst="rect">
            <a:avLst/>
          </a:prstGeom>
          <a:solidFill>
            <a:srgbClr val="011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5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701805"/>
            <a:ext cx="82296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accent5"/>
                </a:solidFill>
              </a:defRPr>
            </a:lvl1pPr>
            <a:lvl2pPr marL="742950" indent="-285750">
              <a:buFont typeface="Calibri" panose="020F0502020204030204" pitchFamily="34" charset="0"/>
              <a:buChar char="▫"/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63109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572000" y="3124200"/>
            <a:ext cx="0" cy="790575"/>
          </a:xfrm>
          <a:prstGeom prst="line">
            <a:avLst/>
          </a:prstGeom>
          <a:ln>
            <a:solidFill>
              <a:srgbClr val="7E7E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800600" y="3276600"/>
            <a:ext cx="3581400" cy="457200"/>
          </a:xfrm>
        </p:spPr>
        <p:txBody>
          <a:bodyPr anchor="t">
            <a:noAutofit/>
          </a:bodyPr>
          <a:lstStyle>
            <a:lvl1pPr algn="l">
              <a:defRPr sz="24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THANK YOU</a:t>
            </a:r>
            <a:endParaRPr lang="en-JM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145839"/>
            <a:ext cx="3276600" cy="74729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6629401"/>
            <a:ext cx="9144000" cy="228599"/>
          </a:xfrm>
          <a:prstGeom prst="rect">
            <a:avLst/>
          </a:prstGeom>
          <a:solidFill>
            <a:srgbClr val="011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5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1805"/>
            <a:ext cx="82296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 dirty="0"/>
          </a:p>
        </p:txBody>
      </p:sp>
      <p:sp>
        <p:nvSpPr>
          <p:cNvPr id="17" name="Slide Number Placeholder 3"/>
          <p:cNvSpPr txBox="1">
            <a:spLocks/>
          </p:cNvSpPr>
          <p:nvPr/>
        </p:nvSpPr>
        <p:spPr>
          <a:xfrm rot="16200000">
            <a:off x="8267700" y="6210300"/>
            <a:ext cx="381000" cy="457200"/>
          </a:xfrm>
          <a:prstGeom prst="rect">
            <a:avLst/>
          </a:prstGeom>
          <a:noFill/>
        </p:spPr>
        <p:txBody>
          <a:bodyPr vert="vert" anchor="ctr" anchorCtr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B4D3B3-1937-AB48-AF5F-DF2988F16F28}" type="slidenum">
              <a:rPr lang="en-US" sz="1200" smtClean="0">
                <a:solidFill>
                  <a:schemeClr val="accent5"/>
                </a:solidFill>
              </a:rPr>
              <a:t>‹#›</a:t>
            </a:fld>
            <a:endParaRPr lang="en-US" sz="1200" dirty="0">
              <a:solidFill>
                <a:schemeClr val="accent5"/>
              </a:solidFill>
              <a:latin typeface="Open Sans"/>
              <a:cs typeface="Open San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1565031" cy="356937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6629401"/>
            <a:ext cx="9144000" cy="228599"/>
          </a:xfrm>
          <a:prstGeom prst="rect">
            <a:avLst/>
          </a:prstGeom>
          <a:solidFill>
            <a:srgbClr val="011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0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1" r:id="rId3"/>
    <p:sldLayoutId id="2147483690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i="0" kern="1200">
          <a:solidFill>
            <a:schemeClr val="tx2"/>
          </a:solidFill>
          <a:latin typeface="PermianSlabSerifTypeface"/>
          <a:ea typeface="Open Sans Light" panose="020B0306030504020204" pitchFamily="34" charset="0"/>
          <a:cs typeface="PermianSlabSerifTypeface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71B1B"/>
        </a:buClr>
        <a:buFont typeface="Arial" panose="020B0604020202020204" pitchFamily="34" charset="0"/>
        <a:buChar char="•"/>
        <a:defRPr sz="1800" kern="1200">
          <a:solidFill>
            <a:srgbClr val="7E7E82"/>
          </a:solidFill>
          <a:latin typeface="Open Sans"/>
          <a:ea typeface="+mn-ea"/>
          <a:cs typeface="Open San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71B1B"/>
        </a:buClr>
        <a:buFont typeface="Calibri" panose="020F0502020204030204" pitchFamily="34" charset="0"/>
        <a:buChar char="▫"/>
        <a:defRPr sz="1600" kern="1200">
          <a:solidFill>
            <a:srgbClr val="7E7E82"/>
          </a:solidFill>
          <a:latin typeface="Open Sans"/>
          <a:ea typeface="+mn-ea"/>
          <a:cs typeface="Open San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71B1B"/>
        </a:buClr>
        <a:buFont typeface="Calibri" panose="020F0502020204030204" pitchFamily="34" charset="0"/>
        <a:buChar char="–"/>
        <a:defRPr sz="1400" kern="1200">
          <a:solidFill>
            <a:srgbClr val="7E7E82"/>
          </a:solidFill>
          <a:latin typeface="Open Sans"/>
          <a:ea typeface="+mn-ea"/>
          <a:cs typeface="Open San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71B1B"/>
        </a:buClr>
        <a:buFont typeface="Wingdings" panose="05000000000000000000" pitchFamily="2" charset="2"/>
        <a:buChar char="§"/>
        <a:defRPr sz="1200" kern="1200">
          <a:solidFill>
            <a:srgbClr val="7E7E82"/>
          </a:solidFill>
          <a:latin typeface="Open Sans"/>
          <a:ea typeface="+mn-ea"/>
          <a:cs typeface="Open San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71B1B"/>
        </a:buClr>
        <a:buFont typeface="Arial" pitchFamily="34" charset="0"/>
        <a:buChar char="»"/>
        <a:defRPr sz="1200" kern="1200">
          <a:solidFill>
            <a:srgbClr val="7E7E82"/>
          </a:solidFill>
          <a:latin typeface="Open Sans"/>
          <a:ea typeface="+mn-ea"/>
          <a:cs typeface="Open San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content/dam/tn/thec/bureau/aa/academic-programs/qaf/THEC_2020-25%20Quality%20Assurance%20Funding_Guidebook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3810000" y="3048001"/>
            <a:ext cx="5181600" cy="533399"/>
          </a:xfrm>
        </p:spPr>
        <p:txBody>
          <a:bodyPr/>
          <a:lstStyle/>
          <a:p>
            <a:r>
              <a:rPr lang="en-US" sz="2800" dirty="0"/>
              <a:t>Tennessee Higher Education Commission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86200" y="4114800"/>
            <a:ext cx="5029200" cy="419099"/>
          </a:xfrm>
        </p:spPr>
        <p:txBody>
          <a:bodyPr>
            <a:noAutofit/>
          </a:bodyPr>
          <a:lstStyle/>
          <a:p>
            <a:r>
              <a:rPr lang="en-US" sz="2400" b="1" i="1" dirty="0">
                <a:solidFill>
                  <a:schemeClr val="tx1"/>
                </a:solidFill>
              </a:rPr>
              <a:t>Quality Assurance Funding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2020-2025 Cycle Standards</a:t>
            </a:r>
          </a:p>
        </p:txBody>
      </p:sp>
    </p:spTree>
    <p:extLst>
      <p:ext uri="{BB962C8B-B14F-4D97-AF65-F5344CB8AC3E}">
        <p14:creationId xmlns:p14="http://schemas.microsoft.com/office/powerpoint/2010/main" val="2500127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510"/>
            <a:ext cx="8229600" cy="1143000"/>
          </a:xfrm>
        </p:spPr>
        <p:txBody>
          <a:bodyPr/>
          <a:lstStyle/>
          <a:p>
            <a:r>
              <a:rPr lang="en-US" dirty="0"/>
              <a:t>Institutional Satisfaction (10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1295400"/>
          </a:xfrm>
        </p:spPr>
        <p:txBody>
          <a:bodyPr>
            <a:noAutofit/>
          </a:bodyPr>
          <a:lstStyle/>
          <a:p>
            <a:r>
              <a:rPr lang="en-US" sz="2400" b="1" dirty="0"/>
              <a:t>Purpose</a:t>
            </a:r>
            <a:r>
              <a:rPr lang="en-US" sz="2400" dirty="0"/>
              <a:t>: Provide incentives for institutions to improve the quality of their undergraduate programs as evaluated by surveys of students and alumni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392794"/>
              </p:ext>
            </p:extLst>
          </p:nvPr>
        </p:nvGraphicFramePr>
        <p:xfrm>
          <a:off x="800100" y="2597888"/>
          <a:ext cx="7543800" cy="3416041"/>
        </p:xfrm>
        <a:graphic>
          <a:graphicData uri="http://schemas.openxmlformats.org/drawingml/2006/table">
            <a:tbl>
              <a:tblPr firstRow="1" firstCol="1" bandRow="1"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873136762"/>
                    </a:ext>
                  </a:extLst>
                </a:gridCol>
              </a:tblGrid>
              <a:tr h="349913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Open Sans"/>
                          <a:ea typeface="Calibri"/>
                        </a:rPr>
                        <a:t>Schedule by Sector</a:t>
                      </a:r>
                      <a:endParaRPr lang="en-US" sz="1800" dirty="0">
                        <a:effectLst/>
                        <a:latin typeface="Open Sans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9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Open Sans"/>
                          <a:ea typeface="Calibri"/>
                        </a:rPr>
                        <a:t>Cycle Year</a:t>
                      </a:r>
                      <a:endParaRPr lang="en-US" sz="1600" dirty="0">
                        <a:effectLst/>
                        <a:latin typeface="Open Sans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Open Sans"/>
                          <a:ea typeface="Calibri"/>
                        </a:rPr>
                        <a:t>Community Colleges</a:t>
                      </a:r>
                      <a:endParaRPr lang="en-US" sz="1800" dirty="0">
                        <a:effectLst/>
                        <a:latin typeface="Open Sans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Open Sans"/>
                          <a:ea typeface="Calibri"/>
                        </a:rPr>
                        <a:t>Universities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6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Open Sans"/>
                          <a:ea typeface="Calibri"/>
                        </a:rPr>
                        <a:t>Year 1: 2020-21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Calibri"/>
                        </a:rPr>
                        <a:t>Community College Survey of Student Engagement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Calibri"/>
                        </a:rPr>
                        <a:t>National Survey of Student Engagement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Open Sans"/>
                          <a:ea typeface="Calibri"/>
                        </a:rPr>
                        <a:t>Year 2: 2021-22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Calibri"/>
                        </a:rPr>
                        <a:t>Survey of Entering Study Engagement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Calibri"/>
                        </a:rPr>
                        <a:t>Qualitative Analysis Report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Open Sans"/>
                          <a:ea typeface="Calibri"/>
                        </a:rPr>
                        <a:t>Year 3: 2022-23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Calibri"/>
                        </a:rPr>
                        <a:t>Community College Survey of Student Engagement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Calibri"/>
                        </a:rPr>
                        <a:t>Alumni Survey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Open Sans"/>
                          <a:ea typeface="Calibri"/>
                        </a:rPr>
                        <a:t>Year 4: 2023-24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Calibri"/>
                        </a:rPr>
                        <a:t>Alumni Survey (or</a:t>
                      </a:r>
                      <a:r>
                        <a:rPr lang="en-US" sz="1600" i="1" baseline="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Calibri"/>
                        </a:rPr>
                        <a:t> SENSE)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Open Sans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0" dirty="0">
                          <a:solidFill>
                            <a:schemeClr val="tx1"/>
                          </a:solidFill>
                          <a:effectLst/>
                          <a:latin typeface="Open Sans"/>
                          <a:ea typeface="Calibri"/>
                        </a:rPr>
                        <a:t>National Survey of Student Engagement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Open Sans"/>
                          <a:ea typeface="Calibri"/>
                        </a:rPr>
                        <a:t>Year 5: 2024-25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Open Sans"/>
                          <a:ea typeface="Calibri"/>
                        </a:rPr>
                        <a:t>Comprehensive Report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Open Sans"/>
                          <a:ea typeface="Calibri"/>
                        </a:rPr>
                        <a:t>Comprehensive Report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450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1021"/>
            <a:ext cx="8229600" cy="1143000"/>
          </a:xfrm>
        </p:spPr>
        <p:txBody>
          <a:bodyPr/>
          <a:lstStyle/>
          <a:p>
            <a:r>
              <a:rPr lang="en-US" dirty="0"/>
              <a:t>Student Equity (10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64021"/>
            <a:ext cx="8229600" cy="1371600"/>
          </a:xfrm>
        </p:spPr>
        <p:txBody>
          <a:bodyPr>
            <a:noAutofit/>
          </a:bodyPr>
          <a:lstStyle/>
          <a:p>
            <a:r>
              <a:rPr lang="en-US" sz="2200" b="1" dirty="0"/>
              <a:t>Purpose</a:t>
            </a:r>
            <a:r>
              <a:rPr lang="en-US" sz="2200" dirty="0"/>
              <a:t>:  Incentivize institutions to qualitatively and quantitatively improve outcomes for students historically underserved by higher education</a:t>
            </a:r>
          </a:p>
          <a:p>
            <a:endParaRPr lang="en-US" sz="1100" dirty="0"/>
          </a:p>
          <a:p>
            <a:r>
              <a:rPr lang="en-US" sz="2200" b="1" dirty="0"/>
              <a:t>Selection:</a:t>
            </a:r>
            <a:r>
              <a:rPr lang="en-US" sz="2200" dirty="0"/>
              <a:t> </a:t>
            </a:r>
            <a:r>
              <a:rPr lang="en-US" sz="2200" i="1" dirty="0">
                <a:solidFill>
                  <a:schemeClr val="bg1">
                    <a:lumMod val="50000"/>
                  </a:schemeClr>
                </a:solidFill>
              </a:rPr>
              <a:t>Appendix L</a:t>
            </a:r>
            <a:endParaRPr lang="en-US" sz="2200" b="1" dirty="0">
              <a:solidFill>
                <a:srgbClr val="C8141E"/>
              </a:solidFill>
            </a:endParaRPr>
          </a:p>
          <a:p>
            <a:endParaRPr lang="en-US" sz="1100" dirty="0"/>
          </a:p>
          <a:p>
            <a:r>
              <a:rPr lang="en-US" sz="2200" b="1" dirty="0"/>
              <a:t>Retention Methodology</a:t>
            </a:r>
            <a:r>
              <a:rPr lang="en-US" sz="2200" dirty="0"/>
              <a:t>: Full-time, fall-to-fall retention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B343C21-F8DD-455B-8120-8B498A8DD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751078"/>
              </p:ext>
            </p:extLst>
          </p:nvPr>
        </p:nvGraphicFramePr>
        <p:xfrm>
          <a:off x="799213" y="3641407"/>
          <a:ext cx="7811387" cy="2511910"/>
        </p:xfrm>
        <a:graphic>
          <a:graphicData uri="http://schemas.openxmlformats.org/drawingml/2006/table">
            <a:tbl>
              <a:tblPr firstRow="1" firstCol="1" bandRow="1"/>
              <a:tblGrid>
                <a:gridCol w="1288252">
                  <a:extLst>
                    <a:ext uri="{9D8B030D-6E8A-4147-A177-3AD203B41FA5}">
                      <a16:colId xmlns:a16="http://schemas.microsoft.com/office/drawing/2014/main" val="1596333678"/>
                    </a:ext>
                  </a:extLst>
                </a:gridCol>
                <a:gridCol w="1837721">
                  <a:extLst>
                    <a:ext uri="{9D8B030D-6E8A-4147-A177-3AD203B41FA5}">
                      <a16:colId xmlns:a16="http://schemas.microsoft.com/office/drawing/2014/main" val="2101977250"/>
                    </a:ext>
                  </a:extLst>
                </a:gridCol>
                <a:gridCol w="1438049">
                  <a:extLst>
                    <a:ext uri="{9D8B030D-6E8A-4147-A177-3AD203B41FA5}">
                      <a16:colId xmlns:a16="http://schemas.microsoft.com/office/drawing/2014/main" val="2684570452"/>
                    </a:ext>
                  </a:extLst>
                </a:gridCol>
                <a:gridCol w="1631619">
                  <a:extLst>
                    <a:ext uri="{9D8B030D-6E8A-4147-A177-3AD203B41FA5}">
                      <a16:colId xmlns:a16="http://schemas.microsoft.com/office/drawing/2014/main" val="170892327"/>
                    </a:ext>
                  </a:extLst>
                </a:gridCol>
                <a:gridCol w="1615746">
                  <a:extLst>
                    <a:ext uri="{9D8B030D-6E8A-4147-A177-3AD203B41FA5}">
                      <a16:colId xmlns:a16="http://schemas.microsoft.com/office/drawing/2014/main" val="1877052661"/>
                    </a:ext>
                  </a:extLst>
                </a:gridCol>
              </a:tblGrid>
              <a:tr h="42088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 Equity Scoring Indicators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553909"/>
                  </a:ext>
                </a:extLst>
              </a:tr>
              <a:tr h="360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Qualitative Indicators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Quantitative Indicators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944823"/>
                  </a:ext>
                </a:extLst>
              </a:tr>
              <a:tr h="290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Self-Assessment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points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Retention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points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8588"/>
                  </a:ext>
                </a:extLst>
              </a:tr>
              <a:tr h="29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Action Plan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points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Retention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points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127799"/>
                  </a:ext>
                </a:extLst>
              </a:tr>
              <a:tr h="29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 Report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points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Retention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points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665823"/>
                  </a:ext>
                </a:extLst>
              </a:tr>
              <a:tr h="29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2023-24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 Report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points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Retention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points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369658"/>
                  </a:ext>
                </a:extLst>
              </a:tr>
              <a:tr h="4568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2024-25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Comprehensive Report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points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Retention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points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971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188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dirty="0"/>
              <a:t>TN Job Market Placement (10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2484"/>
            <a:ext cx="8229600" cy="2285999"/>
          </a:xfrm>
        </p:spPr>
        <p:txBody>
          <a:bodyPr>
            <a:noAutofit/>
          </a:bodyPr>
          <a:lstStyle/>
          <a:p>
            <a:r>
              <a:rPr lang="en-US" sz="2400" b="1" dirty="0"/>
              <a:t>Purpose</a:t>
            </a:r>
            <a:r>
              <a:rPr lang="en-US" sz="2400" dirty="0"/>
              <a:t>: Provide incentives for community colleges to continue to improve job placement of graduates in the Tennessee job market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150144"/>
              </p:ext>
            </p:extLst>
          </p:nvPr>
        </p:nvGraphicFramePr>
        <p:xfrm>
          <a:off x="952499" y="2979809"/>
          <a:ext cx="7238999" cy="1222248"/>
        </p:xfrm>
        <a:graphic>
          <a:graphicData uri="http://schemas.openxmlformats.org/drawingml/2006/table">
            <a:tbl>
              <a:tblPr firstRow="1" firstCol="1" bandRow="1"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Open Sans"/>
                          <a:ea typeface="Calibri"/>
                        </a:rPr>
                        <a:t>TN Job Market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Open Sans"/>
                          <a:ea typeface="Calibri"/>
                        </a:rPr>
                        <a:t>=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Open Sans"/>
                          <a:ea typeface="Calibri"/>
                        </a:rPr>
                        <a:t>(Graduates working full-time – Graduates with unemployment claim)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Open Sans"/>
                          <a:ea typeface="Calibri"/>
                        </a:rPr>
                        <a:t>Placement Rate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Open Sans"/>
                          <a:ea typeface="Calibri"/>
                        </a:rPr>
                        <a:t>Graduates working full- time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40B0002-DDFC-419F-80A3-FD317975F389}"/>
              </a:ext>
            </a:extLst>
          </p:cNvPr>
          <p:cNvSpPr txBox="1"/>
          <p:nvPr/>
        </p:nvSpPr>
        <p:spPr>
          <a:xfrm>
            <a:off x="533400" y="4419600"/>
            <a:ext cx="7772400" cy="1495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E71B1B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75787B"/>
                </a:solidFill>
                <a:cs typeface="Open Sans"/>
              </a:rPr>
              <a:t>Revisions</a:t>
            </a:r>
            <a:r>
              <a:rPr lang="en-US" sz="2400" dirty="0">
                <a:solidFill>
                  <a:srgbClr val="75787B"/>
                </a:solidFill>
                <a:cs typeface="Open Sans"/>
              </a:rPr>
              <a:t>: None</a:t>
            </a:r>
          </a:p>
          <a:p>
            <a:pPr marL="342900" lvl="0" indent="-342900">
              <a:spcBef>
                <a:spcPct val="20000"/>
              </a:spcBef>
              <a:buClr>
                <a:srgbClr val="E71B1B"/>
              </a:buClr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75787B"/>
              </a:solidFill>
              <a:cs typeface="Open Sans"/>
            </a:endParaRPr>
          </a:p>
          <a:p>
            <a:pPr marL="342900" lvl="0" indent="-342900">
              <a:spcBef>
                <a:spcPct val="20000"/>
              </a:spcBef>
              <a:buClr>
                <a:srgbClr val="E71B1B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75787B"/>
                </a:solidFill>
                <a:cs typeface="Open Sans"/>
              </a:rPr>
              <a:t>Reminder: </a:t>
            </a:r>
            <a:r>
              <a:rPr lang="en-US" sz="2400" dirty="0">
                <a:solidFill>
                  <a:srgbClr val="75787B"/>
                </a:solidFill>
                <a:cs typeface="Open Sans"/>
              </a:rPr>
              <a:t>THEC provides data in early October of reporting year from TN Longitudinal Data System. </a:t>
            </a:r>
          </a:p>
        </p:txBody>
      </p:sp>
    </p:spTree>
    <p:extLst>
      <p:ext uri="{BB962C8B-B14F-4D97-AF65-F5344CB8AC3E}">
        <p14:creationId xmlns:p14="http://schemas.microsoft.com/office/powerpoint/2010/main" val="2606314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dirty="0"/>
              <a:t>Student Access &amp; Success (20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371600"/>
          </a:xfrm>
        </p:spPr>
        <p:txBody>
          <a:bodyPr>
            <a:noAutofit/>
          </a:bodyPr>
          <a:lstStyle/>
          <a:p>
            <a:r>
              <a:rPr lang="en-US" sz="2400" b="1" dirty="0"/>
              <a:t>Purpose</a:t>
            </a:r>
            <a:r>
              <a:rPr lang="en-US" sz="2400" dirty="0"/>
              <a:t>: P</a:t>
            </a:r>
            <a:r>
              <a:rPr lang="en-US" sz="2400" dirty="0">
                <a:ea typeface="Calibri"/>
              </a:rPr>
              <a:t>rovide incentives for institutions to increase the quality of services dedicated to students from select focus populations</a:t>
            </a:r>
          </a:p>
          <a:p>
            <a:endParaRPr lang="en-US" sz="2000" dirty="0">
              <a:ea typeface="Calibri"/>
            </a:endParaRPr>
          </a:p>
          <a:p>
            <a:r>
              <a:rPr lang="en-US" sz="2400" b="1" dirty="0"/>
              <a:t>Revisions</a:t>
            </a:r>
          </a:p>
          <a:p>
            <a:pPr lvl="1"/>
            <a:r>
              <a:rPr lang="en-US" sz="2200" dirty="0"/>
              <a:t>Institutions select 4 populations (previously 5)</a:t>
            </a:r>
          </a:p>
          <a:p>
            <a:pPr lvl="1"/>
            <a:r>
              <a:rPr lang="en-US" sz="2200" dirty="0"/>
              <a:t>Must include at least one of the following:</a:t>
            </a:r>
          </a:p>
          <a:p>
            <a:pPr lvl="2"/>
            <a:r>
              <a:rPr lang="en-US" sz="1800" dirty="0"/>
              <a:t>African-American, Hispanic, Students of Color, or Low Income</a:t>
            </a:r>
          </a:p>
          <a:p>
            <a:pPr lvl="1"/>
            <a:r>
              <a:rPr lang="en-US" sz="2200" dirty="0"/>
              <a:t>Calculate as awards per 100 FTE where appropriate</a:t>
            </a:r>
          </a:p>
          <a:p>
            <a:pPr lvl="1"/>
            <a:r>
              <a:rPr lang="en-US" sz="2200" dirty="0"/>
              <a:t>Remove academic certificates from calculations</a:t>
            </a:r>
          </a:p>
          <a:p>
            <a:pPr lvl="1"/>
            <a:endParaRPr lang="en-US" sz="1200" dirty="0"/>
          </a:p>
          <a:p>
            <a:r>
              <a:rPr lang="en-US" sz="2400" b="1" dirty="0"/>
              <a:t>Selection: </a:t>
            </a:r>
            <a:r>
              <a:rPr lang="en-US" sz="2400" i="1" dirty="0"/>
              <a:t>Appendix N</a:t>
            </a:r>
            <a:endParaRPr lang="en-US" sz="2400" b="1" dirty="0">
              <a:solidFill>
                <a:srgbClr val="C814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99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71C487-66F4-48E3-802E-299E65DF4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354592"/>
              </p:ext>
            </p:extLst>
          </p:nvPr>
        </p:nvGraphicFramePr>
        <p:xfrm>
          <a:off x="381000" y="457200"/>
          <a:ext cx="8229600" cy="5568137"/>
        </p:xfrm>
        <a:graphic>
          <a:graphicData uri="http://schemas.openxmlformats.org/drawingml/2006/table">
            <a:tbl>
              <a:tblPr firstRow="1" firstCol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391347609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884027931"/>
                    </a:ext>
                  </a:extLst>
                </a:gridCol>
              </a:tblGrid>
              <a:tr h="33973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Focus Populations by Calculation Method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915089"/>
                  </a:ext>
                </a:extLst>
              </a:tr>
              <a:tr h="3397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 Awards per 100 FTE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Award Count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681801"/>
                  </a:ext>
                </a:extLst>
              </a:tr>
              <a:tr h="339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Academically Underprepared (community college only)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Associate Degree Graduates Enrolled at Public Universities (community college only)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536320"/>
                  </a:ext>
                </a:extLst>
              </a:tr>
              <a:tr h="3613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African American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079784"/>
                  </a:ext>
                </a:extLst>
              </a:tr>
              <a:tr h="339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First Generation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Baccalaureate Degree Graduates with Previously Earned Associate Degree (univ only)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930284"/>
                  </a:ext>
                </a:extLst>
              </a:tr>
              <a:tr h="3613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Geographic High Need Area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644204"/>
                  </a:ext>
                </a:extLst>
              </a:tr>
              <a:tr h="8719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Historically Underserved Populations Graduate Degrees (Racial Minority or Low-Income)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High-Needs Programs – Graduate Degrees, STEM &amp; Healthcare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273430"/>
                  </a:ext>
                </a:extLst>
              </a:tr>
              <a:tr h="339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Hispanic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High-Needs Programs – Undergraduate Degrees, STEM &amp; Healthcare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892595"/>
                  </a:ext>
                </a:extLst>
              </a:tr>
              <a:tr h="339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Low-Income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164943"/>
                  </a:ext>
                </a:extLst>
              </a:tr>
              <a:tr h="339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Males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55186"/>
                  </a:ext>
                </a:extLst>
              </a:tr>
              <a:tr h="7010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SPARC Counties (economically distressed &amp; at-risk)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990581"/>
                  </a:ext>
                </a:extLst>
              </a:tr>
              <a:tr h="339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Veterans (self-reported)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223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075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C5C10-4780-40AE-9BB4-9F81F91E2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3" y="24809"/>
            <a:ext cx="8229600" cy="1143000"/>
          </a:xfrm>
        </p:spPr>
        <p:txBody>
          <a:bodyPr/>
          <a:lstStyle/>
          <a:p>
            <a:r>
              <a:rPr lang="en-US" dirty="0"/>
              <a:t>Example FTE Calculation </a:t>
            </a:r>
            <a:endParaRPr lang="en-US" b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67ECFC4-00EC-4C83-817D-9925EE40D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367746"/>
              </p:ext>
            </p:extLst>
          </p:nvPr>
        </p:nvGraphicFramePr>
        <p:xfrm>
          <a:off x="342903" y="1066800"/>
          <a:ext cx="8458193" cy="4044887"/>
        </p:xfrm>
        <a:graphic>
          <a:graphicData uri="http://schemas.openxmlformats.org/drawingml/2006/table">
            <a:tbl>
              <a:tblPr firstRow="1" firstCol="1" bandRow="1"/>
              <a:tblGrid>
                <a:gridCol w="692093">
                  <a:extLst>
                    <a:ext uri="{9D8B030D-6E8A-4147-A177-3AD203B41FA5}">
                      <a16:colId xmlns:a16="http://schemas.microsoft.com/office/drawing/2014/main" val="3356864427"/>
                    </a:ext>
                  </a:extLst>
                </a:gridCol>
                <a:gridCol w="603439">
                  <a:extLst>
                    <a:ext uri="{9D8B030D-6E8A-4147-A177-3AD203B41FA5}">
                      <a16:colId xmlns:a16="http://schemas.microsoft.com/office/drawing/2014/main" val="1747339200"/>
                    </a:ext>
                  </a:extLst>
                </a:gridCol>
                <a:gridCol w="669043">
                  <a:extLst>
                    <a:ext uri="{9D8B030D-6E8A-4147-A177-3AD203B41FA5}">
                      <a16:colId xmlns:a16="http://schemas.microsoft.com/office/drawing/2014/main" val="347530074"/>
                    </a:ext>
                  </a:extLst>
                </a:gridCol>
                <a:gridCol w="669043">
                  <a:extLst>
                    <a:ext uri="{9D8B030D-6E8A-4147-A177-3AD203B41FA5}">
                      <a16:colId xmlns:a16="http://schemas.microsoft.com/office/drawing/2014/main" val="1104182981"/>
                    </a:ext>
                  </a:extLst>
                </a:gridCol>
                <a:gridCol w="603439">
                  <a:extLst>
                    <a:ext uri="{9D8B030D-6E8A-4147-A177-3AD203B41FA5}">
                      <a16:colId xmlns:a16="http://schemas.microsoft.com/office/drawing/2014/main" val="2011122595"/>
                    </a:ext>
                  </a:extLst>
                </a:gridCol>
                <a:gridCol w="669043">
                  <a:extLst>
                    <a:ext uri="{9D8B030D-6E8A-4147-A177-3AD203B41FA5}">
                      <a16:colId xmlns:a16="http://schemas.microsoft.com/office/drawing/2014/main" val="1728223909"/>
                    </a:ext>
                  </a:extLst>
                </a:gridCol>
                <a:gridCol w="669043">
                  <a:extLst>
                    <a:ext uri="{9D8B030D-6E8A-4147-A177-3AD203B41FA5}">
                      <a16:colId xmlns:a16="http://schemas.microsoft.com/office/drawing/2014/main" val="1999457286"/>
                    </a:ext>
                  </a:extLst>
                </a:gridCol>
                <a:gridCol w="603439">
                  <a:extLst>
                    <a:ext uri="{9D8B030D-6E8A-4147-A177-3AD203B41FA5}">
                      <a16:colId xmlns:a16="http://schemas.microsoft.com/office/drawing/2014/main" val="1989400553"/>
                    </a:ext>
                  </a:extLst>
                </a:gridCol>
                <a:gridCol w="669043">
                  <a:extLst>
                    <a:ext uri="{9D8B030D-6E8A-4147-A177-3AD203B41FA5}">
                      <a16:colId xmlns:a16="http://schemas.microsoft.com/office/drawing/2014/main" val="2073653152"/>
                    </a:ext>
                  </a:extLst>
                </a:gridCol>
                <a:gridCol w="669043">
                  <a:extLst>
                    <a:ext uri="{9D8B030D-6E8A-4147-A177-3AD203B41FA5}">
                      <a16:colId xmlns:a16="http://schemas.microsoft.com/office/drawing/2014/main" val="4264443397"/>
                    </a:ext>
                  </a:extLst>
                </a:gridCol>
                <a:gridCol w="603439">
                  <a:extLst>
                    <a:ext uri="{9D8B030D-6E8A-4147-A177-3AD203B41FA5}">
                      <a16:colId xmlns:a16="http://schemas.microsoft.com/office/drawing/2014/main" val="4229932673"/>
                    </a:ext>
                  </a:extLst>
                </a:gridCol>
                <a:gridCol w="669043">
                  <a:extLst>
                    <a:ext uri="{9D8B030D-6E8A-4147-A177-3AD203B41FA5}">
                      <a16:colId xmlns:a16="http://schemas.microsoft.com/office/drawing/2014/main" val="3027161079"/>
                    </a:ext>
                  </a:extLst>
                </a:gridCol>
                <a:gridCol w="669043">
                  <a:extLst>
                    <a:ext uri="{9D8B030D-6E8A-4147-A177-3AD203B41FA5}">
                      <a16:colId xmlns:a16="http://schemas.microsoft.com/office/drawing/2014/main" val="4091782326"/>
                    </a:ext>
                  </a:extLst>
                </a:gridCol>
              </a:tblGrid>
              <a:tr h="173250"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African Americans: Awards Per 100 FTE Calculation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002068"/>
                  </a:ext>
                </a:extLst>
              </a:tr>
              <a:tr h="17325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CC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1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2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3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4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7401"/>
                  </a:ext>
                </a:extLst>
              </a:tr>
              <a:tr h="358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FTE</a:t>
                      </a:r>
                      <a:endParaRPr lang="en-US" sz="11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Awards</a:t>
                      </a:r>
                      <a:endParaRPr lang="en-US" sz="11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Awards 100 FTE</a:t>
                      </a:r>
                      <a:endParaRPr lang="en-US" sz="11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FTE</a:t>
                      </a:r>
                      <a:endParaRPr lang="en-US" sz="11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Awards</a:t>
                      </a:r>
                      <a:endParaRPr lang="en-US" sz="11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Awards 100 FTE</a:t>
                      </a:r>
                      <a:endParaRPr lang="en-US" sz="11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FTE</a:t>
                      </a:r>
                      <a:endParaRPr lang="en-US" sz="11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Awards</a:t>
                      </a:r>
                      <a:endParaRPr lang="en-US" sz="11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Awards 100 FTE</a:t>
                      </a:r>
                      <a:endParaRPr lang="en-US" sz="11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FTE</a:t>
                      </a:r>
                      <a:endParaRPr lang="en-US" sz="11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Awards</a:t>
                      </a:r>
                      <a:endParaRPr lang="en-US" sz="11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Awards 100 FTE</a:t>
                      </a:r>
                      <a:endParaRPr lang="en-US" sz="11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364041"/>
                  </a:ext>
                </a:extLst>
              </a:tr>
              <a:tr h="1732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ChSCC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837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15.9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737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18.2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639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594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22.1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660576"/>
                  </a:ext>
                </a:extLst>
              </a:tr>
              <a:tr h="1732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ClSCC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22.4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22.4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24.1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32.7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745695"/>
                  </a:ext>
                </a:extLst>
              </a:tr>
              <a:tr h="1732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CoSCC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19.6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15.9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14.9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283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16.9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8639"/>
                  </a:ext>
                </a:extLst>
              </a:tr>
              <a:tr h="1732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DSCC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29.4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22.6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269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24.6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31.5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412037"/>
                  </a:ext>
                </a:extLst>
              </a:tr>
              <a:tr h="1732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JSCC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435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18.4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434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14.5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436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14.9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608583"/>
                  </a:ext>
                </a:extLst>
              </a:tr>
              <a:tr h="1732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MSCC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19.5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298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13.4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354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16.1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387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20.2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083304"/>
                  </a:ext>
                </a:extLst>
              </a:tr>
              <a:tr h="1732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NaSCC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1,767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297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16.8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1,676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18.5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1,549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294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1,429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23.3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498322"/>
                  </a:ext>
                </a:extLst>
              </a:tr>
              <a:tr h="1732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NeSCC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29.7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21.4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19.5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26.3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390892"/>
                  </a:ext>
                </a:extLst>
              </a:tr>
              <a:tr h="1732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PSCC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459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17.6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20.6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21.3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462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25.4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601572"/>
                  </a:ext>
                </a:extLst>
              </a:tr>
              <a:tr h="1732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RSCC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15.7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24.1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25.9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0617842"/>
                  </a:ext>
                </a:extLst>
              </a:tr>
              <a:tr h="1732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STCC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3,712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510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13.7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3,299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478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14.5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3,115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660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21.2</a:t>
                      </a:r>
                      <a:endParaRPr lang="en-US" sz="1400" b="1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3,469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673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19.4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791525"/>
                  </a:ext>
                </a:extLst>
              </a:tr>
              <a:tr h="1732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VSCC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435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19.8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18.6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468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22.9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497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19.3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7935465"/>
                  </a:ext>
                </a:extLst>
              </a:tr>
              <a:tr h="1732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WSCC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46.5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44.5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32.8</a:t>
                      </a:r>
                      <a:endParaRPr lang="en-US" sz="14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281214"/>
                  </a:ext>
                </a:extLst>
              </a:tr>
              <a:tr h="1732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Avg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8,836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1,482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16.8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8,338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1,430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7,907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1,630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20.6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8,246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1,750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21.2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94" marR="649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12707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3A42B2A-088D-4832-A067-E97D06466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386085"/>
              </p:ext>
            </p:extLst>
          </p:nvPr>
        </p:nvGraphicFramePr>
        <p:xfrm>
          <a:off x="1905000" y="5261102"/>
          <a:ext cx="6400801" cy="795147"/>
        </p:xfrm>
        <a:graphic>
          <a:graphicData uri="http://schemas.openxmlformats.org/drawingml/2006/table">
            <a:tbl>
              <a:tblPr firstRow="1" firstCol="1" bandRow="1"/>
              <a:tblGrid>
                <a:gridCol w="1569431">
                  <a:extLst>
                    <a:ext uri="{9D8B030D-6E8A-4147-A177-3AD203B41FA5}">
                      <a16:colId xmlns:a16="http://schemas.microsoft.com/office/drawing/2014/main" val="2396098590"/>
                    </a:ext>
                  </a:extLst>
                </a:gridCol>
                <a:gridCol w="804743">
                  <a:extLst>
                    <a:ext uri="{9D8B030D-6E8A-4147-A177-3AD203B41FA5}">
                      <a16:colId xmlns:a16="http://schemas.microsoft.com/office/drawing/2014/main" val="749804344"/>
                    </a:ext>
                  </a:extLst>
                </a:gridCol>
                <a:gridCol w="805471">
                  <a:extLst>
                    <a:ext uri="{9D8B030D-6E8A-4147-A177-3AD203B41FA5}">
                      <a16:colId xmlns:a16="http://schemas.microsoft.com/office/drawing/2014/main" val="4215924821"/>
                    </a:ext>
                  </a:extLst>
                </a:gridCol>
                <a:gridCol w="805471">
                  <a:extLst>
                    <a:ext uri="{9D8B030D-6E8A-4147-A177-3AD203B41FA5}">
                      <a16:colId xmlns:a16="http://schemas.microsoft.com/office/drawing/2014/main" val="4089763179"/>
                    </a:ext>
                  </a:extLst>
                </a:gridCol>
                <a:gridCol w="804743">
                  <a:extLst>
                    <a:ext uri="{9D8B030D-6E8A-4147-A177-3AD203B41FA5}">
                      <a16:colId xmlns:a16="http://schemas.microsoft.com/office/drawing/2014/main" val="1659357991"/>
                    </a:ext>
                  </a:extLst>
                </a:gridCol>
                <a:gridCol w="805471">
                  <a:extLst>
                    <a:ext uri="{9D8B030D-6E8A-4147-A177-3AD203B41FA5}">
                      <a16:colId xmlns:a16="http://schemas.microsoft.com/office/drawing/2014/main" val="327213380"/>
                    </a:ext>
                  </a:extLst>
                </a:gridCol>
                <a:gridCol w="805471">
                  <a:extLst>
                    <a:ext uri="{9D8B030D-6E8A-4147-A177-3AD203B41FA5}">
                      <a16:colId xmlns:a16="http://schemas.microsoft.com/office/drawing/2014/main" val="2623418144"/>
                    </a:ext>
                  </a:extLst>
                </a:gridCol>
              </a:tblGrid>
              <a:tr h="265049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African American: Awards Per 100 FTE by Sector Average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395369"/>
                  </a:ext>
                </a:extLst>
              </a:tr>
              <a:tr h="2650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Sector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1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2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3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Yr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Avg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4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  <a:endParaRPr lang="en-US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729483"/>
                  </a:ext>
                </a:extLst>
              </a:tr>
              <a:tr h="2650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College</a:t>
                      </a:r>
                      <a:endParaRPr lang="en-US" sz="12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16.8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20.6</a:t>
                      </a:r>
                      <a:endParaRPr lang="en-US" sz="140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18.2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21.2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Open Sans" panose="020B0606030504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116%</a:t>
                      </a:r>
                      <a:endParaRPr lang="en-US" sz="14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127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961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76082-EEB3-4ABD-9B48-F7CB709F3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7330D-68FC-42DE-9A83-03A6A683E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2020-25 Quality Assurance Funding Guidebook</a:t>
            </a:r>
            <a:endParaRPr lang="en-US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b="1" dirty="0"/>
              <a:t>Victoria Harpool</a:t>
            </a:r>
          </a:p>
          <a:p>
            <a:pPr marL="0" indent="0" algn="ctr">
              <a:buNone/>
            </a:pPr>
            <a:r>
              <a:rPr lang="en-US" dirty="0"/>
              <a:t> Sr. Director for Academic Affairs and Strategic Alignment</a:t>
            </a:r>
          </a:p>
          <a:p>
            <a:pPr marL="0" indent="0" algn="ctr">
              <a:buNone/>
            </a:pPr>
            <a:r>
              <a:rPr lang="en-US" dirty="0"/>
              <a:t>Victoria.harpool@tn.gov</a:t>
            </a:r>
          </a:p>
          <a:p>
            <a:pPr marL="0" indent="0" algn="ctr">
              <a:buNone/>
            </a:pPr>
            <a:r>
              <a:rPr lang="en-US" dirty="0"/>
              <a:t>Office: 615-741-0745</a:t>
            </a:r>
          </a:p>
          <a:p>
            <a:pPr marL="0" indent="0" algn="ctr">
              <a:buNone/>
            </a:pPr>
            <a:r>
              <a:rPr lang="en-US" dirty="0"/>
              <a:t>Cell: 615-218-1230</a:t>
            </a:r>
          </a:p>
        </p:txBody>
      </p:sp>
    </p:spTree>
    <p:extLst>
      <p:ext uri="{BB962C8B-B14F-4D97-AF65-F5344CB8AC3E}">
        <p14:creationId xmlns:p14="http://schemas.microsoft.com/office/powerpoint/2010/main" val="98492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History of Quality Assurance Funding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57200" y="1701805"/>
            <a:ext cx="82296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E71B1B"/>
              </a:buClr>
              <a:buFont typeface="Courier New" panose="02070309020205020404" pitchFamily="49" charset="0"/>
              <a:buChar char="o"/>
              <a:defRPr sz="1600" kern="1200">
                <a:solidFill>
                  <a:srgbClr val="7E7E82"/>
                </a:solidFill>
                <a:latin typeface="Open Sans"/>
                <a:ea typeface="+mn-ea"/>
                <a:cs typeface="Open San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itchFamily="34" charset="0"/>
              <a:buChar char="•"/>
              <a:defRPr sz="1400" kern="1200">
                <a:solidFill>
                  <a:srgbClr val="7E7E82"/>
                </a:solidFill>
                <a:latin typeface="Open Sans"/>
                <a:ea typeface="+mn-ea"/>
                <a:cs typeface="Open San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E71B1B"/>
              </a:buClr>
              <a:buFont typeface="Calibri" panose="020F0502020204030204" pitchFamily="34" charset="0"/>
              <a:buChar char="–"/>
              <a:defRPr sz="1200" kern="1200">
                <a:solidFill>
                  <a:srgbClr val="7E7E82"/>
                </a:solidFill>
                <a:latin typeface="Open Sans"/>
                <a:ea typeface="+mn-ea"/>
                <a:cs typeface="Open San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E71B1B"/>
              </a:buClr>
              <a:buFont typeface="Wingdings" panose="05000000000000000000" pitchFamily="2" charset="2"/>
              <a:buChar char="§"/>
              <a:defRPr sz="1100" kern="1200">
                <a:solidFill>
                  <a:srgbClr val="7E7E82"/>
                </a:solidFill>
                <a:latin typeface="Open Sans"/>
                <a:ea typeface="+mn-ea"/>
                <a:cs typeface="Open San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itchFamily="34" charset="0"/>
              <a:buChar char="»"/>
              <a:defRPr sz="1100" kern="1200">
                <a:solidFill>
                  <a:srgbClr val="7E7E82"/>
                </a:solidFill>
                <a:latin typeface="Open Sans"/>
                <a:ea typeface="+mn-ea"/>
                <a:cs typeface="Open San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JM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333032"/>
              </p:ext>
            </p:extLst>
          </p:nvPr>
        </p:nvGraphicFramePr>
        <p:xfrm>
          <a:off x="451884" y="1143000"/>
          <a:ext cx="8534400" cy="4800600"/>
        </p:xfrm>
        <a:graphic>
          <a:graphicData uri="http://schemas.openxmlformats.org/drawingml/2006/table">
            <a:tbl>
              <a:tblPr firstRow="1" firstCol="1" bandRow="1"/>
              <a:tblGrid>
                <a:gridCol w="154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03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Planning begins with collaboration between higher education institutions, governing boards, national advisory panel and THEC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4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1978-1982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Tennessee first state to utilize outcomes for state funding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Institutions earn up to 2% over operating budget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1988-1992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Emphasis shifts from process of assessment to performance outcomes 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Institutions earn up to 5.45% over operating budget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2000-2005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Aligned with Master Plan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2005-2010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Focus on Articulation and Transfer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2010-2015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Shift retention and graduation rates to Outcomes Based Funding (OBF)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01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2015-2020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Name change to Quality Assurance Funding (QAF) to distinguish mission </a:t>
                      </a:r>
                    </a:p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from OBF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0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2020-2025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Strengthen dedication to equity across student populations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7658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79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Review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4888"/>
            <a:ext cx="8229600" cy="1974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Collaboration between institutions, governing boards and THEC staff every 5 years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Standards approved at May 2020 THEC meeting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A7375D2-0E90-4321-A552-82811F3E8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568034"/>
              </p:ext>
            </p:extLst>
          </p:nvPr>
        </p:nvGraphicFramePr>
        <p:xfrm>
          <a:off x="533400" y="3452037"/>
          <a:ext cx="8077200" cy="2580075"/>
        </p:xfrm>
        <a:graphic>
          <a:graphicData uri="http://schemas.openxmlformats.org/drawingml/2006/table">
            <a:tbl>
              <a:tblPr firstRow="1" firstCol="1" bandRow="1"/>
              <a:tblGrid>
                <a:gridCol w="2772559">
                  <a:extLst>
                    <a:ext uri="{9D8B030D-6E8A-4147-A177-3AD203B41FA5}">
                      <a16:colId xmlns:a16="http://schemas.microsoft.com/office/drawing/2014/main" val="127630498"/>
                    </a:ext>
                  </a:extLst>
                </a:gridCol>
                <a:gridCol w="2687685">
                  <a:extLst>
                    <a:ext uri="{9D8B030D-6E8A-4147-A177-3AD203B41FA5}">
                      <a16:colId xmlns:a16="http://schemas.microsoft.com/office/drawing/2014/main" val="2698234334"/>
                    </a:ext>
                  </a:extLst>
                </a:gridCol>
                <a:gridCol w="2616956">
                  <a:extLst>
                    <a:ext uri="{9D8B030D-6E8A-4147-A177-3AD203B41FA5}">
                      <a16:colId xmlns:a16="http://schemas.microsoft.com/office/drawing/2014/main" val="3395650397"/>
                    </a:ext>
                  </a:extLst>
                </a:gridCol>
              </a:tblGrid>
              <a:tr h="38100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2020-25 QAF Advisory Committee</a:t>
                      </a:r>
                      <a:endParaRPr lang="en-US" sz="16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297078"/>
                  </a:ext>
                </a:extLst>
              </a:tr>
              <a:tr h="2935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TN Board of Regents</a:t>
                      </a:r>
                      <a:endParaRPr lang="en-US" sz="16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Locally Gov Institutions</a:t>
                      </a:r>
                      <a:endParaRPr lang="en-US" sz="16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University of Tennessee</a:t>
                      </a:r>
                      <a:endParaRPr lang="en-US" sz="16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176001"/>
                  </a:ext>
                </a:extLst>
              </a:tr>
              <a:tr h="5870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Dr. Lana Hamilton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Vice Chancellor for Acad. Affairs, TBR</a:t>
                      </a:r>
                      <a:endParaRPr lang="en-US" sz="16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Dr. Mark Byrnes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Provost, MTSU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Dr. Linda Martin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VP Acad. Affairs &amp; Student Success, UT </a:t>
                      </a:r>
                      <a:endParaRPr lang="en-US" sz="16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572353"/>
                  </a:ext>
                </a:extLst>
              </a:tr>
              <a:tr h="5870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Dr. Donna </a:t>
                      </a:r>
                      <a:r>
                        <a:rPr lang="en-US" sz="1600" dirty="0" err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Seagle</a:t>
                      </a:r>
                      <a:endParaRPr lang="en-US" sz="16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VP for </a:t>
                      </a:r>
                      <a:r>
                        <a:rPr lang="en-US" sz="1600" i="1" dirty="0" err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Acad</a:t>
                      </a:r>
                      <a:r>
                        <a:rPr lang="en-US" sz="1600" i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 Affairs Walters</a:t>
                      </a:r>
                      <a:endParaRPr lang="en-US" sz="16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Dr. Sharon Huo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Associate Provost, TTU</a:t>
                      </a:r>
                      <a:endParaRPr lang="en-US" sz="16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Dr. Philip Cavalier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Provost, UT Martin</a:t>
                      </a:r>
                      <a:endParaRPr lang="en-US" sz="16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372009"/>
                  </a:ext>
                </a:extLst>
              </a:tr>
              <a:tr h="58702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Dr. Chris Whaley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President, Roane </a:t>
                      </a:r>
                      <a:endParaRPr lang="en-US" sz="16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Dr. David Rudd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President, UOM</a:t>
                      </a:r>
                      <a:endParaRPr lang="en-US" sz="16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Dr. David </a:t>
                      </a:r>
                      <a:r>
                        <a:rPr lang="en-US" sz="1600" dirty="0" err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Manderscheid</a:t>
                      </a:r>
                      <a:r>
                        <a:rPr lang="en-US" sz="1600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,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</a:rPr>
                        <a:t>Provost, UT Knoxville</a:t>
                      </a:r>
                      <a:endParaRPr lang="en-US" sz="16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76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474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Shifts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165599"/>
          </a:xfrm>
        </p:spPr>
        <p:txBody>
          <a:bodyPr>
            <a:normAutofit/>
          </a:bodyPr>
          <a:lstStyle/>
          <a:p>
            <a:r>
              <a:rPr lang="en-US" sz="2800" dirty="0"/>
              <a:t>Increase points associated with accreditation</a:t>
            </a:r>
          </a:p>
          <a:p>
            <a:endParaRPr lang="en-US" sz="1600" dirty="0"/>
          </a:p>
          <a:p>
            <a:r>
              <a:rPr lang="en-US" sz="2800" dirty="0"/>
              <a:t>Student Equity standard</a:t>
            </a:r>
          </a:p>
          <a:p>
            <a:endParaRPr lang="en-US" sz="1600" dirty="0"/>
          </a:p>
          <a:p>
            <a:r>
              <a:rPr lang="en-US" sz="2800" dirty="0"/>
              <a:t>Calculations place further emphasis on quality</a:t>
            </a:r>
          </a:p>
          <a:p>
            <a:endParaRPr lang="en-US" sz="1600" dirty="0"/>
          </a:p>
          <a:p>
            <a:r>
              <a:rPr lang="en-US" sz="2800" dirty="0"/>
              <a:t>Alignment with OBF on exclusion of academic certificates at community colleges</a:t>
            </a:r>
          </a:p>
        </p:txBody>
      </p:sp>
    </p:spTree>
    <p:extLst>
      <p:ext uri="{BB962C8B-B14F-4D97-AF65-F5344CB8AC3E}">
        <p14:creationId xmlns:p14="http://schemas.microsoft.com/office/powerpoint/2010/main" val="358768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2020-25 QAF Standards Revisions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219419B-8657-4AEF-8F14-A946DD214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812283"/>
              </p:ext>
            </p:extLst>
          </p:nvPr>
        </p:nvGraphicFramePr>
        <p:xfrm>
          <a:off x="519222" y="1506279"/>
          <a:ext cx="8153401" cy="4341581"/>
        </p:xfrm>
        <a:graphic>
          <a:graphicData uri="http://schemas.openxmlformats.org/drawingml/2006/table">
            <a:tbl>
              <a:tblPr firstRow="1" firstCol="1" bandRow="1"/>
              <a:tblGrid>
                <a:gridCol w="3387063">
                  <a:extLst>
                    <a:ext uri="{9D8B030D-6E8A-4147-A177-3AD203B41FA5}">
                      <a16:colId xmlns:a16="http://schemas.microsoft.com/office/drawing/2014/main" val="2232274067"/>
                    </a:ext>
                  </a:extLst>
                </a:gridCol>
                <a:gridCol w="1200144">
                  <a:extLst>
                    <a:ext uri="{9D8B030D-6E8A-4147-A177-3AD203B41FA5}">
                      <a16:colId xmlns:a16="http://schemas.microsoft.com/office/drawing/2014/main" val="283663814"/>
                    </a:ext>
                  </a:extLst>
                </a:gridCol>
                <a:gridCol w="1239133">
                  <a:extLst>
                    <a:ext uri="{9D8B030D-6E8A-4147-A177-3AD203B41FA5}">
                      <a16:colId xmlns:a16="http://schemas.microsoft.com/office/drawing/2014/main" val="1850843167"/>
                    </a:ext>
                  </a:extLst>
                </a:gridCol>
                <a:gridCol w="1163055">
                  <a:extLst>
                    <a:ext uri="{9D8B030D-6E8A-4147-A177-3AD203B41FA5}">
                      <a16:colId xmlns:a16="http://schemas.microsoft.com/office/drawing/2014/main" val="737741165"/>
                    </a:ext>
                  </a:extLst>
                </a:gridCol>
                <a:gridCol w="1164006">
                  <a:extLst>
                    <a:ext uri="{9D8B030D-6E8A-4147-A177-3AD203B41FA5}">
                      <a16:colId xmlns:a16="http://schemas.microsoft.com/office/drawing/2014/main" val="3144349859"/>
                    </a:ext>
                  </a:extLst>
                </a:gridCol>
              </a:tblGrid>
              <a:tr h="3987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QAF Cycle Revisions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College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031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2020-25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2020-25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380955"/>
                  </a:ext>
                </a:extLst>
              </a:tr>
              <a:tr h="338015"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  <a:latin typeface="Open Sans" panose="020B0606030504020204" pitchFamily="34" charset="0"/>
                        </a:rPr>
                        <a:t>1. General Education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805174"/>
                  </a:ext>
                </a:extLst>
              </a:tr>
              <a:tr h="338015"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  <a:latin typeface="Open Sans" panose="020B0606030504020204" pitchFamily="34" charset="0"/>
                        </a:rPr>
                        <a:t>2. Major Field Assessment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061821"/>
                  </a:ext>
                </a:extLst>
              </a:tr>
              <a:tr h="857740"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  <a:latin typeface="Open Sans" panose="020B0606030504020204" pitchFamily="34" charset="0"/>
                        </a:rPr>
                        <a:t>3. Academic Programs</a:t>
                      </a: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800" i="1" dirty="0">
                          <a:effectLst/>
                          <a:latin typeface="Open Sans" panose="020B0606030504020204" pitchFamily="34" charset="0"/>
                        </a:rPr>
                        <a:t>Specialty Accreditation</a:t>
                      </a:r>
                      <a:endParaRPr lang="en-US" sz="1800" dirty="0">
                        <a:effectLst/>
                        <a:latin typeface="Open Sans" panose="020B0606030504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800" i="1" dirty="0">
                          <a:effectLst/>
                          <a:latin typeface="Open Sans" panose="020B0606030504020204" pitchFamily="34" charset="0"/>
                        </a:rPr>
                        <a:t>Program Evaluation</a:t>
                      </a:r>
                      <a:endParaRPr lang="en-US" sz="1800" dirty="0"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solidFill>
                            <a:srgbClr val="FF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solidFill>
                            <a:srgbClr val="FF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903087"/>
                  </a:ext>
                </a:extLst>
              </a:tr>
              <a:tr h="338015"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  <a:latin typeface="Open Sans" panose="020B0606030504020204" pitchFamily="34" charset="0"/>
                        </a:rPr>
                        <a:t>4. Institutional Satisfaction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281581"/>
                  </a:ext>
                </a:extLst>
              </a:tr>
              <a:tr h="338015"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  <a:latin typeface="Open Sans" panose="020B0606030504020204" pitchFamily="34" charset="0"/>
                        </a:rPr>
                        <a:t>5. Student Equity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624134"/>
                  </a:ext>
                </a:extLst>
              </a:tr>
              <a:tr h="338015">
                <a:tc>
                  <a:txBody>
                    <a:bodyPr/>
                    <a:lstStyle/>
                    <a:p>
                      <a:pPr marL="229235" algn="l"/>
                      <a:r>
                        <a:rPr lang="en-US" sz="1800" i="1">
                          <a:effectLst/>
                          <a:latin typeface="Open Sans" panose="020B0606030504020204" pitchFamily="34" charset="0"/>
                        </a:rPr>
                        <a:t>Adult Learner Success</a:t>
                      </a:r>
                      <a:endParaRPr lang="en-US" sz="1800"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810968"/>
                  </a:ext>
                </a:extLst>
              </a:tr>
              <a:tr h="338015"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  <a:latin typeface="Open Sans" panose="020B0606030504020204" pitchFamily="34" charset="0"/>
                        </a:rPr>
                        <a:t>6. Job Placement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704982"/>
                  </a:ext>
                </a:extLst>
              </a:tr>
              <a:tr h="338015"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lang="en-US" sz="1800" dirty="0">
                          <a:effectLst/>
                          <a:latin typeface="Open Sans" panose="020B0606030504020204" pitchFamily="34" charset="0"/>
                        </a:rPr>
                        <a:t>7. Student Access &amp; Success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426684"/>
                  </a:ext>
                </a:extLst>
              </a:tr>
              <a:tr h="33801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558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20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dirty="0"/>
              <a:t>General Education (10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572000"/>
          </a:xfrm>
        </p:spPr>
        <p:txBody>
          <a:bodyPr>
            <a:noAutofit/>
          </a:bodyPr>
          <a:lstStyle/>
          <a:p>
            <a:r>
              <a:rPr lang="en-US" sz="2400" b="1" dirty="0"/>
              <a:t>Purpose</a:t>
            </a:r>
            <a:r>
              <a:rPr lang="en-US" sz="2400" dirty="0"/>
              <a:t>: Provide incentives to institutions for improvements in the quality of undergraduate general education programs as measured by the performance of graduates on an approved standardized assessment of general education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Revision: </a:t>
            </a:r>
          </a:p>
          <a:p>
            <a:pPr lvl="1"/>
            <a:r>
              <a:rPr lang="en-US" sz="2200" dirty="0"/>
              <a:t>Adjust points from 15 to 10</a:t>
            </a:r>
          </a:p>
          <a:p>
            <a:pPr lvl="1"/>
            <a:r>
              <a:rPr lang="en-US" sz="2200" dirty="0"/>
              <a:t>Include CAT Assessment as option</a:t>
            </a:r>
          </a:p>
        </p:txBody>
      </p:sp>
    </p:spTree>
    <p:extLst>
      <p:ext uri="{BB962C8B-B14F-4D97-AF65-F5344CB8AC3E}">
        <p14:creationId xmlns:p14="http://schemas.microsoft.com/office/powerpoint/2010/main" val="2983665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"/>
            <a:ext cx="8229600" cy="1143000"/>
          </a:xfrm>
        </p:spPr>
        <p:txBody>
          <a:bodyPr/>
          <a:lstStyle/>
          <a:p>
            <a:r>
              <a:rPr lang="en-US" dirty="0"/>
              <a:t>Major Field Assessment (15 points)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105400"/>
          </a:xfrm>
        </p:spPr>
        <p:txBody>
          <a:bodyPr>
            <a:noAutofit/>
          </a:bodyPr>
          <a:lstStyle/>
          <a:p>
            <a:r>
              <a:rPr lang="en-US" sz="2400" b="1" dirty="0"/>
              <a:t>Purpose</a:t>
            </a:r>
            <a:r>
              <a:rPr lang="en-US" sz="2400" dirty="0"/>
              <a:t>: Provide incentives for institutions to improve the quality of major field programs as evaluated by the performance of graduates on approved examinations</a:t>
            </a:r>
          </a:p>
          <a:p>
            <a:endParaRPr lang="en-US" sz="1050" dirty="0"/>
          </a:p>
          <a:p>
            <a:r>
              <a:rPr lang="en-US" sz="2400" b="1" dirty="0"/>
              <a:t>Revisions </a:t>
            </a:r>
          </a:p>
          <a:p>
            <a:pPr lvl="1"/>
            <a:r>
              <a:rPr lang="en-US" sz="2200" dirty="0"/>
              <a:t>Exemption reviews -  completed</a:t>
            </a:r>
          </a:p>
          <a:p>
            <a:pPr lvl="1"/>
            <a:r>
              <a:rPr lang="en-US" sz="2200" dirty="0"/>
              <a:t>Participation level accountability in scoring</a:t>
            </a:r>
          </a:p>
          <a:p>
            <a:pPr lvl="1"/>
            <a:r>
              <a:rPr lang="en-US" sz="2200" dirty="0"/>
              <a:t>Scoring focus on excellence, not perfection</a:t>
            </a:r>
          </a:p>
          <a:p>
            <a:pPr lvl="1"/>
            <a:endParaRPr lang="en-US" sz="1200" dirty="0"/>
          </a:p>
          <a:p>
            <a:r>
              <a:rPr lang="en-US" sz="2400" b="1" dirty="0"/>
              <a:t>Reminders</a:t>
            </a:r>
          </a:p>
          <a:p>
            <a:pPr lvl="1"/>
            <a:r>
              <a:rPr lang="en-US" sz="2200" dirty="0"/>
              <a:t>New local test development is 3 year process </a:t>
            </a:r>
            <a:r>
              <a:rPr lang="en-US" sz="2200" i="1" dirty="0"/>
              <a:t>(Appendix C)</a:t>
            </a:r>
          </a:p>
          <a:p>
            <a:pPr lvl="1"/>
            <a:r>
              <a:rPr lang="en-US" sz="2200" dirty="0"/>
              <a:t>Programs established through concentration elevation do not receive  3 year exemption from MFT.</a:t>
            </a:r>
          </a:p>
        </p:txBody>
      </p:sp>
    </p:spTree>
    <p:extLst>
      <p:ext uri="{BB962C8B-B14F-4D97-AF65-F5344CB8AC3E}">
        <p14:creationId xmlns:p14="http://schemas.microsoft.com/office/powerpoint/2010/main" val="1579907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" y="5943600"/>
            <a:ext cx="1828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2902"/>
            <a:ext cx="8229600" cy="1143000"/>
          </a:xfrm>
        </p:spPr>
        <p:txBody>
          <a:bodyPr/>
          <a:lstStyle/>
          <a:p>
            <a:r>
              <a:rPr lang="en-US" dirty="0"/>
              <a:t>Academic Programs </a:t>
            </a:r>
            <a:r>
              <a:rPr lang="en-US" sz="2800" dirty="0"/>
              <a:t>(25 CC, 35 Univ)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7800"/>
            <a:ext cx="8382000" cy="4648200"/>
          </a:xfrm>
        </p:spPr>
        <p:txBody>
          <a:bodyPr>
            <a:noAutofit/>
          </a:bodyPr>
          <a:lstStyle/>
          <a:p>
            <a:r>
              <a:rPr lang="en-US" sz="2400" b="1" dirty="0"/>
              <a:t>Purpose</a:t>
            </a:r>
            <a:r>
              <a:rPr lang="en-US" sz="2400" dirty="0"/>
              <a:t>: Provide incentives for institutions to achieve and maintain academic program excellence and specialty program accreditation</a:t>
            </a:r>
          </a:p>
          <a:p>
            <a:endParaRPr lang="en-US" sz="1400" dirty="0"/>
          </a:p>
          <a:p>
            <a:r>
              <a:rPr lang="en-US" sz="2400" b="1" dirty="0"/>
              <a:t>Accreditation Revisions</a:t>
            </a:r>
          </a:p>
          <a:p>
            <a:pPr lvl="1"/>
            <a:r>
              <a:rPr lang="en-US" sz="2200" dirty="0"/>
              <a:t>Points increased from 5 to 15 points</a:t>
            </a:r>
          </a:p>
          <a:p>
            <a:pPr lvl="1"/>
            <a:r>
              <a:rPr lang="en-US" sz="2200" dirty="0"/>
              <a:t>Worksheets for programs seeking accreditation or having substantial delays </a:t>
            </a:r>
            <a:r>
              <a:rPr lang="en-US" sz="2200" i="1" dirty="0"/>
              <a:t>(Appendices E1 &amp; E2)</a:t>
            </a:r>
          </a:p>
          <a:p>
            <a:endParaRPr lang="en-US" sz="1600" b="1" dirty="0"/>
          </a:p>
          <a:p>
            <a:r>
              <a:rPr lang="en-US" sz="2400" b="1" dirty="0"/>
              <a:t>Program Evaluation Revisions</a:t>
            </a:r>
          </a:p>
          <a:p>
            <a:pPr lvl="1"/>
            <a:r>
              <a:rPr lang="en-US" sz="2200" dirty="0"/>
              <a:t>None for Community Colleges</a:t>
            </a:r>
          </a:p>
          <a:p>
            <a:pPr lvl="1"/>
            <a:r>
              <a:rPr lang="en-US" sz="2200" dirty="0"/>
              <a:t>Universities may only utilize Program Reviews </a:t>
            </a:r>
          </a:p>
          <a:p>
            <a:pPr lvl="1"/>
            <a:r>
              <a:rPr lang="en-US" sz="2200" i="1" dirty="0"/>
              <a:t>Appendices F Program Review &amp; I Academic Audit</a:t>
            </a:r>
          </a:p>
        </p:txBody>
      </p:sp>
    </p:spTree>
    <p:extLst>
      <p:ext uri="{BB962C8B-B14F-4D97-AF65-F5344CB8AC3E}">
        <p14:creationId xmlns:p14="http://schemas.microsoft.com/office/powerpoint/2010/main" val="57964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5201F-3C45-44EC-8881-0B38A1AA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90496"/>
            <a:ext cx="8229600" cy="1143000"/>
          </a:xfrm>
        </p:spPr>
        <p:txBody>
          <a:bodyPr/>
          <a:lstStyle/>
          <a:p>
            <a:r>
              <a:rPr lang="en-US" dirty="0"/>
              <a:t>Accreditation Worksheets </a:t>
            </a:r>
            <a:r>
              <a:rPr lang="en-US" sz="2000" b="0" i="1" dirty="0"/>
              <a:t>(Appendix E1 &amp; E2)</a:t>
            </a:r>
            <a:endParaRPr lang="en-US" b="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AE2C5-9779-4CD7-A367-AF84FC52F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4"/>
          </a:xfrm>
        </p:spPr>
        <p:txBody>
          <a:bodyPr>
            <a:normAutofit/>
          </a:bodyPr>
          <a:lstStyle/>
          <a:p>
            <a:r>
              <a:rPr lang="en-US" sz="2400" b="1" dirty="0"/>
              <a:t>New Academic Programs: </a:t>
            </a:r>
            <a:r>
              <a:rPr lang="en-US" sz="2400" dirty="0"/>
              <a:t>programs approved by THEC or TBR after August 1, 2020 complete within 90 days and update annually with QAF submission</a:t>
            </a:r>
          </a:p>
          <a:p>
            <a:endParaRPr lang="en-US" sz="1600" dirty="0"/>
          </a:p>
          <a:p>
            <a:r>
              <a:rPr lang="en-US" sz="2400" b="1" dirty="0"/>
              <a:t>Current Academic Programs: </a:t>
            </a:r>
            <a:r>
              <a:rPr lang="en-US" sz="2400" dirty="0"/>
              <a:t>programs approved prior to August 1, 2020, complete worksheet with for QAF submission in August 2021 and update annually</a:t>
            </a:r>
          </a:p>
          <a:p>
            <a:endParaRPr lang="en-US" sz="1600" dirty="0"/>
          </a:p>
          <a:p>
            <a:r>
              <a:rPr lang="en-US" sz="2400" b="1" dirty="0"/>
              <a:t>Accreditation Delays: </a:t>
            </a:r>
            <a:r>
              <a:rPr lang="en-US" sz="2400" dirty="0"/>
              <a:t>programs that have experienced delays/deferrals in progress, significant citations/warnings, or lost accreditation complete worksheet and update annually with QAF submission</a:t>
            </a:r>
          </a:p>
        </p:txBody>
      </p:sp>
    </p:spTree>
    <p:extLst>
      <p:ext uri="{BB962C8B-B14F-4D97-AF65-F5344CB8AC3E}">
        <p14:creationId xmlns:p14="http://schemas.microsoft.com/office/powerpoint/2010/main" val="425120995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A">
  <a:themeElements>
    <a:clrScheme name="Tennessee State Colors">
      <a:dk1>
        <a:srgbClr val="002C73"/>
      </a:dk1>
      <a:lt1>
        <a:srgbClr val="FFFFFF"/>
      </a:lt1>
      <a:dk2>
        <a:srgbClr val="002C73"/>
      </a:dk2>
      <a:lt2>
        <a:srgbClr val="75787B"/>
      </a:lt2>
      <a:accent1>
        <a:srgbClr val="131E29"/>
      </a:accent1>
      <a:accent2>
        <a:srgbClr val="7C2529"/>
      </a:accent2>
      <a:accent3>
        <a:srgbClr val="F1E6B2"/>
      </a:accent3>
      <a:accent4>
        <a:srgbClr val="CBC4BC"/>
      </a:accent4>
      <a:accent5>
        <a:srgbClr val="75787B"/>
      </a:accent5>
      <a:accent6>
        <a:srgbClr val="E87722"/>
      </a:accent6>
      <a:hlink>
        <a:srgbClr val="5D7975"/>
      </a:hlink>
      <a:folHlink>
        <a:srgbClr val="2DCCD3"/>
      </a:folHlink>
    </a:clrScheme>
    <a:fontScheme name="State of TN">
      <a:majorFont>
        <a:latin typeface="PermianSlabSerifTypeface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4546</TotalTime>
  <Words>1383</Words>
  <Application>Microsoft Office PowerPoint</Application>
  <PresentationFormat>On-screen Show (4:3)</PresentationFormat>
  <Paragraphs>480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Bookman Old Style</vt:lpstr>
      <vt:lpstr>Calibri</vt:lpstr>
      <vt:lpstr>Courier New</vt:lpstr>
      <vt:lpstr>Open Sans</vt:lpstr>
      <vt:lpstr>Open Sans Light</vt:lpstr>
      <vt:lpstr>PermianSlabSerifTypeface</vt:lpstr>
      <vt:lpstr>Symbol</vt:lpstr>
      <vt:lpstr>Wingdings</vt:lpstr>
      <vt:lpstr>PowerPoint A</vt:lpstr>
      <vt:lpstr>Tennessee Higher Education Commission</vt:lpstr>
      <vt:lpstr>History of Quality Assurance Funding</vt:lpstr>
      <vt:lpstr>Standards Review Process </vt:lpstr>
      <vt:lpstr>Significant Shifts</vt:lpstr>
      <vt:lpstr>2020-25 QAF Standards Revisions</vt:lpstr>
      <vt:lpstr>General Education (10 points)</vt:lpstr>
      <vt:lpstr>Major Field Assessment (15 points)</vt:lpstr>
      <vt:lpstr>Academic Programs (25 CC, 35 Univ)</vt:lpstr>
      <vt:lpstr>Accreditation Worksheets (Appendix E1 &amp; E2)</vt:lpstr>
      <vt:lpstr>Institutional Satisfaction (10 points)</vt:lpstr>
      <vt:lpstr>Student Equity (10 points)</vt:lpstr>
      <vt:lpstr>TN Job Market Placement (10 points)</vt:lpstr>
      <vt:lpstr>Student Access &amp; Success (20 points)</vt:lpstr>
      <vt:lpstr>PowerPoint Presentation</vt:lpstr>
      <vt:lpstr>Example FTE Calculation </vt:lpstr>
      <vt:lpstr>Resources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TENNESSEE</dc:title>
  <dc:creator>Molly Wehlage</dc:creator>
  <cp:lastModifiedBy>Victoria Harpool</cp:lastModifiedBy>
  <cp:revision>115</cp:revision>
  <cp:lastPrinted>2018-01-24T22:32:43Z</cp:lastPrinted>
  <dcterms:created xsi:type="dcterms:W3CDTF">2015-04-17T18:57:14Z</dcterms:created>
  <dcterms:modified xsi:type="dcterms:W3CDTF">2020-10-21T18:04:55Z</dcterms:modified>
</cp:coreProperties>
</file>