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4"/>
  </p:sldMasterIdLst>
  <p:notesMasterIdLst>
    <p:notesMasterId r:id="rId44"/>
  </p:notesMasterIdLst>
  <p:sldIdLst>
    <p:sldId id="258" r:id="rId5"/>
    <p:sldId id="346" r:id="rId6"/>
    <p:sldId id="351" r:id="rId7"/>
    <p:sldId id="337" r:id="rId8"/>
    <p:sldId id="340" r:id="rId9"/>
    <p:sldId id="349" r:id="rId10"/>
    <p:sldId id="353" r:id="rId11"/>
    <p:sldId id="354" r:id="rId12"/>
    <p:sldId id="350" r:id="rId13"/>
    <p:sldId id="348" r:id="rId14"/>
    <p:sldId id="352" r:id="rId15"/>
    <p:sldId id="347" r:id="rId16"/>
    <p:sldId id="343" r:id="rId17"/>
    <p:sldId id="701" r:id="rId18"/>
    <p:sldId id="1217" r:id="rId19"/>
    <p:sldId id="1218" r:id="rId20"/>
    <p:sldId id="424" r:id="rId21"/>
    <p:sldId id="437" r:id="rId22"/>
    <p:sldId id="440" r:id="rId23"/>
    <p:sldId id="431" r:id="rId24"/>
    <p:sldId id="438" r:id="rId25"/>
    <p:sldId id="1213" r:id="rId26"/>
    <p:sldId id="733" r:id="rId27"/>
    <p:sldId id="1220" r:id="rId28"/>
    <p:sldId id="1222" r:id="rId29"/>
    <p:sldId id="1210" r:id="rId30"/>
    <p:sldId id="432" r:id="rId31"/>
    <p:sldId id="443" r:id="rId32"/>
    <p:sldId id="463" r:id="rId33"/>
    <p:sldId id="377" r:id="rId34"/>
    <p:sldId id="433" r:id="rId35"/>
    <p:sldId id="684" r:id="rId36"/>
    <p:sldId id="688" r:id="rId37"/>
    <p:sldId id="1224" r:id="rId38"/>
    <p:sldId id="731" r:id="rId39"/>
    <p:sldId id="1226" r:id="rId40"/>
    <p:sldId id="732" r:id="rId41"/>
    <p:sldId id="1225" r:id="rId42"/>
    <p:sldId id="355" r:id="rId43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238B2D-1CEF-743E-77AD-3EE1A340E4E8}" name="Megan McWilliams" initials="MM" userId="S::mmcwilliams@hntb.com::3d18ac17-1a85-40af-a08f-ec407cbc66ee" providerId="AD"/>
  <p188:author id="{1D33AB59-5CBD-5908-BD1E-C30E5124F8DC}" name="Steve Townsend" initials="ST" userId="S::jj11722@tn.gov::4d7949b6-3c8b-4b69-b200-bb70fb42633f" providerId="AD"/>
  <p188:author id="{875857A8-E5BF-8E4F-BD58-04764A34B3BB}" name="Matthew De Giulio" initials="MDG" userId="S::mdegiulio@hntb.com::bc393367-c9f9-46b1-baf4-bb7a8bdbd290" providerId="AD"/>
  <p188:author id="{06F2E3A9-94D5-EB43-A784-485CA9F2D4C5}" name="Gay Knipper" initials="GK" userId="S::gknipper@hntb.com::ed310ff2-0b22-4a42-9049-c9a87f5a6bdb" providerId="AD"/>
  <p188:author id="{3F7A4BFC-CC6D-FC60-1143-00719ACC41D8}" name="Jennifer Schultz" initials="JS" userId="S::jschultz@hntb.com::4a500a03-33a8-448c-8338-77278c0f1e6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egan McWilliams" initials="MM" lastIdx="7" clrIdx="6">
    <p:extLst>
      <p:ext uri="{19B8F6BF-5375-455C-9EA6-DF929625EA0E}">
        <p15:presenceInfo xmlns:p15="http://schemas.microsoft.com/office/powerpoint/2012/main" userId="S::mmcwilliams@hntb.com::3d18ac17-1a85-40af-a08f-ec407cbc66ee" providerId="AD"/>
      </p:ext>
    </p:extLst>
  </p:cmAuthor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8" name="Lyndsay Botts" initials="LB" lastIdx="6" clrIdx="7">
    <p:extLst>
      <p:ext uri="{19B8F6BF-5375-455C-9EA6-DF929625EA0E}">
        <p15:presenceInfo xmlns:p15="http://schemas.microsoft.com/office/powerpoint/2012/main" userId="S::lbotts@hntb.com::e1db236c-ff9f-4e56-9803-6b80d5ce1c3b" providerId="AD"/>
      </p:ext>
    </p:extLst>
  </p:cmAuthor>
  <p:cmAuthor id="2" name="Randy Park" initials="RP" lastIdx="18" clrIdx="1">
    <p:extLst>
      <p:ext uri="{19B8F6BF-5375-455C-9EA6-DF929625EA0E}">
        <p15:presenceInfo xmlns:p15="http://schemas.microsoft.com/office/powerpoint/2012/main" userId="S::randy@avenueconsultants.com::7415d97c-f4bc-4107-baca-35e10694db31" providerId="AD"/>
      </p:ext>
    </p:extLst>
  </p:cmAuthor>
  <p:cmAuthor id="3" name="HG Kunzler" initials="HK" lastIdx="40" clrIdx="2">
    <p:extLst>
      <p:ext uri="{19B8F6BF-5375-455C-9EA6-DF929625EA0E}">
        <p15:presenceInfo xmlns:p15="http://schemas.microsoft.com/office/powerpoint/2012/main" userId="S::hg@avenueconsultants.com::7ace8b41-80d9-4b21-840a-964934c68fbb" providerId="AD"/>
      </p:ext>
    </p:extLst>
  </p:cmAuthor>
  <p:cmAuthor id="4" name="Jeremiah Johnston" initials="JJ" lastIdx="3" clrIdx="3">
    <p:extLst>
      <p:ext uri="{19B8F6BF-5375-455C-9EA6-DF929625EA0E}">
        <p15:presenceInfo xmlns:p15="http://schemas.microsoft.com/office/powerpoint/2012/main" userId="S::jjohnston@avenueconsultants.com::12408703-d13e-476a-ba88-f8d74111e663" providerId="AD"/>
      </p:ext>
    </p:extLst>
  </p:cmAuthor>
  <p:cmAuthor id="5" name="Preston Elliott" initials="PE" lastIdx="2" clrIdx="4">
    <p:extLst>
      <p:ext uri="{19B8F6BF-5375-455C-9EA6-DF929625EA0E}">
        <p15:presenceInfo xmlns:p15="http://schemas.microsoft.com/office/powerpoint/2012/main" userId="S::JJ10417@tn.gov::665acfc2-a9d6-407e-9a75-88a36d364145" providerId="AD"/>
      </p:ext>
    </p:extLst>
  </p:cmAuthor>
  <p:cmAuthor id="6" name="Jennifer Schultz" initials="JS" lastIdx="28" clrIdx="5">
    <p:extLst>
      <p:ext uri="{19B8F6BF-5375-455C-9EA6-DF929625EA0E}">
        <p15:presenceInfo xmlns:p15="http://schemas.microsoft.com/office/powerpoint/2012/main" userId="S::jschultz@hntb.com::4a500a03-33a8-448c-8338-77278c0f1e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4B48"/>
    <a:srgbClr val="1F376D"/>
    <a:srgbClr val="FFFFFF"/>
    <a:srgbClr val="FFCC00"/>
    <a:srgbClr val="17224A"/>
    <a:srgbClr val="E0E0E0"/>
    <a:srgbClr val="EE3524"/>
    <a:srgbClr val="FFBE00"/>
    <a:srgbClr val="919195"/>
    <a:srgbClr val="FF0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ECDE46-16DC-4739-BEF1-38955F5EBF4D}" type="doc">
      <dgm:prSet loTypeId="urn:microsoft.com/office/officeart/2005/8/layout/cycle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ACE6071-C262-44B8-9B73-C45B91CE5448}">
      <dgm:prSet phldrT="[Text]" custT="1"/>
      <dgm:spPr/>
      <dgm:t>
        <a:bodyPr/>
        <a:lstStyle/>
        <a:p>
          <a:r>
            <a:rPr lang="en-US" sz="2800" b="1" dirty="0"/>
            <a:t>EPIC</a:t>
          </a:r>
        </a:p>
      </dgm:t>
    </dgm:pt>
    <dgm:pt modelId="{1D108CFF-0771-48F2-9623-3D7F9D51E850}" type="parTrans" cxnId="{E32439E8-38FF-4349-8A15-CB61D8508B01}">
      <dgm:prSet/>
      <dgm:spPr/>
      <dgm:t>
        <a:bodyPr/>
        <a:lstStyle/>
        <a:p>
          <a:endParaRPr lang="en-US"/>
        </a:p>
      </dgm:t>
    </dgm:pt>
    <dgm:pt modelId="{0DC482B3-4A36-4CB3-B3C7-AD532992ADDD}" type="sibTrans" cxnId="{E32439E8-38FF-4349-8A15-CB61D8508B01}">
      <dgm:prSet/>
      <dgm:spPr>
        <a:solidFill>
          <a:schemeClr val="bg1">
            <a:lumMod val="95000"/>
          </a:schemeClr>
        </a:solidFill>
        <a:ln w="101600"/>
      </dgm:spPr>
      <dgm:t>
        <a:bodyPr/>
        <a:lstStyle/>
        <a:p>
          <a:endParaRPr lang="en-US"/>
        </a:p>
      </dgm:t>
    </dgm:pt>
    <dgm:pt modelId="{F8A4672E-62C1-4523-B805-7A80DB320A58}">
      <dgm:prSet phldrT="[Text]" custT="1"/>
      <dgm:spPr/>
      <dgm:t>
        <a:bodyPr/>
        <a:lstStyle/>
        <a:p>
          <a:r>
            <a:rPr lang="en-US" sz="2800" b="1" dirty="0"/>
            <a:t>Environmental Services</a:t>
          </a:r>
        </a:p>
      </dgm:t>
    </dgm:pt>
    <dgm:pt modelId="{C31A8CBB-33A2-4445-9EB3-A6C1DE5DC490}" type="parTrans" cxnId="{B58AE928-B928-4DD3-8125-A0C4F8C889E8}">
      <dgm:prSet/>
      <dgm:spPr/>
      <dgm:t>
        <a:bodyPr/>
        <a:lstStyle/>
        <a:p>
          <a:endParaRPr lang="en-US"/>
        </a:p>
      </dgm:t>
    </dgm:pt>
    <dgm:pt modelId="{26C7B474-7A3B-4F08-95D2-1FAE54A4F224}" type="sibTrans" cxnId="{B58AE928-B928-4DD3-8125-A0C4F8C889E8}">
      <dgm:prSet/>
      <dgm:spPr>
        <a:solidFill>
          <a:schemeClr val="bg1">
            <a:lumMod val="95000"/>
          </a:schemeClr>
        </a:solidFill>
        <a:ln w="101600"/>
      </dgm:spPr>
      <dgm:t>
        <a:bodyPr/>
        <a:lstStyle/>
        <a:p>
          <a:endParaRPr lang="en-US"/>
        </a:p>
      </dgm:t>
    </dgm:pt>
    <dgm:pt modelId="{8694B9DB-54A0-4B29-9711-5FC12EC08404}">
      <dgm:prSet phldrT="[Text]" custT="1"/>
      <dgm:spPr/>
      <dgm:t>
        <a:bodyPr/>
        <a:lstStyle/>
        <a:p>
          <a:r>
            <a:rPr lang="en-US" sz="2800" b="1" dirty="0"/>
            <a:t>Highway Beautification</a:t>
          </a:r>
        </a:p>
      </dgm:t>
    </dgm:pt>
    <dgm:pt modelId="{4A4232F9-E13C-47FD-8B90-25F13E79A4A6}" type="parTrans" cxnId="{BB9B42C0-8E04-4041-BD6F-A0D72D7AC7EB}">
      <dgm:prSet/>
      <dgm:spPr/>
      <dgm:t>
        <a:bodyPr/>
        <a:lstStyle/>
        <a:p>
          <a:endParaRPr lang="en-US"/>
        </a:p>
      </dgm:t>
    </dgm:pt>
    <dgm:pt modelId="{4A67C96F-0D7C-41DF-9E51-99437ACD3ACD}" type="sibTrans" cxnId="{BB9B42C0-8E04-4041-BD6F-A0D72D7AC7EB}">
      <dgm:prSet/>
      <dgm:spPr>
        <a:solidFill>
          <a:schemeClr val="bg1">
            <a:lumMod val="95000"/>
          </a:schemeClr>
        </a:solidFill>
        <a:ln w="101600"/>
      </dgm:spPr>
      <dgm:t>
        <a:bodyPr/>
        <a:lstStyle/>
        <a:p>
          <a:endParaRPr lang="en-US"/>
        </a:p>
      </dgm:t>
    </dgm:pt>
    <dgm:pt modelId="{03965053-3AB2-44F1-B8E9-652219AA6B6D}">
      <dgm:prSet phldrT="[Text]" custT="1"/>
      <dgm:spPr/>
      <dgm:t>
        <a:bodyPr/>
        <a:lstStyle/>
        <a:p>
          <a:r>
            <a:rPr lang="en-US" sz="2800" b="1" dirty="0"/>
            <a:t>Mitigation Market Research</a:t>
          </a:r>
        </a:p>
      </dgm:t>
    </dgm:pt>
    <dgm:pt modelId="{8635F20D-151D-447E-9987-C89A6D9304D2}" type="parTrans" cxnId="{89D5E1A4-A83C-4AF2-82A1-1710F18DE693}">
      <dgm:prSet/>
      <dgm:spPr/>
      <dgm:t>
        <a:bodyPr/>
        <a:lstStyle/>
        <a:p>
          <a:endParaRPr lang="en-US"/>
        </a:p>
      </dgm:t>
    </dgm:pt>
    <dgm:pt modelId="{D05FC313-DE81-488C-86A3-D5C102964D4E}" type="sibTrans" cxnId="{89D5E1A4-A83C-4AF2-82A1-1710F18DE693}">
      <dgm:prSet/>
      <dgm:spPr>
        <a:solidFill>
          <a:schemeClr val="bg1">
            <a:lumMod val="95000"/>
          </a:schemeClr>
        </a:solidFill>
        <a:ln w="101600"/>
      </dgm:spPr>
      <dgm:t>
        <a:bodyPr/>
        <a:lstStyle/>
        <a:p>
          <a:endParaRPr lang="en-US"/>
        </a:p>
      </dgm:t>
    </dgm:pt>
    <dgm:pt modelId="{6BF31A20-5975-4CCF-A32C-60052CBDBC0A}" type="pres">
      <dgm:prSet presAssocID="{31ECDE46-16DC-4739-BEF1-38955F5EBF4D}" presName="cycle" presStyleCnt="0">
        <dgm:presLayoutVars>
          <dgm:dir/>
          <dgm:resizeHandles val="exact"/>
        </dgm:presLayoutVars>
      </dgm:prSet>
      <dgm:spPr/>
    </dgm:pt>
    <dgm:pt modelId="{D128E6B4-F836-499C-841C-EDA94CA37E41}" type="pres">
      <dgm:prSet presAssocID="{EACE6071-C262-44B8-9B73-C45B91CE5448}" presName="node" presStyleLbl="node1" presStyleIdx="0" presStyleCnt="4" custScaleX="117269">
        <dgm:presLayoutVars>
          <dgm:bulletEnabled val="1"/>
        </dgm:presLayoutVars>
      </dgm:prSet>
      <dgm:spPr/>
    </dgm:pt>
    <dgm:pt modelId="{1C4F65EE-75AA-4E3D-88E2-82F98BA9E199}" type="pres">
      <dgm:prSet presAssocID="{EACE6071-C262-44B8-9B73-C45B91CE5448}" presName="spNode" presStyleCnt="0"/>
      <dgm:spPr/>
    </dgm:pt>
    <dgm:pt modelId="{C7F8CE6C-9498-4847-8450-25B4B4D82907}" type="pres">
      <dgm:prSet presAssocID="{0DC482B3-4A36-4CB3-B3C7-AD532992ADDD}" presName="sibTrans" presStyleLbl="sibTrans1D1" presStyleIdx="0" presStyleCnt="4"/>
      <dgm:spPr/>
    </dgm:pt>
    <dgm:pt modelId="{7BD0CB78-6F39-4DBC-AD9C-95B2318C9F99}" type="pres">
      <dgm:prSet presAssocID="{F8A4672E-62C1-4523-B805-7A80DB320A58}" presName="node" presStyleLbl="node1" presStyleIdx="1" presStyleCnt="4" custScaleX="147870" custScaleY="106637">
        <dgm:presLayoutVars>
          <dgm:bulletEnabled val="1"/>
        </dgm:presLayoutVars>
      </dgm:prSet>
      <dgm:spPr/>
    </dgm:pt>
    <dgm:pt modelId="{1B6A6CF3-9B48-4C85-B2B4-13EEDD1050F8}" type="pres">
      <dgm:prSet presAssocID="{F8A4672E-62C1-4523-B805-7A80DB320A58}" presName="spNode" presStyleCnt="0"/>
      <dgm:spPr/>
    </dgm:pt>
    <dgm:pt modelId="{7855479A-9226-46ED-A709-F00AEFF5C0F3}" type="pres">
      <dgm:prSet presAssocID="{26C7B474-7A3B-4F08-95D2-1FAE54A4F224}" presName="sibTrans" presStyleLbl="sibTrans1D1" presStyleIdx="1" presStyleCnt="4"/>
      <dgm:spPr/>
    </dgm:pt>
    <dgm:pt modelId="{D5EFC64F-6FF3-40E4-A868-15E3533AD39D}" type="pres">
      <dgm:prSet presAssocID="{8694B9DB-54A0-4B29-9711-5FC12EC08404}" presName="node" presStyleLbl="node1" presStyleIdx="2" presStyleCnt="4" custScaleX="147870" custScaleY="106637" custRadScaleRad="95347">
        <dgm:presLayoutVars>
          <dgm:bulletEnabled val="1"/>
        </dgm:presLayoutVars>
      </dgm:prSet>
      <dgm:spPr/>
    </dgm:pt>
    <dgm:pt modelId="{C1B5B2B2-B93B-447A-ADD8-9F1CAF642753}" type="pres">
      <dgm:prSet presAssocID="{8694B9DB-54A0-4B29-9711-5FC12EC08404}" presName="spNode" presStyleCnt="0"/>
      <dgm:spPr/>
    </dgm:pt>
    <dgm:pt modelId="{C8E7FC28-69CD-42C3-B495-A7CF196AE42D}" type="pres">
      <dgm:prSet presAssocID="{4A67C96F-0D7C-41DF-9E51-99437ACD3ACD}" presName="sibTrans" presStyleLbl="sibTrans1D1" presStyleIdx="2" presStyleCnt="4"/>
      <dgm:spPr/>
    </dgm:pt>
    <dgm:pt modelId="{1303C75D-F47D-4437-93D2-2C18807A739D}" type="pres">
      <dgm:prSet presAssocID="{03965053-3AB2-44F1-B8E9-652219AA6B6D}" presName="node" presStyleLbl="node1" presStyleIdx="3" presStyleCnt="4" custScaleX="147870" custScaleY="106637">
        <dgm:presLayoutVars>
          <dgm:bulletEnabled val="1"/>
        </dgm:presLayoutVars>
      </dgm:prSet>
      <dgm:spPr/>
    </dgm:pt>
    <dgm:pt modelId="{C4E7BFD3-CC83-486F-9A87-2C1ED454D2DA}" type="pres">
      <dgm:prSet presAssocID="{03965053-3AB2-44F1-B8E9-652219AA6B6D}" presName="spNode" presStyleCnt="0"/>
      <dgm:spPr/>
    </dgm:pt>
    <dgm:pt modelId="{E2A658D2-A8C2-4859-9372-DD289DC70FBF}" type="pres">
      <dgm:prSet presAssocID="{D05FC313-DE81-488C-86A3-D5C102964D4E}" presName="sibTrans" presStyleLbl="sibTrans1D1" presStyleIdx="3" presStyleCnt="4"/>
      <dgm:spPr/>
    </dgm:pt>
  </dgm:ptLst>
  <dgm:cxnLst>
    <dgm:cxn modelId="{925A1215-5C24-4A10-94DD-4645C02A6391}" type="presOf" srcId="{26C7B474-7A3B-4F08-95D2-1FAE54A4F224}" destId="{7855479A-9226-46ED-A709-F00AEFF5C0F3}" srcOrd="0" destOrd="0" presId="urn:microsoft.com/office/officeart/2005/8/layout/cycle6"/>
    <dgm:cxn modelId="{D998111F-6A6A-4FFB-9F65-5ECE5ACE443E}" type="presOf" srcId="{D05FC313-DE81-488C-86A3-D5C102964D4E}" destId="{E2A658D2-A8C2-4859-9372-DD289DC70FBF}" srcOrd="0" destOrd="0" presId="urn:microsoft.com/office/officeart/2005/8/layout/cycle6"/>
    <dgm:cxn modelId="{B58AE928-B928-4DD3-8125-A0C4F8C889E8}" srcId="{31ECDE46-16DC-4739-BEF1-38955F5EBF4D}" destId="{F8A4672E-62C1-4523-B805-7A80DB320A58}" srcOrd="1" destOrd="0" parTransId="{C31A8CBB-33A2-4445-9EB3-A6C1DE5DC490}" sibTransId="{26C7B474-7A3B-4F08-95D2-1FAE54A4F224}"/>
    <dgm:cxn modelId="{EBA81744-E271-46BA-9A98-26617A1A1E5A}" type="presOf" srcId="{F8A4672E-62C1-4523-B805-7A80DB320A58}" destId="{7BD0CB78-6F39-4DBC-AD9C-95B2318C9F99}" srcOrd="0" destOrd="0" presId="urn:microsoft.com/office/officeart/2005/8/layout/cycle6"/>
    <dgm:cxn modelId="{80566275-3602-47F8-A600-A069C31214EC}" type="presOf" srcId="{0DC482B3-4A36-4CB3-B3C7-AD532992ADDD}" destId="{C7F8CE6C-9498-4847-8450-25B4B4D82907}" srcOrd="0" destOrd="0" presId="urn:microsoft.com/office/officeart/2005/8/layout/cycle6"/>
    <dgm:cxn modelId="{E891838B-B382-4DF3-8E5F-C6A4447B450F}" type="presOf" srcId="{03965053-3AB2-44F1-B8E9-652219AA6B6D}" destId="{1303C75D-F47D-4437-93D2-2C18807A739D}" srcOrd="0" destOrd="0" presId="urn:microsoft.com/office/officeart/2005/8/layout/cycle6"/>
    <dgm:cxn modelId="{4FBD919E-2ACF-4E69-A63C-0D40AEC9FD97}" type="presOf" srcId="{31ECDE46-16DC-4739-BEF1-38955F5EBF4D}" destId="{6BF31A20-5975-4CCF-A32C-60052CBDBC0A}" srcOrd="0" destOrd="0" presId="urn:microsoft.com/office/officeart/2005/8/layout/cycle6"/>
    <dgm:cxn modelId="{89D5E1A4-A83C-4AF2-82A1-1710F18DE693}" srcId="{31ECDE46-16DC-4739-BEF1-38955F5EBF4D}" destId="{03965053-3AB2-44F1-B8E9-652219AA6B6D}" srcOrd="3" destOrd="0" parTransId="{8635F20D-151D-447E-9987-C89A6D9304D2}" sibTransId="{D05FC313-DE81-488C-86A3-D5C102964D4E}"/>
    <dgm:cxn modelId="{35B738B7-D38E-4531-B9F2-370A64D0C0CE}" type="presOf" srcId="{EACE6071-C262-44B8-9B73-C45B91CE5448}" destId="{D128E6B4-F836-499C-841C-EDA94CA37E41}" srcOrd="0" destOrd="0" presId="urn:microsoft.com/office/officeart/2005/8/layout/cycle6"/>
    <dgm:cxn modelId="{BB9B42C0-8E04-4041-BD6F-A0D72D7AC7EB}" srcId="{31ECDE46-16DC-4739-BEF1-38955F5EBF4D}" destId="{8694B9DB-54A0-4B29-9711-5FC12EC08404}" srcOrd="2" destOrd="0" parTransId="{4A4232F9-E13C-47FD-8B90-25F13E79A4A6}" sibTransId="{4A67C96F-0D7C-41DF-9E51-99437ACD3ACD}"/>
    <dgm:cxn modelId="{F3F461C6-C826-4D0D-8DDA-FEF6A625A0BC}" type="presOf" srcId="{8694B9DB-54A0-4B29-9711-5FC12EC08404}" destId="{D5EFC64F-6FF3-40E4-A868-15E3533AD39D}" srcOrd="0" destOrd="0" presId="urn:microsoft.com/office/officeart/2005/8/layout/cycle6"/>
    <dgm:cxn modelId="{61F713CE-129F-464E-90D2-F991F766D3CC}" type="presOf" srcId="{4A67C96F-0D7C-41DF-9E51-99437ACD3ACD}" destId="{C8E7FC28-69CD-42C3-B495-A7CF196AE42D}" srcOrd="0" destOrd="0" presId="urn:microsoft.com/office/officeart/2005/8/layout/cycle6"/>
    <dgm:cxn modelId="{E32439E8-38FF-4349-8A15-CB61D8508B01}" srcId="{31ECDE46-16DC-4739-BEF1-38955F5EBF4D}" destId="{EACE6071-C262-44B8-9B73-C45B91CE5448}" srcOrd="0" destOrd="0" parTransId="{1D108CFF-0771-48F2-9623-3D7F9D51E850}" sibTransId="{0DC482B3-4A36-4CB3-B3C7-AD532992ADDD}"/>
    <dgm:cxn modelId="{7A88939A-548C-447C-9985-76B468466C2F}" type="presParOf" srcId="{6BF31A20-5975-4CCF-A32C-60052CBDBC0A}" destId="{D128E6B4-F836-499C-841C-EDA94CA37E41}" srcOrd="0" destOrd="0" presId="urn:microsoft.com/office/officeart/2005/8/layout/cycle6"/>
    <dgm:cxn modelId="{DD9387BC-9F84-4EF1-AF4A-668B820EF0C6}" type="presParOf" srcId="{6BF31A20-5975-4CCF-A32C-60052CBDBC0A}" destId="{1C4F65EE-75AA-4E3D-88E2-82F98BA9E199}" srcOrd="1" destOrd="0" presId="urn:microsoft.com/office/officeart/2005/8/layout/cycle6"/>
    <dgm:cxn modelId="{97C62E42-98EB-4157-84C6-8FE57D43D36E}" type="presParOf" srcId="{6BF31A20-5975-4CCF-A32C-60052CBDBC0A}" destId="{C7F8CE6C-9498-4847-8450-25B4B4D82907}" srcOrd="2" destOrd="0" presId="urn:microsoft.com/office/officeart/2005/8/layout/cycle6"/>
    <dgm:cxn modelId="{6A955F00-DD2B-4CB2-98BF-DF37EDC100A8}" type="presParOf" srcId="{6BF31A20-5975-4CCF-A32C-60052CBDBC0A}" destId="{7BD0CB78-6F39-4DBC-AD9C-95B2318C9F99}" srcOrd="3" destOrd="0" presId="urn:microsoft.com/office/officeart/2005/8/layout/cycle6"/>
    <dgm:cxn modelId="{9AA4674A-AC88-40F2-B1A4-2E5F23188763}" type="presParOf" srcId="{6BF31A20-5975-4CCF-A32C-60052CBDBC0A}" destId="{1B6A6CF3-9B48-4C85-B2B4-13EEDD1050F8}" srcOrd="4" destOrd="0" presId="urn:microsoft.com/office/officeart/2005/8/layout/cycle6"/>
    <dgm:cxn modelId="{023096FC-DC9F-4501-ACD7-253371F320C1}" type="presParOf" srcId="{6BF31A20-5975-4CCF-A32C-60052CBDBC0A}" destId="{7855479A-9226-46ED-A709-F00AEFF5C0F3}" srcOrd="5" destOrd="0" presId="urn:microsoft.com/office/officeart/2005/8/layout/cycle6"/>
    <dgm:cxn modelId="{CFF76E05-6695-4AE0-BA77-E13C0C1B1B78}" type="presParOf" srcId="{6BF31A20-5975-4CCF-A32C-60052CBDBC0A}" destId="{D5EFC64F-6FF3-40E4-A868-15E3533AD39D}" srcOrd="6" destOrd="0" presId="urn:microsoft.com/office/officeart/2005/8/layout/cycle6"/>
    <dgm:cxn modelId="{561D9B69-BDC5-43C2-8890-F093A4806D55}" type="presParOf" srcId="{6BF31A20-5975-4CCF-A32C-60052CBDBC0A}" destId="{C1B5B2B2-B93B-447A-ADD8-9F1CAF642753}" srcOrd="7" destOrd="0" presId="urn:microsoft.com/office/officeart/2005/8/layout/cycle6"/>
    <dgm:cxn modelId="{1D7711CE-AB90-46D9-80B4-B618321F52CC}" type="presParOf" srcId="{6BF31A20-5975-4CCF-A32C-60052CBDBC0A}" destId="{C8E7FC28-69CD-42C3-B495-A7CF196AE42D}" srcOrd="8" destOrd="0" presId="urn:microsoft.com/office/officeart/2005/8/layout/cycle6"/>
    <dgm:cxn modelId="{C902CE3A-AC6E-4074-9F7F-9E68D93DAA34}" type="presParOf" srcId="{6BF31A20-5975-4CCF-A32C-60052CBDBC0A}" destId="{1303C75D-F47D-4437-93D2-2C18807A739D}" srcOrd="9" destOrd="0" presId="urn:microsoft.com/office/officeart/2005/8/layout/cycle6"/>
    <dgm:cxn modelId="{BF5E54F5-6510-4F88-BA7A-BB0CADA20678}" type="presParOf" srcId="{6BF31A20-5975-4CCF-A32C-60052CBDBC0A}" destId="{C4E7BFD3-CC83-486F-9A87-2C1ED454D2DA}" srcOrd="10" destOrd="0" presId="urn:microsoft.com/office/officeart/2005/8/layout/cycle6"/>
    <dgm:cxn modelId="{3D532F4C-505F-4282-858A-9DE6256B9DFC}" type="presParOf" srcId="{6BF31A20-5975-4CCF-A32C-60052CBDBC0A}" destId="{E2A658D2-A8C2-4859-9372-DD289DC70FBF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333ACA-97F3-4B5D-AB6C-8C25835CA492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DA5F91C-C081-4113-8473-D7D4329FFDF8}">
      <dgm:prSet phldrT="[Text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2800" b="1" dirty="0"/>
            <a:t>Statewide Planning</a:t>
          </a:r>
        </a:p>
      </dgm:t>
    </dgm:pt>
    <dgm:pt modelId="{7E50C449-B8D2-4B55-8DD6-ECC56880B7CD}" type="parTrans" cxnId="{A4CB71C7-99F1-4BB6-99BD-1088713FC606}">
      <dgm:prSet/>
      <dgm:spPr/>
      <dgm:t>
        <a:bodyPr/>
        <a:lstStyle/>
        <a:p>
          <a:pPr algn="ctr"/>
          <a:endParaRPr lang="en-US"/>
        </a:p>
      </dgm:t>
    </dgm:pt>
    <dgm:pt modelId="{6BDC43C9-B6D2-4235-A5A4-364E3668BE87}" type="sibTrans" cxnId="{A4CB71C7-99F1-4BB6-99BD-1088713FC606}">
      <dgm:prSet/>
      <dgm:spPr/>
      <dgm:t>
        <a:bodyPr/>
        <a:lstStyle/>
        <a:p>
          <a:pPr algn="ctr"/>
          <a:endParaRPr lang="en-US"/>
        </a:p>
      </dgm:t>
    </dgm:pt>
    <dgm:pt modelId="{35ADF464-516F-40D6-9828-43B7A2B73F26}">
      <dgm:prSet phldrT="[Text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2800" b="1" dirty="0"/>
            <a:t>Regional &amp; Community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2800" b="1" dirty="0"/>
            <a:t>Planning</a:t>
          </a:r>
        </a:p>
      </dgm:t>
    </dgm:pt>
    <dgm:pt modelId="{DD2BA349-E8B9-43A7-B080-E57742F65645}" type="parTrans" cxnId="{DD025A79-A846-4221-8D95-A3638F69D41C}">
      <dgm:prSet/>
      <dgm:spPr/>
      <dgm:t>
        <a:bodyPr/>
        <a:lstStyle/>
        <a:p>
          <a:pPr algn="ctr"/>
          <a:endParaRPr lang="en-US"/>
        </a:p>
      </dgm:t>
    </dgm:pt>
    <dgm:pt modelId="{8B50F3D9-90A5-48BF-8319-33563CC4B59B}" type="sibTrans" cxnId="{DD025A79-A846-4221-8D95-A3638F69D41C}">
      <dgm:prSet/>
      <dgm:spPr/>
      <dgm:t>
        <a:bodyPr/>
        <a:lstStyle/>
        <a:p>
          <a:pPr algn="ctr"/>
          <a:endParaRPr lang="en-US"/>
        </a:p>
      </dgm:t>
    </dgm:pt>
    <dgm:pt modelId="{82CBB739-D2AD-48E6-866E-40F54348FE16}">
      <dgm:prSet phldrT="[Text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2800" b="1" dirty="0"/>
            <a:t>Research</a:t>
          </a:r>
        </a:p>
      </dgm:t>
    </dgm:pt>
    <dgm:pt modelId="{9B9A56B6-0B39-4BE4-900A-F310EC2D0CBB}" type="parTrans" cxnId="{0B65ABB2-D637-4A55-BC5A-23EB7582C006}">
      <dgm:prSet/>
      <dgm:spPr/>
      <dgm:t>
        <a:bodyPr/>
        <a:lstStyle/>
        <a:p>
          <a:pPr algn="ctr"/>
          <a:endParaRPr lang="en-US"/>
        </a:p>
      </dgm:t>
    </dgm:pt>
    <dgm:pt modelId="{88AEBC6F-67F5-463D-A8A4-34208CCDA2E9}" type="sibTrans" cxnId="{0B65ABB2-D637-4A55-BC5A-23EB7582C006}">
      <dgm:prSet/>
      <dgm:spPr/>
      <dgm:t>
        <a:bodyPr/>
        <a:lstStyle/>
        <a:p>
          <a:pPr algn="ctr"/>
          <a:endParaRPr lang="en-US"/>
        </a:p>
      </dgm:t>
    </dgm:pt>
    <dgm:pt modelId="{95FEE1F0-17A5-48CA-B846-0D7F931B6766}">
      <dgm:prSet phldrT="[Text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2800" b="1" dirty="0"/>
            <a:t>Data &amp; More</a:t>
          </a:r>
        </a:p>
      </dgm:t>
    </dgm:pt>
    <dgm:pt modelId="{80FDA7D6-FBBC-4661-9629-EF6266992DED}" type="parTrans" cxnId="{0B6CFBE6-8AA4-4C77-8F2D-2A229FD22040}">
      <dgm:prSet/>
      <dgm:spPr/>
      <dgm:t>
        <a:bodyPr/>
        <a:lstStyle/>
        <a:p>
          <a:pPr algn="ctr"/>
          <a:endParaRPr lang="en-US"/>
        </a:p>
      </dgm:t>
    </dgm:pt>
    <dgm:pt modelId="{A3C5CCEC-28AB-41E8-B209-C57823A2CD63}" type="sibTrans" cxnId="{0B6CFBE6-8AA4-4C77-8F2D-2A229FD22040}">
      <dgm:prSet/>
      <dgm:spPr/>
      <dgm:t>
        <a:bodyPr/>
        <a:lstStyle/>
        <a:p>
          <a:pPr algn="ctr"/>
          <a:endParaRPr lang="en-US"/>
        </a:p>
      </dgm:t>
    </dgm:pt>
    <dgm:pt modelId="{B5FC6981-55BC-4BE0-A4F9-F2FFFD920933}" type="pres">
      <dgm:prSet presAssocID="{8C333ACA-97F3-4B5D-AB6C-8C25835CA492}" presName="matrix" presStyleCnt="0">
        <dgm:presLayoutVars>
          <dgm:chMax val="1"/>
          <dgm:dir/>
          <dgm:resizeHandles val="exact"/>
        </dgm:presLayoutVars>
      </dgm:prSet>
      <dgm:spPr/>
    </dgm:pt>
    <dgm:pt modelId="{72272E48-E582-4CE4-B682-9E9BFBEF2C4F}" type="pres">
      <dgm:prSet presAssocID="{8C333ACA-97F3-4B5D-AB6C-8C25835CA492}" presName="diamond" presStyleLbl="bgShp" presStyleIdx="0" presStyleCnt="1"/>
      <dgm:spPr/>
    </dgm:pt>
    <dgm:pt modelId="{9A025AAF-9796-4F62-8A82-9FECA661C75B}" type="pres">
      <dgm:prSet presAssocID="{8C333ACA-97F3-4B5D-AB6C-8C25835CA492}" presName="quad1" presStyleLbl="node1" presStyleIdx="0" presStyleCnt="4" custScaleX="136306" custScaleY="103405" custLinFactNeighborX="-27032" custLinFactNeighborY="-3856">
        <dgm:presLayoutVars>
          <dgm:chMax val="0"/>
          <dgm:chPref val="0"/>
          <dgm:bulletEnabled val="1"/>
        </dgm:presLayoutVars>
      </dgm:prSet>
      <dgm:spPr/>
    </dgm:pt>
    <dgm:pt modelId="{8D8CB4E5-1EC7-48F6-B840-68A1B2668E34}" type="pres">
      <dgm:prSet presAssocID="{8C333ACA-97F3-4B5D-AB6C-8C25835CA492}" presName="quad2" presStyleLbl="node1" presStyleIdx="1" presStyleCnt="4" custScaleX="136306" custScaleY="103405" custLinFactNeighborX="34483" custLinFactNeighborY="-3856">
        <dgm:presLayoutVars>
          <dgm:chMax val="0"/>
          <dgm:chPref val="0"/>
          <dgm:bulletEnabled val="1"/>
        </dgm:presLayoutVars>
      </dgm:prSet>
      <dgm:spPr/>
    </dgm:pt>
    <dgm:pt modelId="{17BFDCF5-E89A-4961-AF50-82E033033DDA}" type="pres">
      <dgm:prSet presAssocID="{8C333ACA-97F3-4B5D-AB6C-8C25835CA492}" presName="quad3" presStyleLbl="node1" presStyleIdx="2" presStyleCnt="4" custScaleX="136306" custScaleY="103405" custLinFactNeighborX="-27032" custLinFactNeighborY="1257">
        <dgm:presLayoutVars>
          <dgm:chMax val="0"/>
          <dgm:chPref val="0"/>
          <dgm:bulletEnabled val="1"/>
        </dgm:presLayoutVars>
      </dgm:prSet>
      <dgm:spPr/>
    </dgm:pt>
    <dgm:pt modelId="{592A3B83-A518-40D9-AF0D-14A0EC00C78B}" type="pres">
      <dgm:prSet presAssocID="{8C333ACA-97F3-4B5D-AB6C-8C25835CA492}" presName="quad4" presStyleLbl="node1" presStyleIdx="3" presStyleCnt="4" custScaleX="136306" custScaleY="103405" custLinFactNeighborX="34483" custLinFactNeighborY="1257">
        <dgm:presLayoutVars>
          <dgm:chMax val="0"/>
          <dgm:chPref val="0"/>
          <dgm:bulletEnabled val="1"/>
        </dgm:presLayoutVars>
      </dgm:prSet>
      <dgm:spPr/>
    </dgm:pt>
  </dgm:ptLst>
  <dgm:cxnLst>
    <dgm:cxn modelId="{B152EC0F-2585-4120-AC19-949F5EBA8B49}" type="presOf" srcId="{8C333ACA-97F3-4B5D-AB6C-8C25835CA492}" destId="{B5FC6981-55BC-4BE0-A4F9-F2FFFD920933}" srcOrd="0" destOrd="0" presId="urn:microsoft.com/office/officeart/2005/8/layout/matrix3"/>
    <dgm:cxn modelId="{CC60183D-E7B6-4E04-98E3-2A77B77CD0EB}" type="presOf" srcId="{82CBB739-D2AD-48E6-866E-40F54348FE16}" destId="{17BFDCF5-E89A-4961-AF50-82E033033DDA}" srcOrd="0" destOrd="0" presId="urn:microsoft.com/office/officeart/2005/8/layout/matrix3"/>
    <dgm:cxn modelId="{6666FE40-328D-42AE-B649-8E7008D14FFA}" type="presOf" srcId="{35ADF464-516F-40D6-9828-43B7A2B73F26}" destId="{8D8CB4E5-1EC7-48F6-B840-68A1B2668E34}" srcOrd="0" destOrd="0" presId="urn:microsoft.com/office/officeart/2005/8/layout/matrix3"/>
    <dgm:cxn modelId="{DD025A79-A846-4221-8D95-A3638F69D41C}" srcId="{8C333ACA-97F3-4B5D-AB6C-8C25835CA492}" destId="{35ADF464-516F-40D6-9828-43B7A2B73F26}" srcOrd="1" destOrd="0" parTransId="{DD2BA349-E8B9-43A7-B080-E57742F65645}" sibTransId="{8B50F3D9-90A5-48BF-8319-33563CC4B59B}"/>
    <dgm:cxn modelId="{38E1A392-54CD-46DE-927C-A072824F034D}" type="presOf" srcId="{95FEE1F0-17A5-48CA-B846-0D7F931B6766}" destId="{592A3B83-A518-40D9-AF0D-14A0EC00C78B}" srcOrd="0" destOrd="0" presId="urn:microsoft.com/office/officeart/2005/8/layout/matrix3"/>
    <dgm:cxn modelId="{0B65ABB2-D637-4A55-BC5A-23EB7582C006}" srcId="{8C333ACA-97F3-4B5D-AB6C-8C25835CA492}" destId="{82CBB739-D2AD-48E6-866E-40F54348FE16}" srcOrd="2" destOrd="0" parTransId="{9B9A56B6-0B39-4BE4-900A-F310EC2D0CBB}" sibTransId="{88AEBC6F-67F5-463D-A8A4-34208CCDA2E9}"/>
    <dgm:cxn modelId="{A4CB71C7-99F1-4BB6-99BD-1088713FC606}" srcId="{8C333ACA-97F3-4B5D-AB6C-8C25835CA492}" destId="{DDA5F91C-C081-4113-8473-D7D4329FFDF8}" srcOrd="0" destOrd="0" parTransId="{7E50C449-B8D2-4B55-8DD6-ECC56880B7CD}" sibTransId="{6BDC43C9-B6D2-4235-A5A4-364E3668BE87}"/>
    <dgm:cxn modelId="{0B6CFBE6-8AA4-4C77-8F2D-2A229FD22040}" srcId="{8C333ACA-97F3-4B5D-AB6C-8C25835CA492}" destId="{95FEE1F0-17A5-48CA-B846-0D7F931B6766}" srcOrd="3" destOrd="0" parTransId="{80FDA7D6-FBBC-4661-9629-EF6266992DED}" sibTransId="{A3C5CCEC-28AB-41E8-B209-C57823A2CD63}"/>
    <dgm:cxn modelId="{09F1B8FB-F354-4354-A6A3-59DF67747D1A}" type="presOf" srcId="{DDA5F91C-C081-4113-8473-D7D4329FFDF8}" destId="{9A025AAF-9796-4F62-8A82-9FECA661C75B}" srcOrd="0" destOrd="0" presId="urn:microsoft.com/office/officeart/2005/8/layout/matrix3"/>
    <dgm:cxn modelId="{941C0ED7-8C55-4456-A9BD-13C57B9DC8EE}" type="presParOf" srcId="{B5FC6981-55BC-4BE0-A4F9-F2FFFD920933}" destId="{72272E48-E582-4CE4-B682-9E9BFBEF2C4F}" srcOrd="0" destOrd="0" presId="urn:microsoft.com/office/officeart/2005/8/layout/matrix3"/>
    <dgm:cxn modelId="{377F0475-163E-46AA-B380-DA8DF0E7CAC6}" type="presParOf" srcId="{B5FC6981-55BC-4BE0-A4F9-F2FFFD920933}" destId="{9A025AAF-9796-4F62-8A82-9FECA661C75B}" srcOrd="1" destOrd="0" presId="urn:microsoft.com/office/officeart/2005/8/layout/matrix3"/>
    <dgm:cxn modelId="{1572613A-2BA9-43B7-9559-F85729F0CA51}" type="presParOf" srcId="{B5FC6981-55BC-4BE0-A4F9-F2FFFD920933}" destId="{8D8CB4E5-1EC7-48F6-B840-68A1B2668E34}" srcOrd="2" destOrd="0" presId="urn:microsoft.com/office/officeart/2005/8/layout/matrix3"/>
    <dgm:cxn modelId="{21769D3C-9B2B-4ACB-914F-41A63EBA71C3}" type="presParOf" srcId="{B5FC6981-55BC-4BE0-A4F9-F2FFFD920933}" destId="{17BFDCF5-E89A-4961-AF50-82E033033DDA}" srcOrd="3" destOrd="0" presId="urn:microsoft.com/office/officeart/2005/8/layout/matrix3"/>
    <dgm:cxn modelId="{CB928A14-487A-4190-B154-952F4426F189}" type="presParOf" srcId="{B5FC6981-55BC-4BE0-A4F9-F2FFFD920933}" destId="{592A3B83-A518-40D9-AF0D-14A0EC00C78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8E6B4-F836-499C-841C-EDA94CA37E41}">
      <dsp:nvSpPr>
        <dsp:cNvPr id="0" name=""/>
        <dsp:cNvSpPr/>
      </dsp:nvSpPr>
      <dsp:spPr>
        <a:xfrm>
          <a:off x="2497329" y="-21011"/>
          <a:ext cx="2320540" cy="128623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EPIC</a:t>
          </a:r>
        </a:p>
      </dsp:txBody>
      <dsp:txXfrm>
        <a:off x="2560118" y="41778"/>
        <a:ext cx="2194962" cy="1160654"/>
      </dsp:txXfrm>
    </dsp:sp>
    <dsp:sp modelId="{C7F8CE6C-9498-4847-8450-25B4B4D82907}">
      <dsp:nvSpPr>
        <dsp:cNvPr id="0" name=""/>
        <dsp:cNvSpPr/>
      </dsp:nvSpPr>
      <dsp:spPr>
        <a:xfrm>
          <a:off x="1532447" y="622104"/>
          <a:ext cx="4250304" cy="4250304"/>
        </a:xfrm>
        <a:custGeom>
          <a:avLst/>
          <a:gdLst/>
          <a:ahLst/>
          <a:cxnLst/>
          <a:rect l="0" t="0" r="0" b="0"/>
          <a:pathLst>
            <a:path>
              <a:moveTo>
                <a:pt x="3297015" y="352298"/>
              </a:moveTo>
              <a:arcTo wR="2125152" hR="2125152" stAng="18207892" swAng="2240078"/>
            </a:path>
          </a:pathLst>
        </a:custGeom>
        <a:noFill/>
        <a:ln w="10160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D0CB78-6F39-4DBC-AD9C-95B2318C9F99}">
      <dsp:nvSpPr>
        <dsp:cNvPr id="0" name=""/>
        <dsp:cNvSpPr/>
      </dsp:nvSpPr>
      <dsp:spPr>
        <a:xfrm>
          <a:off x="4319712" y="2061457"/>
          <a:ext cx="2926079" cy="137159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Environmental Services</a:t>
          </a:r>
        </a:p>
      </dsp:txBody>
      <dsp:txXfrm>
        <a:off x="4386668" y="2128413"/>
        <a:ext cx="2792167" cy="1237687"/>
      </dsp:txXfrm>
    </dsp:sp>
    <dsp:sp modelId="{7855479A-9226-46ED-A709-F00AEFF5C0F3}">
      <dsp:nvSpPr>
        <dsp:cNvPr id="0" name=""/>
        <dsp:cNvSpPr/>
      </dsp:nvSpPr>
      <dsp:spPr>
        <a:xfrm>
          <a:off x="1620925" y="403233"/>
          <a:ext cx="4250304" cy="4250304"/>
        </a:xfrm>
        <a:custGeom>
          <a:avLst/>
          <a:gdLst/>
          <a:ahLst/>
          <a:cxnLst/>
          <a:rect l="0" t="0" r="0" b="0"/>
          <a:pathLst>
            <a:path>
              <a:moveTo>
                <a:pt x="4044272" y="3037977"/>
              </a:moveTo>
              <a:arcTo wR="2125152" hR="2125152" stAng="1526279" swAng="1441056"/>
            </a:path>
          </a:pathLst>
        </a:custGeom>
        <a:noFill/>
        <a:ln w="10160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EFC64F-6FF3-40E4-A868-15E3533AD39D}">
      <dsp:nvSpPr>
        <dsp:cNvPr id="0" name=""/>
        <dsp:cNvSpPr/>
      </dsp:nvSpPr>
      <dsp:spPr>
        <a:xfrm>
          <a:off x="2194560" y="4087726"/>
          <a:ext cx="2926079" cy="137159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Highway Beautification</a:t>
          </a:r>
        </a:p>
      </dsp:txBody>
      <dsp:txXfrm>
        <a:off x="2261516" y="4154682"/>
        <a:ext cx="2792167" cy="1237687"/>
      </dsp:txXfrm>
    </dsp:sp>
    <dsp:sp modelId="{C8E7FC28-69CD-42C3-B495-A7CF196AE42D}">
      <dsp:nvSpPr>
        <dsp:cNvPr id="0" name=""/>
        <dsp:cNvSpPr/>
      </dsp:nvSpPr>
      <dsp:spPr>
        <a:xfrm>
          <a:off x="1443970" y="403233"/>
          <a:ext cx="4250304" cy="4250304"/>
        </a:xfrm>
        <a:custGeom>
          <a:avLst/>
          <a:gdLst/>
          <a:ahLst/>
          <a:cxnLst/>
          <a:rect l="0" t="0" r="0" b="0"/>
          <a:pathLst>
            <a:path>
              <a:moveTo>
                <a:pt x="743723" y="3740060"/>
              </a:moveTo>
              <a:arcTo wR="2125152" hR="2125152" stAng="7832665" swAng="1441056"/>
            </a:path>
          </a:pathLst>
        </a:custGeom>
        <a:noFill/>
        <a:ln w="10160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03C75D-F47D-4437-93D2-2C18807A739D}">
      <dsp:nvSpPr>
        <dsp:cNvPr id="0" name=""/>
        <dsp:cNvSpPr/>
      </dsp:nvSpPr>
      <dsp:spPr>
        <a:xfrm>
          <a:off x="69408" y="2061457"/>
          <a:ext cx="2926079" cy="137159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Mitigation Market Research</a:t>
          </a:r>
        </a:p>
      </dsp:txBody>
      <dsp:txXfrm>
        <a:off x="136364" y="2128413"/>
        <a:ext cx="2792167" cy="1237687"/>
      </dsp:txXfrm>
    </dsp:sp>
    <dsp:sp modelId="{E2A658D2-A8C2-4859-9372-DD289DC70FBF}">
      <dsp:nvSpPr>
        <dsp:cNvPr id="0" name=""/>
        <dsp:cNvSpPr/>
      </dsp:nvSpPr>
      <dsp:spPr>
        <a:xfrm>
          <a:off x="1532447" y="622104"/>
          <a:ext cx="4250304" cy="4250304"/>
        </a:xfrm>
        <a:custGeom>
          <a:avLst/>
          <a:gdLst/>
          <a:ahLst/>
          <a:cxnLst/>
          <a:rect l="0" t="0" r="0" b="0"/>
          <a:pathLst>
            <a:path>
              <a:moveTo>
                <a:pt x="118214" y="1426242"/>
              </a:moveTo>
              <a:arcTo wR="2125152" hR="2125152" stAng="11952031" swAng="2240078"/>
            </a:path>
          </a:pathLst>
        </a:custGeom>
        <a:noFill/>
        <a:ln w="10160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272E48-E582-4CE4-B682-9E9BFBEF2C4F}">
      <dsp:nvSpPr>
        <dsp:cNvPr id="0" name=""/>
        <dsp:cNvSpPr/>
      </dsp:nvSpPr>
      <dsp:spPr>
        <a:xfrm>
          <a:off x="1776761" y="0"/>
          <a:ext cx="4988312" cy="4988312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025AAF-9796-4F62-8A82-9FECA661C75B}">
      <dsp:nvSpPr>
        <dsp:cNvPr id="0" name=""/>
        <dsp:cNvSpPr/>
      </dsp:nvSpPr>
      <dsp:spPr>
        <a:xfrm>
          <a:off x="1371602" y="365752"/>
          <a:ext cx="2651753" cy="201168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dirty="0"/>
            <a:t>Statewide Planning</a:t>
          </a:r>
        </a:p>
      </dsp:txBody>
      <dsp:txXfrm>
        <a:off x="1469804" y="463954"/>
        <a:ext cx="2455349" cy="1815279"/>
      </dsp:txXfrm>
    </dsp:sp>
    <dsp:sp modelId="{8D8CB4E5-1EC7-48F6-B840-68A1B2668E34}">
      <dsp:nvSpPr>
        <dsp:cNvPr id="0" name=""/>
        <dsp:cNvSpPr/>
      </dsp:nvSpPr>
      <dsp:spPr>
        <a:xfrm>
          <a:off x="4663432" y="365752"/>
          <a:ext cx="2651753" cy="201168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dirty="0"/>
            <a:t>Regional &amp; Community</a:t>
          </a: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dirty="0"/>
            <a:t>Planning</a:t>
          </a:r>
        </a:p>
      </dsp:txBody>
      <dsp:txXfrm>
        <a:off x="4761634" y="463954"/>
        <a:ext cx="2455349" cy="1815279"/>
      </dsp:txXfrm>
    </dsp:sp>
    <dsp:sp modelId="{17BFDCF5-E89A-4961-AF50-82E033033DDA}">
      <dsp:nvSpPr>
        <dsp:cNvPr id="0" name=""/>
        <dsp:cNvSpPr/>
      </dsp:nvSpPr>
      <dsp:spPr>
        <a:xfrm>
          <a:off x="1371602" y="2560313"/>
          <a:ext cx="2651753" cy="201168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dirty="0"/>
            <a:t>Research</a:t>
          </a:r>
        </a:p>
      </dsp:txBody>
      <dsp:txXfrm>
        <a:off x="1469804" y="2658515"/>
        <a:ext cx="2455349" cy="1815279"/>
      </dsp:txXfrm>
    </dsp:sp>
    <dsp:sp modelId="{592A3B83-A518-40D9-AF0D-14A0EC00C78B}">
      <dsp:nvSpPr>
        <dsp:cNvPr id="0" name=""/>
        <dsp:cNvSpPr/>
      </dsp:nvSpPr>
      <dsp:spPr>
        <a:xfrm>
          <a:off x="4663432" y="2560313"/>
          <a:ext cx="2651753" cy="201168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dirty="0"/>
            <a:t>Data &amp; More</a:t>
          </a:r>
        </a:p>
      </dsp:txBody>
      <dsp:txXfrm>
        <a:off x="4761634" y="2658515"/>
        <a:ext cx="2455349" cy="18152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EF0A091-6F58-4818-B6ED-1109C5A2711D}" type="datetimeFigureOut">
              <a:rPr lang="en-US" smtClean="0"/>
              <a:t>11/1/2023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6AECC6EC-C666-44DA-831B-A75976818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104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6638" y="655638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55638" y="4313238"/>
            <a:ext cx="5599431" cy="4495799"/>
          </a:xfrm>
        </p:spPr>
        <p:txBody>
          <a:bodyPr/>
          <a:lstStyle/>
          <a:p>
            <a:pPr lvl="0"/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EF379-F3FF-4244-A63E-9939B1B7E0DC}" type="slidenum">
              <a:rPr lang="en-US" smtClean="0">
                <a:solidFill>
                  <a:prstClr val="black"/>
                </a:solidFill>
              </a:rPr>
              <a:pPr/>
              <a:t>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384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CC6EC-C666-44DA-831B-A75976818EC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132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0F6C5-409C-4337-A591-3E16F91D0B3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521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64 – CTPGs (17 bike/ped studies, 19 corridor studies, 13 mobility plans, and 3 complete streets studies)</a:t>
            </a:r>
          </a:p>
          <a:p>
            <a:endParaRPr lang="en-US" dirty="0"/>
          </a:p>
          <a:p>
            <a:r>
              <a:rPr lang="en-US" dirty="0"/>
              <a:t>11 – UTPGs (3 bike/ped studies, 4 corridor studies)</a:t>
            </a:r>
          </a:p>
          <a:p>
            <a:endParaRPr lang="en-US" dirty="0"/>
          </a:p>
          <a:p>
            <a:r>
              <a:rPr lang="en-US" dirty="0"/>
              <a:t>6 – RRTPs (6 out of 12 complete)</a:t>
            </a:r>
          </a:p>
          <a:p>
            <a:endParaRPr lang="en-US" dirty="0"/>
          </a:p>
          <a:p>
            <a:r>
              <a:rPr lang="en-US" dirty="0"/>
              <a:t>2 – CMAs (complete and a number of new ones under development)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54611-FB39-4FBE-BE0E-F1FE38E05EF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780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Plans since the passage of IIJA</a:t>
            </a:r>
          </a:p>
          <a:p>
            <a:r>
              <a:rPr lang="en-US" dirty="0"/>
              <a:t>1 Plan was developed in 2022</a:t>
            </a:r>
          </a:p>
          <a:p>
            <a:r>
              <a:rPr lang="en-US" dirty="0"/>
              <a:t>2 Plan due August 1</a:t>
            </a:r>
            <a:r>
              <a:rPr lang="en-US" baseline="30000" dirty="0"/>
              <a:t>st</a:t>
            </a:r>
            <a:endParaRPr lang="en-US" dirty="0"/>
          </a:p>
          <a:p>
            <a:r>
              <a:rPr lang="en-US" dirty="0"/>
              <a:t>Start Procurement in a month</a:t>
            </a:r>
          </a:p>
          <a:p>
            <a:r>
              <a:rPr lang="en-US" dirty="0"/>
              <a:t>32 zones</a:t>
            </a:r>
          </a:p>
          <a:p>
            <a:endParaRPr lang="en-US" dirty="0"/>
          </a:p>
          <a:p>
            <a:r>
              <a:rPr lang="en-US" dirty="0"/>
              <a:t>$18 million (24)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540411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CRP is providing $6.4 billion dollars in formula funding</a:t>
            </a:r>
          </a:p>
          <a:p>
            <a:r>
              <a:rPr lang="en-US" dirty="0"/>
              <a:t>for fiscal years 2022-2026. Tennessee’s portion of that</a:t>
            </a:r>
          </a:p>
          <a:p>
            <a:r>
              <a:rPr lang="en-US" dirty="0"/>
              <a:t>funding is approximately $139 million to reduce carbon</a:t>
            </a:r>
          </a:p>
          <a:p>
            <a:r>
              <a:rPr lang="en-US" dirty="0"/>
              <a:t>emissions.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509262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federal requirement that 2% of our PROTECT funding</a:t>
            </a:r>
          </a:p>
          <a:p>
            <a:r>
              <a:rPr lang="en-US" dirty="0"/>
              <a:t>be used for resilience related planning. Over the life of the bill, just over</a:t>
            </a:r>
          </a:p>
          <a:p>
            <a:r>
              <a:rPr lang="en-US" dirty="0"/>
              <a:t>$3 Million (or around $600K annually)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386776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$152 M in NHFP ($31 M annually)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CC6EC-C666-44DA-831B-A75976818EC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390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Over $70M on 3 TDOT lead grants </a:t>
            </a:r>
            <a:r>
              <a:rPr lang="en-US" dirty="0"/>
              <a:t>(I-40 Smith County Welcome Center Truck Parking $22M, FRA Shortline Bridge Bundel Project $23M)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Over $100M on city and county lead grants</a:t>
            </a:r>
            <a:r>
              <a:rPr lang="en-US" dirty="0"/>
              <a:t> (Cleveland RR grade separation project $27M, Chattanooga Wilcox bridge $25M, Morristown SR 343 Complete Streets project $23M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Over $110M in transit grant funded projects </a:t>
            </a:r>
            <a:r>
              <a:rPr lang="en-US" dirty="0"/>
              <a:t>(Memphis, Nashville, and Knoxville)</a:t>
            </a:r>
          </a:p>
          <a:p>
            <a:endParaRPr lang="en-US" dirty="0"/>
          </a:p>
          <a:p>
            <a:r>
              <a:rPr lang="en-US" dirty="0"/>
              <a:t>Leveraging Advanced Data to Deliver Multimodal Safety (LADDMS) Sensors Use LiDAR and camera technologies at key intersections to understand near misses in Nashville</a:t>
            </a:r>
          </a:p>
          <a:p>
            <a:r>
              <a:rPr lang="en-US" dirty="0"/>
              <a:t>3rd St SE and Norfolk Southern Railroad Grade Separation</a:t>
            </a:r>
          </a:p>
          <a:p>
            <a:r>
              <a:rPr lang="en-US" dirty="0"/>
              <a:t>U.S. Highway 127 Corridor Optimization</a:t>
            </a:r>
          </a:p>
          <a:p>
            <a:r>
              <a:rPr lang="en-US" dirty="0"/>
              <a:t>The Wilcox Boulevard Bridge - River to Ridge Mobility Project</a:t>
            </a:r>
          </a:p>
          <a:p>
            <a:r>
              <a:rPr lang="en-US" dirty="0"/>
              <a:t>SR 343  Complete Streets and ITS Traffic Signal Coordination Project</a:t>
            </a:r>
          </a:p>
          <a:p>
            <a:r>
              <a:rPr lang="en-US" dirty="0"/>
              <a:t>I-40 Truck Parking and Bridges Replacement</a:t>
            </a:r>
          </a:p>
          <a:p>
            <a:r>
              <a:rPr lang="en-US" dirty="0"/>
              <a:t>Hickman County - Countywide Bridge Planning Program</a:t>
            </a:r>
          </a:p>
          <a:p>
            <a:r>
              <a:rPr lang="en-US" dirty="0"/>
              <a:t>East-West Connector Corridor Plan</a:t>
            </a:r>
          </a:p>
          <a:p>
            <a:r>
              <a:rPr lang="en-US" dirty="0"/>
              <a:t>"An End-to-End Decision Support System for Integrated Smart Electric Grid and Transportation System Management"</a:t>
            </a:r>
          </a:p>
          <a:p>
            <a:r>
              <a:rPr lang="en-US" dirty="0"/>
              <a:t>Bridge to Bridge Corridor Master Plan</a:t>
            </a:r>
          </a:p>
          <a:p>
            <a:r>
              <a:rPr lang="en-US" dirty="0"/>
              <a:t>Charlotte Avenue/Dr. Martin L King, Jr Blvd Transit Headways and Congestion Management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CC6EC-C666-44DA-831B-A75976818EC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232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Roadside equipment:</a:t>
            </a:r>
          </a:p>
          <a:p>
            <a:endParaRPr lang="en-US" dirty="0"/>
          </a:p>
          <a:p>
            <a:r>
              <a:rPr lang="en-US" dirty="0"/>
              <a:t>Weigh-in-Motion (WIM):  Scales in the roadway that determine a vehicle’s size and weight</a:t>
            </a:r>
          </a:p>
          <a:p>
            <a:r>
              <a:rPr lang="en-US" dirty="0"/>
              <a:t>Overheight Detector:  A camera that determines a vehicle’s height</a:t>
            </a:r>
          </a:p>
          <a:p>
            <a:r>
              <a:rPr lang="en-US" dirty="0"/>
              <a:t>Automatic Vehicle Identification (AVI):  Identifies the vehicle by reading a transponder</a:t>
            </a:r>
          </a:p>
          <a:p>
            <a:r>
              <a:rPr lang="en-US" dirty="0"/>
              <a:t>Automated License Plate Readers (ALPR):  Identifies the vehicle by reading the license plate</a:t>
            </a:r>
          </a:p>
          <a:p>
            <a:r>
              <a:rPr lang="en-US" dirty="0"/>
              <a:t>Changeable Message Signs (CMS):  Allows customized notifications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0F6C5-409C-4337-A591-3E16F91D0B3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769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2"/>
                </a:solidFill>
              </a:rPr>
              <a:t>TDOT’s role in public transportation is similar to most states.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2"/>
                </a:solidFill>
              </a:rPr>
              <a:t>Current law (which was passed in 2016) allows for transit public-private partnerships (P3s) to advance transit solutions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Federal funds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come to the state based on a national formula (population, ridership, service area, etc.) and for the most these funds are largely pass-thru dollars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Of $85M,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80% (~$60M) of these funds go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directly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the big 4 (Chattanooga, Knoxville, Memphis &amp; Nashville)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20% (~$25M) of these funds go to TN’s small urban systems (Ex. Bristol, Clarksville, Cleveland, Jackson, Johnson City, Kingsport, Morristown, etc.). TDOT is a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pass-thru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on these funds and funds are distribute to these small urban systems based on a formula which is nearly identical to the federal distribution formula.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Since 2018 TDOT has awarded over $70 million in state funding through the Department’s IMPROVE Transit Capital Grant Program. TDOT also has other non-transit federal funding programs that the Department oversees and since 2020 has made over $40 million of federal funding available to transit investments in Tennessee that has supported transit operations, fleet expansion, and the conversion of buses to electric. 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CC6EC-C666-44DA-831B-A75976818EC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952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6638" y="655638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55638" y="4313238"/>
            <a:ext cx="5599431" cy="4495799"/>
          </a:xfrm>
        </p:spPr>
        <p:txBody>
          <a:bodyPr/>
          <a:lstStyle/>
          <a:p>
            <a:pPr lvl="0"/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EF379-F3FF-4244-A63E-9939B1B7E0D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10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monies are starting to pay off!</a:t>
            </a:r>
          </a:p>
          <a:p>
            <a:endParaRPr lang="en-US" dirty="0"/>
          </a:p>
          <a:p>
            <a:r>
              <a:rPr lang="en-US" dirty="0"/>
              <a:t>So far - TDOT’s $88 million investment has turned into six new transit facilities, the purchase of new transit vehicles, and improved transit stops.</a:t>
            </a:r>
          </a:p>
          <a:p>
            <a:endParaRPr lang="en-US" dirty="0"/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last 5 years:</a:t>
            </a:r>
          </a:p>
          <a:p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have opened 3 new transit facilities</a:t>
            </a: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 TN HRA Facility &amp; Garage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Pigeon Forge Transit Center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Kingsport Transit Center &amp; Garage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have had 3 groundbreakings  </a:t>
            </a: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Murfreesboro Transit Center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Hickory Hollow (Antioch) Transit Center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 Nashville Transit Center (ribbon cutting in Spring 2024)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CC6EC-C666-44DA-831B-A75976818EC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584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64 – CTPGs (17 bike/ped studies, 19 corridor studies, 13 mobility plans, and 3 complete streets studies)</a:t>
            </a:r>
          </a:p>
          <a:p>
            <a:endParaRPr lang="en-US" dirty="0"/>
          </a:p>
          <a:p>
            <a:r>
              <a:rPr lang="en-US" dirty="0"/>
              <a:t>11 – UTPGs (3 bike/ped studies, 4 corridor studies)</a:t>
            </a:r>
          </a:p>
          <a:p>
            <a:endParaRPr lang="en-US" dirty="0"/>
          </a:p>
          <a:p>
            <a:r>
              <a:rPr lang="en-US" dirty="0"/>
              <a:t>6 – RRTPs (6 out of 12 complete)</a:t>
            </a:r>
          </a:p>
          <a:p>
            <a:endParaRPr lang="en-US" dirty="0"/>
          </a:p>
          <a:p>
            <a:r>
              <a:rPr lang="en-US" dirty="0"/>
              <a:t>2 – CMAs (complete and a number of new ones under development)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54611-FB39-4FBE-BE0E-F1FE38E05EF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7807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Currently over 500 active projects being administered by the Local Programs Division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CC6EC-C666-44DA-831B-A75976818ECA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568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6638" y="655638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55638" y="4313238"/>
            <a:ext cx="5599431" cy="4495799"/>
          </a:xfrm>
        </p:spPr>
        <p:txBody>
          <a:bodyPr/>
          <a:lstStyle/>
          <a:p>
            <a:pPr lvl="0"/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EF379-F3FF-4244-A63E-9939B1B7E0DC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02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6638" y="655638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55638" y="4313238"/>
            <a:ext cx="5599431" cy="4495799"/>
          </a:xfrm>
        </p:spPr>
        <p:txBody>
          <a:bodyPr/>
          <a:lstStyle/>
          <a:p>
            <a:pPr lvl="0"/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EF379-F3FF-4244-A63E-9939B1B7E0D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93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6638" y="655638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55638" y="4313238"/>
            <a:ext cx="5599431" cy="4495799"/>
          </a:xfrm>
        </p:spPr>
        <p:txBody>
          <a:bodyPr/>
          <a:lstStyle/>
          <a:p>
            <a:pPr lvl="0"/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EF379-F3FF-4244-A63E-9939B1B7E0D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06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6638" y="655638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55638" y="4313238"/>
            <a:ext cx="5599431" cy="4495799"/>
          </a:xfrm>
        </p:spPr>
        <p:txBody>
          <a:bodyPr/>
          <a:lstStyle/>
          <a:p>
            <a:pPr lvl="0"/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EF379-F3FF-4244-A63E-9939B1B7E0D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299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1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CC6EC-C666-44DA-831B-A75976818EC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676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 are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fortunate </a:t>
            </a:r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live in a state with so much going for us, direct results of our pro-business policies,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quality </a:t>
            </a:r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</a:t>
            </a:r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 ranking </a:t>
            </a:r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 one of the lowest-taxed states in the country.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 Tennessee’s unprecedented growth presents challenges in our ability to move people, goods, and services more seamlessly across our state. 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If we don’t do something – studies show commute times will increase by 60% and intercity travel times between major TN cities will increase by up to one hour. 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We want to build a system for tomorrow and solve this in urban and rural communities. We want to build it now. And we want you to build with us.</a:t>
            </a:r>
          </a:p>
          <a:p>
            <a:endParaRPr lang="en-US" dirty="0">
              <a:cs typeface="Calibri"/>
            </a:endParaRPr>
          </a:p>
          <a:p>
            <a:pPr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CC6EC-C666-44DA-831B-A75976818EC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287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 are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fortunate </a:t>
            </a:r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live in a state with so much going for us, direct results of our pro-business policies,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quality </a:t>
            </a:r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</a:t>
            </a:r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 ranking </a:t>
            </a:r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 one of the lowest-taxed states in the country.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 Tennessee’s unprecedented growth presents challenges in our ability to move people, goods, and services more seamlessly across our state. 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If we don’t do something – studies show commute times will increase by 60% and intercity travel times between major TN cities will increase by up to one hour. 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We want to build a system for tomorrow and solve this in urban and rural communities. We want to build it now. And we want you to build with us.</a:t>
            </a:r>
          </a:p>
          <a:p>
            <a:endParaRPr lang="en-US" dirty="0">
              <a:cs typeface="Calibri"/>
            </a:endParaRPr>
          </a:p>
          <a:p>
            <a:pPr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CC6EC-C666-44DA-831B-A75976818EC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885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Environment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 Alignment of Environmental Staff - Environmental staff in region were not part of the Environmental Division (now are – Part of EPIC)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 Working with TDEC on mitigation market study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 3 On-Call (all-inclusive NEPA contracts – CEC, RKK, JMT)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CC6EC-C666-44DA-831B-A75976818EC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705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886200"/>
            <a:ext cx="9144000" cy="2514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4038603"/>
            <a:ext cx="8839200" cy="1422399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" y="5461001"/>
            <a:ext cx="8839200" cy="812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pPr lvl="0"/>
            <a:r>
              <a:rPr lang="en-US"/>
              <a:t>Sub-Title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400800"/>
            <a:ext cx="9144000" cy="457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baseline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Name, Position | Date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5987" y="1219200"/>
            <a:ext cx="47720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2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8763000" cy="4958462"/>
          </a:xfrm>
        </p:spPr>
        <p:txBody>
          <a:bodyPr>
            <a:normAutofit/>
          </a:bodyPr>
          <a:lstStyle>
            <a:lvl1pPr>
              <a:buClr>
                <a:schemeClr val="accent5">
                  <a:lumMod val="60000"/>
                  <a:lumOff val="40000"/>
                </a:schemeClr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5">
                  <a:lumMod val="60000"/>
                  <a:lumOff val="40000"/>
                </a:schemeClr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5">
                  <a:lumMod val="60000"/>
                  <a:lumOff val="40000"/>
                </a:schemeClr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B7DE257-843D-6CEF-5E81-DC13662184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753"/>
          <a:stretch/>
        </p:blipFill>
        <p:spPr>
          <a:xfrm>
            <a:off x="224288" y="6156476"/>
            <a:ext cx="1229969" cy="70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88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6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6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94398FD-4156-0338-126E-4431D6DDCB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753"/>
          <a:stretch/>
        </p:blipFill>
        <p:spPr>
          <a:xfrm>
            <a:off x="224288" y="6156476"/>
            <a:ext cx="1229969" cy="70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85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-Column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4191000" cy="4958462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24400" y="1193804"/>
            <a:ext cx="4191000" cy="4958462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0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0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CD2E468-7F9B-434E-14A9-B1E95BEF2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753"/>
          <a:stretch/>
        </p:blipFill>
        <p:spPr>
          <a:xfrm>
            <a:off x="224288" y="6156476"/>
            <a:ext cx="1229969" cy="70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69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455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Yellow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78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Gra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38701" y="88900"/>
            <a:ext cx="3848100" cy="263525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presentation title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C9224-0E86-4A9A-8DD9-792BBB0652B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Shape 19">
            <a:extLst>
              <a:ext uri="{FF2B5EF4-FFF2-40B4-BE49-F238E27FC236}">
                <a16:creationId xmlns:a16="http://schemas.microsoft.com/office/drawing/2014/main" id="{A06853A9-00D4-4EDC-88C4-502EA4A49E28}"/>
              </a:ext>
            </a:extLst>
          </p:cNvPr>
          <p:cNvSpPr/>
          <p:nvPr userDrawn="1"/>
        </p:nvSpPr>
        <p:spPr>
          <a:xfrm rot="5400000">
            <a:off x="8472898" y="404851"/>
            <a:ext cx="617999" cy="495299"/>
          </a:xfrm>
          <a:prstGeom prst="homePlate">
            <a:avLst>
              <a:gd name="adj" fmla="val 31901"/>
            </a:avLst>
          </a:prstGeom>
          <a:solidFill>
            <a:srgbClr val="BFBFB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" name="Shape 20">
            <a:extLst>
              <a:ext uri="{FF2B5EF4-FFF2-40B4-BE49-F238E27FC236}">
                <a16:creationId xmlns:a16="http://schemas.microsoft.com/office/drawing/2014/main" id="{5C4BA9E8-6138-4891-9BA8-48DEE6BEFAE9}"/>
              </a:ext>
            </a:extLst>
          </p:cNvPr>
          <p:cNvSpPr txBox="1"/>
          <p:nvPr userDrawn="1"/>
        </p:nvSpPr>
        <p:spPr>
          <a:xfrm>
            <a:off x="8508697" y="332473"/>
            <a:ext cx="546299" cy="538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1" i="0" u="none" strike="noStrike" cap="none" baseline="0">
                <a:solidFill>
                  <a:srgbClr val="3F3F3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1" i="0" u="none" strike="noStrike" cap="none" baseline="0" dirty="0">
              <a:solidFill>
                <a:srgbClr val="3F3F3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361721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1000" y="2209801"/>
            <a:ext cx="3962400" cy="2235200"/>
          </a:xfrm>
        </p:spPr>
        <p:txBody>
          <a:bodyPr>
            <a:noAutofit/>
          </a:bodyPr>
          <a:lstStyle>
            <a:lvl1pPr marL="0" indent="0" algn="l">
              <a:defRPr sz="3600">
                <a:effectLst/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5562600"/>
            <a:ext cx="4038600" cy="1117600"/>
          </a:xfrm>
        </p:spPr>
        <p:txBody>
          <a:bodyPr anchor="b">
            <a:normAutofit/>
          </a:bodyPr>
          <a:lstStyle>
            <a:lvl1pPr marL="0" indent="0">
              <a:buNone/>
              <a:defRPr sz="110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Name, Position</a:t>
            </a:r>
          </a:p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4445001"/>
            <a:ext cx="3962400" cy="8128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5"/>
                </a:solidFill>
                <a:latin typeface="PermianSlabSerifTypeface" pitchFamily="50" charset="0"/>
              </a:defRPr>
            </a:lvl1pPr>
          </a:lstStyle>
          <a:p>
            <a:pPr lvl="0"/>
            <a:r>
              <a:rPr lang="en-US"/>
              <a:t>Sub-Title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381000"/>
            <a:ext cx="222694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7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590800" y="3874770"/>
            <a:ext cx="6553200" cy="2240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3962400"/>
            <a:ext cx="6324600" cy="2057400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3766736"/>
            <a:ext cx="2514600" cy="2456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89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N 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6019800"/>
            <a:ext cx="866774" cy="8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78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8763000" cy="495846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D71D2B9-B4C4-474D-81F3-B69EFE0CD1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753"/>
          <a:stretch/>
        </p:blipFill>
        <p:spPr>
          <a:xfrm>
            <a:off x="224288" y="6156476"/>
            <a:ext cx="1229969" cy="70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8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rgbClr val="FF0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AC36355-A88B-576D-6ED5-65E4518FC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753"/>
          <a:stretch/>
        </p:blipFill>
        <p:spPr>
          <a:xfrm>
            <a:off x="224288" y="6156476"/>
            <a:ext cx="1229969" cy="70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5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3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3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674FE28-379B-CF19-7D58-753B545E0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753"/>
          <a:stretch/>
        </p:blipFill>
        <p:spPr>
          <a:xfrm>
            <a:off x="224288" y="6156476"/>
            <a:ext cx="1229969" cy="70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9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1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1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64AAD2B-552B-D903-D55F-3D2AC56B1E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753"/>
          <a:stretch/>
        </p:blipFill>
        <p:spPr>
          <a:xfrm>
            <a:off x="224288" y="6156476"/>
            <a:ext cx="1229969" cy="70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00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Yellow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5A91D1E-5527-98BE-95A7-862B05BE6A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753"/>
          <a:stretch/>
        </p:blipFill>
        <p:spPr>
          <a:xfrm>
            <a:off x="224288" y="6156476"/>
            <a:ext cx="1229969" cy="70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6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10326"/>
            <a:ext cx="2133600" cy="365125"/>
          </a:xfrm>
          <a:prstGeom prst="rect">
            <a:avLst/>
          </a:prstGeom>
        </p:spPr>
        <p:txBody>
          <a:bodyPr anchor="b"/>
          <a:lstStyle>
            <a:lvl1pPr algn="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00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0" r:id="rId2"/>
    <p:sldLayoutId id="2147483649" r:id="rId3"/>
    <p:sldLayoutId id="2147483680" r:id="rId4"/>
    <p:sldLayoutId id="2147483671" r:id="rId5"/>
    <p:sldLayoutId id="2147483668" r:id="rId6"/>
    <p:sldLayoutId id="2147483665" r:id="rId7"/>
    <p:sldLayoutId id="2147483672" r:id="rId8"/>
    <p:sldLayoutId id="2147483673" r:id="rId9"/>
    <p:sldLayoutId id="2147483679" r:id="rId10"/>
    <p:sldLayoutId id="2147483674" r:id="rId11"/>
    <p:sldLayoutId id="2147483662" r:id="rId12"/>
    <p:sldLayoutId id="2147483663" r:id="rId13"/>
    <p:sldLayoutId id="2147483676" r:id="rId14"/>
    <p:sldLayoutId id="2147483677" r:id="rId15"/>
    <p:sldLayoutId id="2147483675" r:id="rId16"/>
    <p:sldLayoutId id="2147483678" r:id="rId17"/>
    <p:sldLayoutId id="2147483681" r:id="rId1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1.jpe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11" Type="http://schemas.microsoft.com/office/2007/relationships/diagramDrawing" Target="../diagrams/drawing1.xml"/><Relationship Id="rId5" Type="http://schemas.openxmlformats.org/officeDocument/2006/relationships/image" Target="../media/image23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2.jpeg"/><Relationship Id="rId9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emf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38.emf"/><Relationship Id="rId5" Type="http://schemas.openxmlformats.org/officeDocument/2006/relationships/image" Target="../media/image32.jpeg"/><Relationship Id="rId10" Type="http://schemas.openxmlformats.org/officeDocument/2006/relationships/image" Target="../media/image37.emf"/><Relationship Id="rId4" Type="http://schemas.openxmlformats.org/officeDocument/2006/relationships/image" Target="../media/image31.jpeg"/><Relationship Id="rId9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svg"/><Relationship Id="rId11" Type="http://schemas.openxmlformats.org/officeDocument/2006/relationships/image" Target="../media/image66.jpe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image" Target="../media/image59.svg"/><Relationship Id="rId9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4343400"/>
            <a:ext cx="8839200" cy="1422399"/>
          </a:xfrm>
        </p:spPr>
        <p:txBody>
          <a:bodyPr>
            <a:normAutofit/>
          </a:bodyPr>
          <a:lstStyle/>
          <a:p>
            <a:r>
              <a:rPr lang="en-US" sz="3600" i="1" dirty="0">
                <a:effectLst/>
                <a:latin typeface="Georgia" pitchFamily="18" charset="0"/>
              </a:rPr>
              <a:t>Freight Advisory Committee</a:t>
            </a:r>
            <a:br>
              <a:rPr lang="en-US" sz="3600" i="1" dirty="0">
                <a:effectLst/>
                <a:latin typeface="Georgia" pitchFamily="18" charset="0"/>
              </a:rPr>
            </a:br>
            <a:r>
              <a:rPr lang="en-US" sz="3600" i="1" dirty="0">
                <a:effectLst/>
                <a:latin typeface="Georgia" pitchFamily="18" charset="0"/>
              </a:rPr>
              <a:t>November 1, 2023</a:t>
            </a:r>
            <a:endParaRPr lang="en-US" sz="2700" b="0" dirty="0">
              <a:latin typeface="Georg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Dan Pallme, Asst Chief of Freight  </a:t>
            </a:r>
          </a:p>
        </p:txBody>
      </p:sp>
    </p:spTree>
    <p:extLst>
      <p:ext uri="{BB962C8B-B14F-4D97-AF65-F5344CB8AC3E}">
        <p14:creationId xmlns:p14="http://schemas.microsoft.com/office/powerpoint/2010/main" val="2705410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Tennessee Truck Parking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AA2AFA-1456-4AF3-9B2D-9D5E56797958}"/>
              </a:ext>
            </a:extLst>
          </p:cNvPr>
          <p:cNvSpPr/>
          <p:nvPr/>
        </p:nvSpPr>
        <p:spPr>
          <a:xfrm>
            <a:off x="457198" y="1447800"/>
            <a:ext cx="8087034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Background of truck parking study efforts</a:t>
            </a:r>
          </a:p>
          <a:p>
            <a:pPr marL="800100" lvl="1" indent="-342900">
              <a:spcAft>
                <a:spcPts val="1800"/>
              </a:spcAft>
              <a:buFont typeface="Courier New" panose="02070309020205020404" pitchFamily="49" charset="0"/>
              <a:buChar char="o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Ramp truck Parking – June 2017</a:t>
            </a:r>
          </a:p>
          <a:p>
            <a:pPr marL="800100" lvl="1" indent="-342900">
              <a:spcAft>
                <a:spcPts val="1800"/>
              </a:spcAft>
              <a:buFont typeface="Courier New" panose="02070309020205020404" pitchFamily="49" charset="0"/>
              <a:buChar char="o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Tennessee Smart Park – December 2017</a:t>
            </a:r>
          </a:p>
          <a:p>
            <a:pPr marL="800100" lvl="1" indent="-342900">
              <a:spcAft>
                <a:spcPts val="1800"/>
              </a:spcAft>
              <a:buFont typeface="Courier New" panose="02070309020205020404" pitchFamily="49" charset="0"/>
              <a:buChar char="o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Truck Parking Needs – November 2020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 Project  - HNTB – Completion by March, 2023</a:t>
            </a:r>
          </a:p>
          <a:p>
            <a:pPr marL="800100" lvl="1" indent="-342900">
              <a:spcAft>
                <a:spcPts val="18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Top 20 sites</a:t>
            </a:r>
          </a:p>
          <a:p>
            <a:pPr marL="800100" lvl="1" indent="-342900">
              <a:spcAft>
                <a:spcPts val="18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Low hanging fruit</a:t>
            </a:r>
          </a:p>
          <a:p>
            <a:pPr marL="800100" lvl="1" indent="-342900">
              <a:spcAft>
                <a:spcPts val="18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Opportunities – excess land, weigh stations, expansions 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482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4343400"/>
            <a:ext cx="8839200" cy="1422399"/>
          </a:xfrm>
        </p:spPr>
        <p:txBody>
          <a:bodyPr>
            <a:normAutofit/>
          </a:bodyPr>
          <a:lstStyle/>
          <a:p>
            <a:r>
              <a:rPr lang="en-US" sz="3600" i="1" dirty="0">
                <a:effectLst/>
                <a:latin typeface="Georgia" pitchFamily="18" charset="0"/>
              </a:rPr>
              <a:t>What’s on the Horizon?</a:t>
            </a:r>
            <a:endParaRPr lang="en-US" sz="2700" b="0" dirty="0">
              <a:latin typeface="Georg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Dan Pallme, Asst Chief of Freight  </a:t>
            </a:r>
          </a:p>
        </p:txBody>
      </p:sp>
    </p:spTree>
    <p:extLst>
      <p:ext uri="{BB962C8B-B14F-4D97-AF65-F5344CB8AC3E}">
        <p14:creationId xmlns:p14="http://schemas.microsoft.com/office/powerpoint/2010/main" val="1091130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Tennessee Numbers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AA2AFA-1456-4AF3-9B2D-9D5E56797958}"/>
              </a:ext>
            </a:extLst>
          </p:cNvPr>
          <p:cNvSpPr/>
          <p:nvPr/>
        </p:nvSpPr>
        <p:spPr>
          <a:xfrm>
            <a:off x="457198" y="1447800"/>
            <a:ext cx="8087034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Growth  = Congestion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Tennessee – 10</a:t>
            </a:r>
            <a:r>
              <a:rPr lang="en-US" sz="2400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cost of Congestion (8)  - 11.1% increase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Nashville Metro – 9</a:t>
            </a:r>
            <a:r>
              <a:rPr lang="en-US" sz="2400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cost of Congestion (10)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Timeline to success 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006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What’s on the Horizon  Freight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AA2AFA-1456-4AF3-9B2D-9D5E56797958}"/>
              </a:ext>
            </a:extLst>
          </p:cNvPr>
          <p:cNvSpPr/>
          <p:nvPr/>
        </p:nvSpPr>
        <p:spPr>
          <a:xfrm>
            <a:off x="457198" y="1447800"/>
            <a:ext cx="808703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IIJA or BIL – More emphasis on leveraging $$$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Potential Water Program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Weigh in Motion – Full scale operation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ROI project / Case Studies – Ongoing – December 2023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Truck Parking Projects implemented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Passenger Rail Project studies – May 2023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758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F0E295-31F4-49D3-BFD6-52FE24823D54}"/>
              </a:ext>
            </a:extLst>
          </p:cNvPr>
          <p:cNvSpPr/>
          <p:nvPr/>
        </p:nvSpPr>
        <p:spPr>
          <a:xfrm>
            <a:off x="1374259" y="947057"/>
            <a:ext cx="6395483" cy="2713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8E63D9-685C-4B3D-B4A7-3C13868DCE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618"/>
          <a:stretch/>
        </p:blipFill>
        <p:spPr>
          <a:xfrm>
            <a:off x="2743200" y="96691"/>
            <a:ext cx="3657600" cy="211931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AE7C92-1142-D9B6-11FA-585F4AD9FF78}"/>
              </a:ext>
            </a:extLst>
          </p:cNvPr>
          <p:cNvSpPr txBox="1">
            <a:spLocks/>
          </p:cNvSpPr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00" kern="1200" baseline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November 01,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1621E-F671-3568-972D-095333F1C697}"/>
              </a:ext>
            </a:extLst>
          </p:cNvPr>
          <p:cNvSpPr txBox="1"/>
          <p:nvPr/>
        </p:nvSpPr>
        <p:spPr>
          <a:xfrm>
            <a:off x="0" y="4827287"/>
            <a:ext cx="9144000" cy="56169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3200" b="1" dirty="0">
                <a:solidFill>
                  <a:schemeClr val="bg1"/>
                </a:solidFill>
                <a:latin typeface="PermianSlabSerifTypeface" panose="02000000000000000000" pitchFamily="50" charset="0"/>
                <a:ea typeface="Open Sans" pitchFamily="2" charset="0"/>
                <a:cs typeface="Open Sans" pitchFamily="2" charset="0"/>
              </a:rPr>
              <a:t>TDOT Update</a:t>
            </a:r>
          </a:p>
        </p:txBody>
      </p:sp>
    </p:spTree>
    <p:extLst>
      <p:ext uri="{BB962C8B-B14F-4D97-AF65-F5344CB8AC3E}">
        <p14:creationId xmlns:p14="http://schemas.microsoft.com/office/powerpoint/2010/main" val="1436383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4F3E8-FA66-CAE8-E9D1-5D63A32A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Anything New Happening at TDOT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A9AFA49-99C4-18A8-0C12-F464BB291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7794" y="1062048"/>
            <a:ext cx="1563816" cy="159691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C3CCED6-4233-EC2F-6F56-A5270F452E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40657" y="3692251"/>
            <a:ext cx="1820551" cy="156877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4740700-C81D-5BBD-B781-193BF3E372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454" y="1200552"/>
            <a:ext cx="3435275" cy="128893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B83D8B7-7BF8-0EC4-946B-BDB8B4FF42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44765" y="3785199"/>
            <a:ext cx="2022368" cy="17946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A861AB-AB79-259B-01FB-A84461C8745D}"/>
              </a:ext>
            </a:extLst>
          </p:cNvPr>
          <p:cNvSpPr txBox="1"/>
          <p:nvPr/>
        </p:nvSpPr>
        <p:spPr>
          <a:xfrm>
            <a:off x="78284" y="2598001"/>
            <a:ext cx="4493715" cy="91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b="1" dirty="0">
                <a:solidFill>
                  <a:srgbClr val="1F376D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A Little Organizational Initiative (EPIC &amp; IPD)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B7DE1A-AA64-BD65-29D3-EF24C9C07E00}"/>
              </a:ext>
            </a:extLst>
          </p:cNvPr>
          <p:cNvSpPr txBox="1"/>
          <p:nvPr/>
        </p:nvSpPr>
        <p:spPr>
          <a:xfrm>
            <a:off x="4656999" y="2658961"/>
            <a:ext cx="4493715" cy="91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b="1" dirty="0">
                <a:solidFill>
                  <a:srgbClr val="1F376D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A Little Transportation Bill</a:t>
            </a:r>
          </a:p>
          <a:p>
            <a:pPr algn="ctr">
              <a:lnSpc>
                <a:spcPct val="115000"/>
              </a:lnSpc>
            </a:pPr>
            <a:r>
              <a:rPr lang="en-US" sz="2400" b="1" dirty="0">
                <a:solidFill>
                  <a:srgbClr val="1F376D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TMA</a:t>
            </a:r>
            <a:endParaRPr lang="en-US" sz="2400" b="1" dirty="0">
              <a:solidFill>
                <a:srgbClr val="1F376D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6CFF9B-96C6-5EEB-362A-79A15D6D3AB3}"/>
              </a:ext>
            </a:extLst>
          </p:cNvPr>
          <p:cNvSpPr txBox="1"/>
          <p:nvPr/>
        </p:nvSpPr>
        <p:spPr>
          <a:xfrm>
            <a:off x="4572001" y="5586696"/>
            <a:ext cx="4493715" cy="490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b="1" dirty="0">
                <a:solidFill>
                  <a:srgbClr val="1F376D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A Little Extra Funding $3.3B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EEB40A-B65B-118A-D42D-16A0F489314C}"/>
              </a:ext>
            </a:extLst>
          </p:cNvPr>
          <p:cNvSpPr txBox="1"/>
          <p:nvPr/>
        </p:nvSpPr>
        <p:spPr>
          <a:xfrm>
            <a:off x="78284" y="5261024"/>
            <a:ext cx="4493715" cy="91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b="1" dirty="0">
                <a:solidFill>
                  <a:srgbClr val="1F376D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A Few New Federal Programs</a:t>
            </a: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60F54E32-3AFB-1813-3A91-68EB3AB86F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48690" y="1592885"/>
            <a:ext cx="914400" cy="914400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87315666-F64E-5A78-8950-DFE81D897E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71999" y="4350715"/>
            <a:ext cx="914400" cy="914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8639DA8-FAC9-C198-8440-09F1A9AE21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1208" y="3832357"/>
            <a:ext cx="694479" cy="78824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F3380F2-E3E4-ED6B-8A5C-3E69B2F98D6A}"/>
              </a:ext>
            </a:extLst>
          </p:cNvPr>
          <p:cNvGrpSpPr/>
          <p:nvPr/>
        </p:nvGrpSpPr>
        <p:grpSpPr>
          <a:xfrm>
            <a:off x="2092736" y="4153479"/>
            <a:ext cx="1229260" cy="1202761"/>
            <a:chOff x="-501885" y="3643143"/>
            <a:chExt cx="1415143" cy="1415143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0A1BD6A4-0472-E2DD-C9AE-6BBE1BCFA5AA}"/>
                </a:ext>
              </a:extLst>
            </p:cNvPr>
            <p:cNvSpPr/>
            <p:nvPr/>
          </p:nvSpPr>
          <p:spPr>
            <a:xfrm>
              <a:off x="-501885" y="3643143"/>
              <a:ext cx="1415143" cy="1415143"/>
            </a:xfrm>
            <a:prstGeom prst="diamond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2FF9BEB-2FB1-B989-A36D-2A8705667FC6}"/>
                </a:ext>
              </a:extLst>
            </p:cNvPr>
            <p:cNvSpPr/>
            <p:nvPr/>
          </p:nvSpPr>
          <p:spPr>
            <a:xfrm>
              <a:off x="-63415" y="4241469"/>
              <a:ext cx="542166" cy="306618"/>
            </a:xfrm>
            <a:custGeom>
              <a:avLst/>
              <a:gdLst>
                <a:gd name="connsiteX0" fmla="*/ 488992 w 646775"/>
                <a:gd name="connsiteY0" fmla="*/ 317076 h 365779"/>
                <a:gd name="connsiteX1" fmla="*/ 492212 w 646775"/>
                <a:gd name="connsiteY1" fmla="*/ 265152 h 365779"/>
                <a:gd name="connsiteX2" fmla="*/ 504288 w 646775"/>
                <a:gd name="connsiteY2" fmla="*/ 55445 h 365779"/>
                <a:gd name="connsiteX3" fmla="*/ 504690 w 646775"/>
                <a:gd name="connsiteY3" fmla="*/ 42565 h 365779"/>
                <a:gd name="connsiteX4" fmla="*/ 491407 w 646775"/>
                <a:gd name="connsiteY4" fmla="*/ 27270 h 365779"/>
                <a:gd name="connsiteX5" fmla="*/ 477320 w 646775"/>
                <a:gd name="connsiteY5" fmla="*/ 12780 h 365779"/>
                <a:gd name="connsiteX6" fmla="*/ 493822 w 646775"/>
                <a:gd name="connsiteY6" fmla="*/ 302 h 365779"/>
                <a:gd name="connsiteX7" fmla="*/ 599280 w 646775"/>
                <a:gd name="connsiteY7" fmla="*/ 302 h 365779"/>
                <a:gd name="connsiteX8" fmla="*/ 614977 w 646775"/>
                <a:gd name="connsiteY8" fmla="*/ 12377 h 365779"/>
                <a:gd name="connsiteX9" fmla="*/ 600890 w 646775"/>
                <a:gd name="connsiteY9" fmla="*/ 27270 h 365779"/>
                <a:gd name="connsiteX10" fmla="*/ 587204 w 646775"/>
                <a:gd name="connsiteY10" fmla="*/ 44578 h 365779"/>
                <a:gd name="connsiteX11" fmla="*/ 594852 w 646775"/>
                <a:gd name="connsiteY11" fmla="*/ 179015 h 365779"/>
                <a:gd name="connsiteX12" fmla="*/ 601695 w 646775"/>
                <a:gd name="connsiteY12" fmla="*/ 298158 h 365779"/>
                <a:gd name="connsiteX13" fmla="*/ 602902 w 646775"/>
                <a:gd name="connsiteY13" fmla="*/ 317478 h 365779"/>
                <a:gd name="connsiteX14" fmla="*/ 619002 w 646775"/>
                <a:gd name="connsiteY14" fmla="*/ 317478 h 365779"/>
                <a:gd name="connsiteX15" fmla="*/ 646776 w 646775"/>
                <a:gd name="connsiteY15" fmla="*/ 341629 h 365779"/>
                <a:gd name="connsiteX16" fmla="*/ 619002 w 646775"/>
                <a:gd name="connsiteY16" fmla="*/ 365779 h 365779"/>
                <a:gd name="connsiteX17" fmla="*/ 407283 w 646775"/>
                <a:gd name="connsiteY17" fmla="*/ 365779 h 365779"/>
                <a:gd name="connsiteX18" fmla="*/ 28121 w 646775"/>
                <a:gd name="connsiteY18" fmla="*/ 365779 h 365779"/>
                <a:gd name="connsiteX19" fmla="*/ 1153 w 646775"/>
                <a:gd name="connsiteY19" fmla="*/ 348874 h 365779"/>
                <a:gd name="connsiteX20" fmla="*/ 24096 w 646775"/>
                <a:gd name="connsiteY20" fmla="*/ 317881 h 365779"/>
                <a:gd name="connsiteX21" fmla="*/ 43818 w 646775"/>
                <a:gd name="connsiteY21" fmla="*/ 317881 h 365779"/>
                <a:gd name="connsiteX22" fmla="*/ 46233 w 646775"/>
                <a:gd name="connsiteY22" fmla="*/ 282460 h 365779"/>
                <a:gd name="connsiteX23" fmla="*/ 54284 w 646775"/>
                <a:gd name="connsiteY23" fmla="*/ 139570 h 365779"/>
                <a:gd name="connsiteX24" fmla="*/ 59919 w 646775"/>
                <a:gd name="connsiteY24" fmla="*/ 48200 h 365779"/>
                <a:gd name="connsiteX25" fmla="*/ 44623 w 646775"/>
                <a:gd name="connsiteY25" fmla="*/ 27672 h 365779"/>
                <a:gd name="connsiteX26" fmla="*/ 32548 w 646775"/>
                <a:gd name="connsiteY26" fmla="*/ 13585 h 365779"/>
                <a:gd name="connsiteX27" fmla="*/ 46233 w 646775"/>
                <a:gd name="connsiteY27" fmla="*/ 1107 h 365779"/>
                <a:gd name="connsiteX28" fmla="*/ 70786 w 646775"/>
                <a:gd name="connsiteY28" fmla="*/ 704 h 365779"/>
                <a:gd name="connsiteX29" fmla="*/ 149678 w 646775"/>
                <a:gd name="connsiteY29" fmla="*/ 704 h 365779"/>
                <a:gd name="connsiteX30" fmla="*/ 157326 w 646775"/>
                <a:gd name="connsiteY30" fmla="*/ 704 h 365779"/>
                <a:gd name="connsiteX31" fmla="*/ 170608 w 646775"/>
                <a:gd name="connsiteY31" fmla="*/ 13182 h 365779"/>
                <a:gd name="connsiteX32" fmla="*/ 158533 w 646775"/>
                <a:gd name="connsiteY32" fmla="*/ 27270 h 365779"/>
                <a:gd name="connsiteX33" fmla="*/ 143238 w 646775"/>
                <a:gd name="connsiteY33" fmla="*/ 46590 h 365779"/>
                <a:gd name="connsiteX34" fmla="*/ 153301 w 646775"/>
                <a:gd name="connsiteY34" fmla="*/ 218461 h 365779"/>
                <a:gd name="connsiteX35" fmla="*/ 158131 w 646775"/>
                <a:gd name="connsiteY35" fmla="*/ 310233 h 365779"/>
                <a:gd name="connsiteX36" fmla="*/ 166181 w 646775"/>
                <a:gd name="connsiteY36" fmla="*/ 317881 h 365779"/>
                <a:gd name="connsiteX37" fmla="*/ 259563 w 646775"/>
                <a:gd name="connsiteY37" fmla="*/ 317881 h 365779"/>
                <a:gd name="connsiteX38" fmla="*/ 267210 w 646775"/>
                <a:gd name="connsiteY38" fmla="*/ 309831 h 365779"/>
                <a:gd name="connsiteX39" fmla="*/ 280493 w 646775"/>
                <a:gd name="connsiteY39" fmla="*/ 79193 h 365779"/>
                <a:gd name="connsiteX40" fmla="*/ 282506 w 646775"/>
                <a:gd name="connsiteY40" fmla="*/ 45785 h 365779"/>
                <a:gd name="connsiteX41" fmla="*/ 267613 w 646775"/>
                <a:gd name="connsiteY41" fmla="*/ 27270 h 365779"/>
                <a:gd name="connsiteX42" fmla="*/ 255135 w 646775"/>
                <a:gd name="connsiteY42" fmla="*/ 12780 h 365779"/>
                <a:gd name="connsiteX43" fmla="*/ 269223 w 646775"/>
                <a:gd name="connsiteY43" fmla="*/ 302 h 365779"/>
                <a:gd name="connsiteX44" fmla="*/ 378705 w 646775"/>
                <a:gd name="connsiteY44" fmla="*/ 302 h 365779"/>
                <a:gd name="connsiteX45" fmla="*/ 392793 w 646775"/>
                <a:gd name="connsiteY45" fmla="*/ 12780 h 365779"/>
                <a:gd name="connsiteX46" fmla="*/ 380315 w 646775"/>
                <a:gd name="connsiteY46" fmla="*/ 27270 h 365779"/>
                <a:gd name="connsiteX47" fmla="*/ 365422 w 646775"/>
                <a:gd name="connsiteY47" fmla="*/ 46188 h 365779"/>
                <a:gd name="connsiteX48" fmla="*/ 377095 w 646775"/>
                <a:gd name="connsiteY48" fmla="*/ 240599 h 365779"/>
                <a:gd name="connsiteX49" fmla="*/ 380718 w 646775"/>
                <a:gd name="connsiteY49" fmla="*/ 308623 h 365779"/>
                <a:gd name="connsiteX50" fmla="*/ 389573 w 646775"/>
                <a:gd name="connsiteY50" fmla="*/ 317478 h 365779"/>
                <a:gd name="connsiteX51" fmla="*/ 480540 w 646775"/>
                <a:gd name="connsiteY51" fmla="*/ 317478 h 365779"/>
                <a:gd name="connsiteX52" fmla="*/ 488992 w 646775"/>
                <a:gd name="connsiteY52" fmla="*/ 317076 h 365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646775" h="365779">
                  <a:moveTo>
                    <a:pt x="488992" y="317076"/>
                  </a:moveTo>
                  <a:cubicBezTo>
                    <a:pt x="490200" y="298963"/>
                    <a:pt x="491407" y="282058"/>
                    <a:pt x="492212" y="265152"/>
                  </a:cubicBezTo>
                  <a:cubicBezTo>
                    <a:pt x="496238" y="195116"/>
                    <a:pt x="500263" y="125079"/>
                    <a:pt x="504288" y="55445"/>
                  </a:cubicBezTo>
                  <a:cubicBezTo>
                    <a:pt x="504690" y="51018"/>
                    <a:pt x="504690" y="46590"/>
                    <a:pt x="504690" y="42565"/>
                  </a:cubicBezTo>
                  <a:cubicBezTo>
                    <a:pt x="504288" y="34113"/>
                    <a:pt x="499458" y="28880"/>
                    <a:pt x="491407" y="27270"/>
                  </a:cubicBezTo>
                  <a:cubicBezTo>
                    <a:pt x="481747" y="25660"/>
                    <a:pt x="476515" y="20427"/>
                    <a:pt x="477320" y="12780"/>
                  </a:cubicBezTo>
                  <a:cubicBezTo>
                    <a:pt x="478125" y="5132"/>
                    <a:pt x="484162" y="302"/>
                    <a:pt x="493822" y="302"/>
                  </a:cubicBezTo>
                  <a:cubicBezTo>
                    <a:pt x="528841" y="302"/>
                    <a:pt x="564261" y="302"/>
                    <a:pt x="599280" y="302"/>
                  </a:cubicBezTo>
                  <a:cubicBezTo>
                    <a:pt x="608537" y="302"/>
                    <a:pt x="614575" y="5132"/>
                    <a:pt x="614977" y="12377"/>
                  </a:cubicBezTo>
                  <a:cubicBezTo>
                    <a:pt x="615782" y="20427"/>
                    <a:pt x="610952" y="25257"/>
                    <a:pt x="600890" y="27270"/>
                  </a:cubicBezTo>
                  <a:cubicBezTo>
                    <a:pt x="592034" y="28880"/>
                    <a:pt x="586802" y="35320"/>
                    <a:pt x="587204" y="44578"/>
                  </a:cubicBezTo>
                  <a:cubicBezTo>
                    <a:pt x="589619" y="89256"/>
                    <a:pt x="592437" y="133935"/>
                    <a:pt x="594852" y="179015"/>
                  </a:cubicBezTo>
                  <a:cubicBezTo>
                    <a:pt x="597267" y="218864"/>
                    <a:pt x="599280" y="258310"/>
                    <a:pt x="601695" y="298158"/>
                  </a:cubicBezTo>
                  <a:cubicBezTo>
                    <a:pt x="602097" y="304195"/>
                    <a:pt x="602500" y="310233"/>
                    <a:pt x="602902" y="317478"/>
                  </a:cubicBezTo>
                  <a:cubicBezTo>
                    <a:pt x="608537" y="317478"/>
                    <a:pt x="613770" y="317478"/>
                    <a:pt x="619002" y="317478"/>
                  </a:cubicBezTo>
                  <a:cubicBezTo>
                    <a:pt x="635505" y="317478"/>
                    <a:pt x="646776" y="327138"/>
                    <a:pt x="646776" y="341629"/>
                  </a:cubicBezTo>
                  <a:cubicBezTo>
                    <a:pt x="646776" y="356119"/>
                    <a:pt x="635505" y="365779"/>
                    <a:pt x="619002" y="365779"/>
                  </a:cubicBezTo>
                  <a:cubicBezTo>
                    <a:pt x="548564" y="365779"/>
                    <a:pt x="477722" y="365779"/>
                    <a:pt x="407283" y="365779"/>
                  </a:cubicBezTo>
                  <a:cubicBezTo>
                    <a:pt x="280896" y="365779"/>
                    <a:pt x="154508" y="365779"/>
                    <a:pt x="28121" y="365779"/>
                  </a:cubicBezTo>
                  <a:cubicBezTo>
                    <a:pt x="14033" y="365779"/>
                    <a:pt x="4373" y="359742"/>
                    <a:pt x="1153" y="348874"/>
                  </a:cubicBezTo>
                  <a:cubicBezTo>
                    <a:pt x="-3678" y="333579"/>
                    <a:pt x="7190" y="318283"/>
                    <a:pt x="24096" y="317881"/>
                  </a:cubicBezTo>
                  <a:cubicBezTo>
                    <a:pt x="30536" y="317478"/>
                    <a:pt x="36573" y="317881"/>
                    <a:pt x="43818" y="317881"/>
                  </a:cubicBezTo>
                  <a:cubicBezTo>
                    <a:pt x="44623" y="305403"/>
                    <a:pt x="45428" y="293730"/>
                    <a:pt x="46233" y="282460"/>
                  </a:cubicBezTo>
                  <a:cubicBezTo>
                    <a:pt x="49051" y="234964"/>
                    <a:pt x="51466" y="187468"/>
                    <a:pt x="54284" y="139570"/>
                  </a:cubicBezTo>
                  <a:cubicBezTo>
                    <a:pt x="55894" y="108979"/>
                    <a:pt x="57906" y="78388"/>
                    <a:pt x="59919" y="48200"/>
                  </a:cubicBezTo>
                  <a:cubicBezTo>
                    <a:pt x="60724" y="35723"/>
                    <a:pt x="56699" y="30087"/>
                    <a:pt x="44623" y="27672"/>
                  </a:cubicBezTo>
                  <a:cubicBezTo>
                    <a:pt x="36573" y="26062"/>
                    <a:pt x="32146" y="20830"/>
                    <a:pt x="32548" y="13585"/>
                  </a:cubicBezTo>
                  <a:cubicBezTo>
                    <a:pt x="32951" y="6742"/>
                    <a:pt x="38183" y="1509"/>
                    <a:pt x="46233" y="1107"/>
                  </a:cubicBezTo>
                  <a:cubicBezTo>
                    <a:pt x="54284" y="704"/>
                    <a:pt x="62736" y="704"/>
                    <a:pt x="70786" y="704"/>
                  </a:cubicBezTo>
                  <a:cubicBezTo>
                    <a:pt x="96949" y="704"/>
                    <a:pt x="123113" y="704"/>
                    <a:pt x="149678" y="704"/>
                  </a:cubicBezTo>
                  <a:cubicBezTo>
                    <a:pt x="152093" y="704"/>
                    <a:pt x="154911" y="704"/>
                    <a:pt x="157326" y="704"/>
                  </a:cubicBezTo>
                  <a:cubicBezTo>
                    <a:pt x="164571" y="1509"/>
                    <a:pt x="170206" y="6742"/>
                    <a:pt x="170608" y="13182"/>
                  </a:cubicBezTo>
                  <a:cubicBezTo>
                    <a:pt x="171011" y="20427"/>
                    <a:pt x="166583" y="25660"/>
                    <a:pt x="158533" y="27270"/>
                  </a:cubicBezTo>
                  <a:cubicBezTo>
                    <a:pt x="146458" y="29685"/>
                    <a:pt x="142433" y="34515"/>
                    <a:pt x="143238" y="46590"/>
                  </a:cubicBezTo>
                  <a:cubicBezTo>
                    <a:pt x="146458" y="103746"/>
                    <a:pt x="150081" y="160903"/>
                    <a:pt x="153301" y="218461"/>
                  </a:cubicBezTo>
                  <a:cubicBezTo>
                    <a:pt x="154911" y="249052"/>
                    <a:pt x="156923" y="279642"/>
                    <a:pt x="158131" y="310233"/>
                  </a:cubicBezTo>
                  <a:cubicBezTo>
                    <a:pt x="158533" y="316271"/>
                    <a:pt x="160143" y="317881"/>
                    <a:pt x="166181" y="317881"/>
                  </a:cubicBezTo>
                  <a:cubicBezTo>
                    <a:pt x="197174" y="317478"/>
                    <a:pt x="228570" y="317478"/>
                    <a:pt x="259563" y="317881"/>
                  </a:cubicBezTo>
                  <a:cubicBezTo>
                    <a:pt x="266003" y="317881"/>
                    <a:pt x="267210" y="315466"/>
                    <a:pt x="267210" y="309831"/>
                  </a:cubicBezTo>
                  <a:cubicBezTo>
                    <a:pt x="271638" y="232952"/>
                    <a:pt x="276066" y="156073"/>
                    <a:pt x="280493" y="79193"/>
                  </a:cubicBezTo>
                  <a:cubicBezTo>
                    <a:pt x="281298" y="67923"/>
                    <a:pt x="282103" y="56653"/>
                    <a:pt x="282506" y="45785"/>
                  </a:cubicBezTo>
                  <a:cubicBezTo>
                    <a:pt x="282908" y="34515"/>
                    <a:pt x="278481" y="29685"/>
                    <a:pt x="267613" y="27270"/>
                  </a:cubicBezTo>
                  <a:cubicBezTo>
                    <a:pt x="259160" y="25660"/>
                    <a:pt x="254330" y="20427"/>
                    <a:pt x="255135" y="12780"/>
                  </a:cubicBezTo>
                  <a:cubicBezTo>
                    <a:pt x="255538" y="5937"/>
                    <a:pt x="261173" y="704"/>
                    <a:pt x="269223" y="302"/>
                  </a:cubicBezTo>
                  <a:cubicBezTo>
                    <a:pt x="305851" y="-101"/>
                    <a:pt x="342077" y="-101"/>
                    <a:pt x="378705" y="302"/>
                  </a:cubicBezTo>
                  <a:cubicBezTo>
                    <a:pt x="386755" y="302"/>
                    <a:pt x="392390" y="5937"/>
                    <a:pt x="392793" y="12780"/>
                  </a:cubicBezTo>
                  <a:cubicBezTo>
                    <a:pt x="393195" y="20427"/>
                    <a:pt x="388768" y="25660"/>
                    <a:pt x="380315" y="27270"/>
                  </a:cubicBezTo>
                  <a:cubicBezTo>
                    <a:pt x="369045" y="29282"/>
                    <a:pt x="364617" y="34918"/>
                    <a:pt x="365422" y="46188"/>
                  </a:cubicBezTo>
                  <a:cubicBezTo>
                    <a:pt x="369045" y="110992"/>
                    <a:pt x="373070" y="175795"/>
                    <a:pt x="377095" y="240599"/>
                  </a:cubicBezTo>
                  <a:cubicBezTo>
                    <a:pt x="378303" y="263140"/>
                    <a:pt x="379510" y="286083"/>
                    <a:pt x="380718" y="308623"/>
                  </a:cubicBezTo>
                  <a:cubicBezTo>
                    <a:pt x="381120" y="314661"/>
                    <a:pt x="382328" y="317478"/>
                    <a:pt x="389573" y="317478"/>
                  </a:cubicBezTo>
                  <a:cubicBezTo>
                    <a:pt x="419761" y="317076"/>
                    <a:pt x="450352" y="317478"/>
                    <a:pt x="480540" y="317478"/>
                  </a:cubicBezTo>
                  <a:cubicBezTo>
                    <a:pt x="482552" y="317076"/>
                    <a:pt x="485370" y="317076"/>
                    <a:pt x="488992" y="317076"/>
                  </a:cubicBezTo>
                  <a:close/>
                </a:path>
              </a:pathLst>
            </a:custGeom>
            <a:solidFill>
              <a:srgbClr val="FFFFFF"/>
            </a:solidFill>
            <a:ln w="402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5C4AA52-1D64-80FF-0FF3-AFFF80D91C4E}"/>
                </a:ext>
              </a:extLst>
            </p:cNvPr>
            <p:cNvSpPr/>
            <p:nvPr/>
          </p:nvSpPr>
          <p:spPr>
            <a:xfrm>
              <a:off x="-124774" y="3979043"/>
              <a:ext cx="646002" cy="214506"/>
            </a:xfrm>
            <a:custGeom>
              <a:avLst/>
              <a:gdLst>
                <a:gd name="connsiteX0" fmla="*/ 385323 w 770646"/>
                <a:gd name="connsiteY0" fmla="*/ 255894 h 255894"/>
                <a:gd name="connsiteX1" fmla="*/ 44399 w 770646"/>
                <a:gd name="connsiteY1" fmla="*/ 255894 h 255894"/>
                <a:gd name="connsiteX2" fmla="*/ 13809 w 770646"/>
                <a:gd name="connsiteY2" fmla="*/ 236977 h 255894"/>
                <a:gd name="connsiteX3" fmla="*/ 3343 w 770646"/>
                <a:gd name="connsiteY3" fmla="*/ 215644 h 255894"/>
                <a:gd name="connsiteX4" fmla="*/ 12198 w 770646"/>
                <a:gd name="connsiteY4" fmla="*/ 188676 h 255894"/>
                <a:gd name="connsiteX5" fmla="*/ 191717 w 770646"/>
                <a:gd name="connsiteY5" fmla="*/ 95294 h 255894"/>
                <a:gd name="connsiteX6" fmla="*/ 366003 w 770646"/>
                <a:gd name="connsiteY6" fmla="*/ 5132 h 255894"/>
                <a:gd name="connsiteX7" fmla="*/ 404644 w 770646"/>
                <a:gd name="connsiteY7" fmla="*/ 5132 h 255894"/>
                <a:gd name="connsiteX8" fmla="*/ 755228 w 770646"/>
                <a:gd name="connsiteY8" fmla="*/ 187066 h 255894"/>
                <a:gd name="connsiteX9" fmla="*/ 758448 w 770646"/>
                <a:gd name="connsiteY9" fmla="*/ 188676 h 255894"/>
                <a:gd name="connsiteX10" fmla="*/ 767304 w 770646"/>
                <a:gd name="connsiteY10" fmla="*/ 216449 h 255894"/>
                <a:gd name="connsiteX11" fmla="*/ 757241 w 770646"/>
                <a:gd name="connsiteY11" fmla="*/ 236977 h 255894"/>
                <a:gd name="connsiteX12" fmla="*/ 726650 w 770646"/>
                <a:gd name="connsiteY12" fmla="*/ 255894 h 255894"/>
                <a:gd name="connsiteX13" fmla="*/ 464215 w 770646"/>
                <a:gd name="connsiteY13" fmla="*/ 255894 h 255894"/>
                <a:gd name="connsiteX14" fmla="*/ 385323 w 770646"/>
                <a:gd name="connsiteY14" fmla="*/ 255894 h 255894"/>
                <a:gd name="connsiteX15" fmla="*/ 419134 w 770646"/>
                <a:gd name="connsiteY15" fmla="*/ 117834 h 255894"/>
                <a:gd name="connsiteX16" fmla="*/ 423964 w 770646"/>
                <a:gd name="connsiteY16" fmla="*/ 117834 h 255894"/>
                <a:gd name="connsiteX17" fmla="*/ 434027 w 770646"/>
                <a:gd name="connsiteY17" fmla="*/ 102539 h 255894"/>
                <a:gd name="connsiteX18" fmla="*/ 409876 w 770646"/>
                <a:gd name="connsiteY18" fmla="*/ 83219 h 255894"/>
                <a:gd name="connsiteX19" fmla="*/ 398204 w 770646"/>
                <a:gd name="connsiteY19" fmla="*/ 73961 h 255894"/>
                <a:gd name="connsiteX20" fmla="*/ 390959 w 770646"/>
                <a:gd name="connsiteY20" fmla="*/ 67118 h 255894"/>
                <a:gd name="connsiteX21" fmla="*/ 382908 w 770646"/>
                <a:gd name="connsiteY21" fmla="*/ 73961 h 255894"/>
                <a:gd name="connsiteX22" fmla="*/ 372846 w 770646"/>
                <a:gd name="connsiteY22" fmla="*/ 83219 h 255894"/>
                <a:gd name="connsiteX23" fmla="*/ 361978 w 770646"/>
                <a:gd name="connsiteY23" fmla="*/ 87244 h 255894"/>
                <a:gd name="connsiteX24" fmla="*/ 342255 w 770646"/>
                <a:gd name="connsiteY24" fmla="*/ 119042 h 255894"/>
                <a:gd name="connsiteX25" fmla="*/ 362381 w 770646"/>
                <a:gd name="connsiteY25" fmla="*/ 146815 h 255894"/>
                <a:gd name="connsiteX26" fmla="*/ 379688 w 770646"/>
                <a:gd name="connsiteY26" fmla="*/ 152852 h 255894"/>
                <a:gd name="connsiteX27" fmla="*/ 398606 w 770646"/>
                <a:gd name="connsiteY27" fmla="*/ 158890 h 255894"/>
                <a:gd name="connsiteX28" fmla="*/ 403436 w 770646"/>
                <a:gd name="connsiteY28" fmla="*/ 177003 h 255894"/>
                <a:gd name="connsiteX29" fmla="*/ 374456 w 770646"/>
                <a:gd name="connsiteY29" fmla="*/ 175795 h 255894"/>
                <a:gd name="connsiteX30" fmla="*/ 349098 w 770646"/>
                <a:gd name="connsiteY30" fmla="*/ 164928 h 255894"/>
                <a:gd name="connsiteX31" fmla="*/ 341450 w 770646"/>
                <a:gd name="connsiteY31" fmla="*/ 176600 h 255894"/>
                <a:gd name="connsiteX32" fmla="*/ 371236 w 770646"/>
                <a:gd name="connsiteY32" fmla="*/ 202361 h 255894"/>
                <a:gd name="connsiteX33" fmla="*/ 382908 w 770646"/>
                <a:gd name="connsiteY33" fmla="*/ 211619 h 255894"/>
                <a:gd name="connsiteX34" fmla="*/ 390154 w 770646"/>
                <a:gd name="connsiteY34" fmla="*/ 217656 h 255894"/>
                <a:gd name="connsiteX35" fmla="*/ 398204 w 770646"/>
                <a:gd name="connsiteY35" fmla="*/ 211619 h 255894"/>
                <a:gd name="connsiteX36" fmla="*/ 408669 w 770646"/>
                <a:gd name="connsiteY36" fmla="*/ 201556 h 255894"/>
                <a:gd name="connsiteX37" fmla="*/ 426379 w 770646"/>
                <a:gd name="connsiteY37" fmla="*/ 193103 h 255894"/>
                <a:gd name="connsiteX38" fmla="*/ 419134 w 770646"/>
                <a:gd name="connsiteY38" fmla="*/ 135947 h 255894"/>
                <a:gd name="connsiteX39" fmla="*/ 395386 w 770646"/>
                <a:gd name="connsiteY39" fmla="*/ 127897 h 255894"/>
                <a:gd name="connsiteX40" fmla="*/ 380091 w 770646"/>
                <a:gd name="connsiteY40" fmla="*/ 121457 h 255894"/>
                <a:gd name="connsiteX41" fmla="*/ 378481 w 770646"/>
                <a:gd name="connsiteY41" fmla="*/ 106162 h 255894"/>
                <a:gd name="connsiteX42" fmla="*/ 402229 w 770646"/>
                <a:gd name="connsiteY42" fmla="*/ 108577 h 255894"/>
                <a:gd name="connsiteX43" fmla="*/ 419134 w 770646"/>
                <a:gd name="connsiteY43" fmla="*/ 117834 h 25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70646" h="255894">
                  <a:moveTo>
                    <a:pt x="385323" y="255894"/>
                  </a:moveTo>
                  <a:cubicBezTo>
                    <a:pt x="271816" y="255894"/>
                    <a:pt x="157906" y="255894"/>
                    <a:pt x="44399" y="255894"/>
                  </a:cubicBezTo>
                  <a:cubicBezTo>
                    <a:pt x="30311" y="255894"/>
                    <a:pt x="19846" y="249857"/>
                    <a:pt x="13809" y="236977"/>
                  </a:cubicBezTo>
                  <a:cubicBezTo>
                    <a:pt x="10588" y="229731"/>
                    <a:pt x="6563" y="222889"/>
                    <a:pt x="3343" y="215644"/>
                  </a:cubicBezTo>
                  <a:cubicBezTo>
                    <a:pt x="-3097" y="203166"/>
                    <a:pt x="-279" y="195116"/>
                    <a:pt x="12198" y="188676"/>
                  </a:cubicBezTo>
                  <a:cubicBezTo>
                    <a:pt x="72172" y="157683"/>
                    <a:pt x="132146" y="126689"/>
                    <a:pt x="191717" y="95294"/>
                  </a:cubicBezTo>
                  <a:cubicBezTo>
                    <a:pt x="250081" y="65508"/>
                    <a:pt x="308042" y="35723"/>
                    <a:pt x="366003" y="5132"/>
                  </a:cubicBezTo>
                  <a:cubicBezTo>
                    <a:pt x="379286" y="-1711"/>
                    <a:pt x="391361" y="-1711"/>
                    <a:pt x="404644" y="5132"/>
                  </a:cubicBezTo>
                  <a:cubicBezTo>
                    <a:pt x="521371" y="65911"/>
                    <a:pt x="638099" y="126287"/>
                    <a:pt x="755228" y="187066"/>
                  </a:cubicBezTo>
                  <a:cubicBezTo>
                    <a:pt x="756436" y="187468"/>
                    <a:pt x="757643" y="188273"/>
                    <a:pt x="758448" y="188676"/>
                  </a:cubicBezTo>
                  <a:cubicBezTo>
                    <a:pt x="770926" y="195518"/>
                    <a:pt x="773744" y="203166"/>
                    <a:pt x="767304" y="216449"/>
                  </a:cubicBezTo>
                  <a:cubicBezTo>
                    <a:pt x="764084" y="223291"/>
                    <a:pt x="760461" y="230134"/>
                    <a:pt x="757241" y="236977"/>
                  </a:cubicBezTo>
                  <a:cubicBezTo>
                    <a:pt x="751203" y="249857"/>
                    <a:pt x="741141" y="255894"/>
                    <a:pt x="726650" y="255894"/>
                  </a:cubicBezTo>
                  <a:cubicBezTo>
                    <a:pt x="639306" y="255894"/>
                    <a:pt x="551962" y="255894"/>
                    <a:pt x="464215" y="255894"/>
                  </a:cubicBezTo>
                  <a:cubicBezTo>
                    <a:pt x="438052" y="255894"/>
                    <a:pt x="411486" y="255894"/>
                    <a:pt x="385323" y="255894"/>
                  </a:cubicBezTo>
                  <a:close/>
                  <a:moveTo>
                    <a:pt x="419134" y="117834"/>
                  </a:moveTo>
                  <a:cubicBezTo>
                    <a:pt x="421549" y="117834"/>
                    <a:pt x="422757" y="117834"/>
                    <a:pt x="423964" y="117834"/>
                  </a:cubicBezTo>
                  <a:cubicBezTo>
                    <a:pt x="434832" y="117432"/>
                    <a:pt x="438052" y="112602"/>
                    <a:pt x="434027" y="102539"/>
                  </a:cubicBezTo>
                  <a:cubicBezTo>
                    <a:pt x="429599" y="91671"/>
                    <a:pt x="420744" y="86036"/>
                    <a:pt x="409876" y="83219"/>
                  </a:cubicBezTo>
                  <a:cubicBezTo>
                    <a:pt x="404644" y="82011"/>
                    <a:pt x="399814" y="80401"/>
                    <a:pt x="398204" y="73961"/>
                  </a:cubicBezTo>
                  <a:cubicBezTo>
                    <a:pt x="397399" y="71143"/>
                    <a:pt x="392971" y="67118"/>
                    <a:pt x="390959" y="67118"/>
                  </a:cubicBezTo>
                  <a:cubicBezTo>
                    <a:pt x="387739" y="67521"/>
                    <a:pt x="383713" y="71143"/>
                    <a:pt x="382908" y="73961"/>
                  </a:cubicBezTo>
                  <a:cubicBezTo>
                    <a:pt x="381298" y="79596"/>
                    <a:pt x="378078" y="82011"/>
                    <a:pt x="372846" y="83219"/>
                  </a:cubicBezTo>
                  <a:cubicBezTo>
                    <a:pt x="369223" y="84426"/>
                    <a:pt x="365601" y="85231"/>
                    <a:pt x="361978" y="87244"/>
                  </a:cubicBezTo>
                  <a:cubicBezTo>
                    <a:pt x="348695" y="93684"/>
                    <a:pt x="342255" y="104551"/>
                    <a:pt x="342255" y="119042"/>
                  </a:cubicBezTo>
                  <a:cubicBezTo>
                    <a:pt x="342255" y="133130"/>
                    <a:pt x="349903" y="141582"/>
                    <a:pt x="362381" y="146815"/>
                  </a:cubicBezTo>
                  <a:cubicBezTo>
                    <a:pt x="368016" y="149230"/>
                    <a:pt x="373651" y="150840"/>
                    <a:pt x="379688" y="152852"/>
                  </a:cubicBezTo>
                  <a:cubicBezTo>
                    <a:pt x="386129" y="154865"/>
                    <a:pt x="392569" y="156475"/>
                    <a:pt x="398606" y="158890"/>
                  </a:cubicBezTo>
                  <a:cubicBezTo>
                    <a:pt x="406656" y="162513"/>
                    <a:pt x="408669" y="170563"/>
                    <a:pt x="403436" y="177003"/>
                  </a:cubicBezTo>
                  <a:cubicBezTo>
                    <a:pt x="396996" y="185456"/>
                    <a:pt x="378883" y="185456"/>
                    <a:pt x="374456" y="175795"/>
                  </a:cubicBezTo>
                  <a:cubicBezTo>
                    <a:pt x="368418" y="163318"/>
                    <a:pt x="362783" y="164123"/>
                    <a:pt x="349098" y="164928"/>
                  </a:cubicBezTo>
                  <a:cubicBezTo>
                    <a:pt x="342658" y="165330"/>
                    <a:pt x="340243" y="170160"/>
                    <a:pt x="341450" y="176600"/>
                  </a:cubicBezTo>
                  <a:cubicBezTo>
                    <a:pt x="345073" y="192298"/>
                    <a:pt x="356343" y="199543"/>
                    <a:pt x="371236" y="202361"/>
                  </a:cubicBezTo>
                  <a:cubicBezTo>
                    <a:pt x="376871" y="203568"/>
                    <a:pt x="381298" y="205179"/>
                    <a:pt x="382908" y="211619"/>
                  </a:cubicBezTo>
                  <a:cubicBezTo>
                    <a:pt x="383713" y="214034"/>
                    <a:pt x="387739" y="217656"/>
                    <a:pt x="390154" y="217656"/>
                  </a:cubicBezTo>
                  <a:cubicBezTo>
                    <a:pt x="392971" y="217254"/>
                    <a:pt x="397399" y="214034"/>
                    <a:pt x="398204" y="211619"/>
                  </a:cubicBezTo>
                  <a:cubicBezTo>
                    <a:pt x="399814" y="205581"/>
                    <a:pt x="403436" y="203568"/>
                    <a:pt x="408669" y="201556"/>
                  </a:cubicBezTo>
                  <a:cubicBezTo>
                    <a:pt x="414707" y="199141"/>
                    <a:pt x="421147" y="197128"/>
                    <a:pt x="426379" y="193103"/>
                  </a:cubicBezTo>
                  <a:cubicBezTo>
                    <a:pt x="446907" y="177405"/>
                    <a:pt x="442882" y="146010"/>
                    <a:pt x="419134" y="135947"/>
                  </a:cubicBezTo>
                  <a:cubicBezTo>
                    <a:pt x="411486" y="132727"/>
                    <a:pt x="403034" y="130714"/>
                    <a:pt x="395386" y="127897"/>
                  </a:cubicBezTo>
                  <a:cubicBezTo>
                    <a:pt x="390154" y="125884"/>
                    <a:pt x="384921" y="124274"/>
                    <a:pt x="380091" y="121457"/>
                  </a:cubicBezTo>
                  <a:cubicBezTo>
                    <a:pt x="373651" y="117432"/>
                    <a:pt x="373248" y="110992"/>
                    <a:pt x="378481" y="106162"/>
                  </a:cubicBezTo>
                  <a:cubicBezTo>
                    <a:pt x="384921" y="99721"/>
                    <a:pt x="397801" y="100526"/>
                    <a:pt x="402229" y="108577"/>
                  </a:cubicBezTo>
                  <a:cubicBezTo>
                    <a:pt x="406254" y="115419"/>
                    <a:pt x="411889" y="119042"/>
                    <a:pt x="419134" y="117834"/>
                  </a:cubicBezTo>
                  <a:close/>
                </a:path>
              </a:pathLst>
            </a:custGeom>
            <a:solidFill>
              <a:srgbClr val="FFFFFF"/>
            </a:solidFill>
            <a:ln w="402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ED6C231-26B5-F189-65B8-2A00B601B38F}"/>
                </a:ext>
              </a:extLst>
            </p:cNvPr>
            <p:cNvSpPr/>
            <p:nvPr/>
          </p:nvSpPr>
          <p:spPr>
            <a:xfrm>
              <a:off x="-119304" y="4566364"/>
              <a:ext cx="629790" cy="45719"/>
            </a:xfrm>
            <a:custGeom>
              <a:avLst/>
              <a:gdLst>
                <a:gd name="connsiteX0" fmla="*/ 369111 w 738198"/>
                <a:gd name="connsiteY0" fmla="*/ 0 h 48300"/>
                <a:gd name="connsiteX1" fmla="*/ 710840 w 738198"/>
                <a:gd name="connsiteY1" fmla="*/ 0 h 48300"/>
                <a:gd name="connsiteX2" fmla="*/ 737406 w 738198"/>
                <a:gd name="connsiteY2" fmla="*/ 30591 h 48300"/>
                <a:gd name="connsiteX3" fmla="*/ 710840 w 738198"/>
                <a:gd name="connsiteY3" fmla="*/ 48301 h 48300"/>
                <a:gd name="connsiteX4" fmla="*/ 572378 w 738198"/>
                <a:gd name="connsiteY4" fmla="*/ 48301 h 48300"/>
                <a:gd name="connsiteX5" fmla="*/ 27784 w 738198"/>
                <a:gd name="connsiteY5" fmla="*/ 48301 h 48300"/>
                <a:gd name="connsiteX6" fmla="*/ 11 w 738198"/>
                <a:gd name="connsiteY6" fmla="*/ 25358 h 48300"/>
                <a:gd name="connsiteX7" fmla="*/ 26174 w 738198"/>
                <a:gd name="connsiteY7" fmla="*/ 0 h 48300"/>
                <a:gd name="connsiteX8" fmla="*/ 133241 w 738198"/>
                <a:gd name="connsiteY8" fmla="*/ 0 h 48300"/>
                <a:gd name="connsiteX9" fmla="*/ 369111 w 738198"/>
                <a:gd name="connsiteY9" fmla="*/ 0 h 4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8198" h="48300">
                  <a:moveTo>
                    <a:pt x="369111" y="0"/>
                  </a:moveTo>
                  <a:cubicBezTo>
                    <a:pt x="483021" y="0"/>
                    <a:pt x="596931" y="0"/>
                    <a:pt x="710840" y="0"/>
                  </a:cubicBezTo>
                  <a:cubicBezTo>
                    <a:pt x="729758" y="0"/>
                    <a:pt x="741431" y="13685"/>
                    <a:pt x="737406" y="30591"/>
                  </a:cubicBezTo>
                  <a:cubicBezTo>
                    <a:pt x="734588" y="41458"/>
                    <a:pt x="724928" y="48301"/>
                    <a:pt x="710840" y="48301"/>
                  </a:cubicBezTo>
                  <a:cubicBezTo>
                    <a:pt x="664552" y="48301"/>
                    <a:pt x="618666" y="48301"/>
                    <a:pt x="572378" y="48301"/>
                  </a:cubicBezTo>
                  <a:cubicBezTo>
                    <a:pt x="390847" y="48301"/>
                    <a:pt x="209315" y="48301"/>
                    <a:pt x="27784" y="48301"/>
                  </a:cubicBezTo>
                  <a:cubicBezTo>
                    <a:pt x="11281" y="48301"/>
                    <a:pt x="414" y="39446"/>
                    <a:pt x="11" y="25358"/>
                  </a:cubicBezTo>
                  <a:cubicBezTo>
                    <a:pt x="-391" y="10465"/>
                    <a:pt x="10074" y="403"/>
                    <a:pt x="26174" y="0"/>
                  </a:cubicBezTo>
                  <a:cubicBezTo>
                    <a:pt x="61997" y="0"/>
                    <a:pt x="97418" y="0"/>
                    <a:pt x="133241" y="0"/>
                  </a:cubicBezTo>
                  <a:cubicBezTo>
                    <a:pt x="212133" y="0"/>
                    <a:pt x="290622" y="0"/>
                    <a:pt x="369111" y="0"/>
                  </a:cubicBezTo>
                  <a:close/>
                </a:path>
              </a:pathLst>
            </a:custGeom>
            <a:solidFill>
              <a:srgbClr val="FFFFFF"/>
            </a:solidFill>
            <a:ln w="402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91168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4F3E8-FA66-CAE8-E9D1-5D63A32A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Bureau of Environment &amp; Planning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8B27F-CFFC-806E-5ACD-F5EC1ABB17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037" y="1062444"/>
            <a:ext cx="5094515" cy="50248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7A70EE-9782-27D9-69C1-8ACBB4B8319A}"/>
              </a:ext>
            </a:extLst>
          </p:cNvPr>
          <p:cNvSpPr txBox="1"/>
          <p:nvPr/>
        </p:nvSpPr>
        <p:spPr>
          <a:xfrm>
            <a:off x="5181600" y="1582765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Helvetica" pitchFamily="2" charset="0"/>
              </a:rPr>
              <a:t>We Have Grown &amp; More Changes are Coming</a:t>
            </a:r>
            <a:endParaRPr lang="en-US" sz="240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B1C45A-6052-12C5-6D4A-BCCE24BC8BCA}"/>
              </a:ext>
            </a:extLst>
          </p:cNvPr>
          <p:cNvSpPr txBox="1"/>
          <p:nvPr/>
        </p:nvSpPr>
        <p:spPr>
          <a:xfrm>
            <a:off x="5588000" y="2654220"/>
            <a:ext cx="352808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Helvetica" pitchFamily="2" charset="0"/>
              </a:rPr>
              <a:t>Environment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Helvetica" pitchFamily="2" charset="0"/>
              </a:rPr>
              <a:t>Long Range Planning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Helvetica" pitchFamily="2" charset="0"/>
              </a:rPr>
              <a:t>Freight &amp; Logistics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Helvetica" pitchFamily="2" charset="0"/>
              </a:rPr>
              <a:t>Multimodal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Helvetica" pitchFamily="2" charset="0"/>
              </a:rPr>
              <a:t>Local Programs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Helvetica" pitchFamily="2" charset="0"/>
              </a:rPr>
              <a:t>Strategic Transportation Investments</a:t>
            </a:r>
            <a:endParaRPr lang="en-US" sz="2000" dirty="0">
              <a:solidFill>
                <a:schemeClr val="tx2"/>
              </a:solidFill>
              <a:latin typeface="Helvetica" pitchFamily="2" charset="0"/>
            </a:endParaRPr>
          </a:p>
        </p:txBody>
      </p:sp>
      <p:pic>
        <p:nvPicPr>
          <p:cNvPr id="1026" name="Picture 2" descr="TDOT EPIC">
            <a:extLst>
              <a:ext uri="{FF2B5EF4-FFF2-40B4-BE49-F238E27FC236}">
                <a16:creationId xmlns:a16="http://schemas.microsoft.com/office/drawing/2014/main" id="{09536EC2-66D9-735A-AADA-680AB739C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5648" y="3827957"/>
            <a:ext cx="2188760" cy="96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DOT EPIC">
            <a:extLst>
              <a:ext uri="{FF2B5EF4-FFF2-40B4-BE49-F238E27FC236}">
                <a16:creationId xmlns:a16="http://schemas.microsoft.com/office/drawing/2014/main" id="{58DD4E50-24E6-E435-2EFC-C95CB3C54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93" t="9196" r="15211" b="18836"/>
          <a:stretch/>
        </p:blipFill>
        <p:spPr bwMode="auto">
          <a:xfrm>
            <a:off x="1677837" y="4872328"/>
            <a:ext cx="1776562" cy="101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18D363ED-9A8F-5894-0202-A38B3167DF7C}"/>
              </a:ext>
            </a:extLst>
          </p:cNvPr>
          <p:cNvSpPr/>
          <p:nvPr/>
        </p:nvSpPr>
        <p:spPr>
          <a:xfrm rot="1044281">
            <a:off x="8390971" y="3528478"/>
            <a:ext cx="457200" cy="457200"/>
          </a:xfrm>
          <a:prstGeom prst="star5">
            <a:avLst/>
          </a:prstGeom>
          <a:solidFill>
            <a:srgbClr val="FFCC00"/>
          </a:solidFill>
          <a:ln w="12700">
            <a:solidFill>
              <a:schemeClr val="accent5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631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6D6738-8DEA-4420-BBC0-DB808C28E4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2034136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Land Between the Lakes National Recreation Area">
            <a:extLst>
              <a:ext uri="{FF2B5EF4-FFF2-40B4-BE49-F238E27FC236}">
                <a16:creationId xmlns:a16="http://schemas.microsoft.com/office/drawing/2014/main" id="{B09C2D86-7758-469E-9FBF-5C6219F082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7754" y="3962400"/>
            <a:ext cx="4446246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ummins Falls At Cummins Falls State Park">
            <a:extLst>
              <a:ext uri="{FF2B5EF4-FFF2-40B4-BE49-F238E27FC236}">
                <a16:creationId xmlns:a16="http://schemas.microsoft.com/office/drawing/2014/main" id="{735A714B-2909-4F7E-8B65-2069DDE90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002032"/>
            <a:ext cx="4697754" cy="285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ig South Fork National River and Recreation Area">
            <a:extLst>
              <a:ext uri="{FF2B5EF4-FFF2-40B4-BE49-F238E27FC236}">
                <a16:creationId xmlns:a16="http://schemas.microsoft.com/office/drawing/2014/main" id="{D4ECB382-7DA9-4B14-A8BC-EBD332494C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7754" y="984514"/>
            <a:ext cx="4446246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25 Beautiful and Best Places to Visit in Tennessee (+ Map!)">
            <a:extLst>
              <a:ext uri="{FF2B5EF4-FFF2-40B4-BE49-F238E27FC236}">
                <a16:creationId xmlns:a16="http://schemas.microsoft.com/office/drawing/2014/main" id="{9069396C-8D7F-451E-A7AC-473916BF5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84513"/>
            <a:ext cx="4697754" cy="301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26D6738-8DEA-4420-BBC0-DB808C28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A770F81-B043-46C8-9E59-4B075B1E7E92}"/>
              </a:ext>
            </a:extLst>
          </p:cNvPr>
          <p:cNvGraphicFramePr/>
          <p:nvPr/>
        </p:nvGraphicFramePr>
        <p:xfrm>
          <a:off x="762000" y="1143000"/>
          <a:ext cx="7315200" cy="5537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49152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6D6738-8DEA-4420-BBC0-DB808C28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Highway Beautification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A5F9DA-7963-467F-9D42-6FF40704E2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39" y="1137203"/>
            <a:ext cx="2096077" cy="4958462"/>
          </a:xfrm>
          <a:prstGeom prst="rect">
            <a:avLst/>
          </a:prstGeom>
        </p:spPr>
      </p:pic>
      <p:pic>
        <p:nvPicPr>
          <p:cNvPr id="6146" name="Picture 2" descr="hero-attn-pollinator">
            <a:extLst>
              <a:ext uri="{FF2B5EF4-FFF2-40B4-BE49-F238E27FC236}">
                <a16:creationId xmlns:a16="http://schemas.microsoft.com/office/drawing/2014/main" id="{456830CE-D109-414E-9D0B-1DD43CFAB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4935" y="4912539"/>
            <a:ext cx="2670173" cy="118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8A22CCBE-F50A-4210-8FC3-77BCA7E76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6749" y="4147181"/>
            <a:ext cx="2364937" cy="110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437390-0858-4C16-9580-7E12C078D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9486" y="1169825"/>
            <a:ext cx="2362200" cy="2810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B5E608-4920-49A3-2CE2-B5D4354AD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8199" y="1137203"/>
            <a:ext cx="3071152" cy="37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30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Safety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272DA-0DE5-1C71-3B11-6B7F7E34B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Year to date </a:t>
            </a:r>
            <a:r>
              <a:rPr lang="en-US" sz="1600" i="1" dirty="0"/>
              <a:t>(through 10-31-23)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800" dirty="0"/>
              <a:t>1, 126 fatalities on Tennessee Roadways vs 1,105 last year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800" dirty="0"/>
              <a:t>149 large truck fatalities vs 139</a:t>
            </a:r>
          </a:p>
          <a:p>
            <a:endParaRPr lang="en-US" sz="2800" dirty="0"/>
          </a:p>
          <a:p>
            <a:r>
              <a:rPr lang="en-US" sz="2800" dirty="0"/>
              <a:t>334 restrained vs 314 unrestrained – </a:t>
            </a:r>
            <a:r>
              <a:rPr lang="en-US" sz="2800" b="1" i="1" dirty="0"/>
              <a:t>Buckle Up! </a:t>
            </a:r>
          </a:p>
          <a:p>
            <a:endParaRPr lang="en-US" sz="2800" dirty="0"/>
          </a:p>
          <a:p>
            <a:r>
              <a:rPr lang="en-US" sz="2800" dirty="0"/>
              <a:t>148 pedestrian vs 170 in 2022</a:t>
            </a:r>
          </a:p>
          <a:p>
            <a:endParaRPr lang="en-US" sz="2800" dirty="0"/>
          </a:p>
          <a:p>
            <a:r>
              <a:rPr lang="en-US" sz="2800" b="1" dirty="0"/>
              <a:t>These change every day so continue to make a difference 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/>
              <a:t>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AA2AFA-1456-4AF3-9B2D-9D5E56797958}"/>
              </a:ext>
            </a:extLst>
          </p:cNvPr>
          <p:cNvSpPr/>
          <p:nvPr/>
        </p:nvSpPr>
        <p:spPr>
          <a:xfrm>
            <a:off x="457200" y="1447800"/>
            <a:ext cx="808703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	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68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6D6738-8DEA-4420-BBC0-DB808C28E4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Long Range Planning</a:t>
            </a:r>
          </a:p>
        </p:txBody>
      </p:sp>
    </p:spTree>
    <p:extLst>
      <p:ext uri="{BB962C8B-B14F-4D97-AF65-F5344CB8AC3E}">
        <p14:creationId xmlns:p14="http://schemas.microsoft.com/office/powerpoint/2010/main" val="799610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0D8AA42-FCD3-41E3-82BA-A97FC85C3C61}"/>
              </a:ext>
            </a:extLst>
          </p:cNvPr>
          <p:cNvGraphicFramePr/>
          <p:nvPr/>
        </p:nvGraphicFramePr>
        <p:xfrm>
          <a:off x="301083" y="1066801"/>
          <a:ext cx="8541834" cy="498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126D6738-8DEA-4420-BBC0-DB808C28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</a:t>
            </a:r>
          </a:p>
        </p:txBody>
      </p:sp>
    </p:spTree>
    <p:extLst>
      <p:ext uri="{BB962C8B-B14F-4D97-AF65-F5344CB8AC3E}">
        <p14:creationId xmlns:p14="http://schemas.microsoft.com/office/powerpoint/2010/main" val="1558422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D31D86-EACB-B49B-A1D9-207684D92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029" y="172624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AE2CB2-A76D-4772-93F3-9B01C5EA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&amp; Data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C0E6B-16FB-45FD-9442-428BF368EEE0}"/>
              </a:ext>
            </a:extLst>
          </p:cNvPr>
          <p:cNvSpPr/>
          <p:nvPr/>
        </p:nvSpPr>
        <p:spPr>
          <a:xfrm>
            <a:off x="199746" y="1068326"/>
            <a:ext cx="7757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Interstate Corridor Studies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0841B1-B581-94B8-06C2-ECD01A379015}"/>
              </a:ext>
            </a:extLst>
          </p:cNvPr>
          <p:cNvSpPr/>
          <p:nvPr/>
        </p:nvSpPr>
        <p:spPr>
          <a:xfrm>
            <a:off x="152400" y="3462279"/>
            <a:ext cx="7757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Urban Congestion Studies</a:t>
            </a:r>
          </a:p>
        </p:txBody>
      </p:sp>
      <p:pic>
        <p:nvPicPr>
          <p:cNvPr id="5" name="Picture 2" descr="Interstate 40 and 81 Corridor Study">
            <a:extLst>
              <a:ext uri="{FF2B5EF4-FFF2-40B4-BE49-F238E27FC236}">
                <a16:creationId xmlns:a16="http://schemas.microsoft.com/office/drawing/2014/main" id="{2A38DACD-9D0D-14CC-9422-23436FAFC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1438" y="1625987"/>
            <a:ext cx="1400804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A755C1-714F-7455-732D-FE3471B1BB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3673" y="1625987"/>
            <a:ext cx="1162879" cy="13716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CBED84-08E8-8B49-B82E-F4B001504543}"/>
              </a:ext>
            </a:extLst>
          </p:cNvPr>
          <p:cNvSpPr/>
          <p:nvPr/>
        </p:nvSpPr>
        <p:spPr>
          <a:xfrm>
            <a:off x="2706127" y="3075748"/>
            <a:ext cx="91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22222"/>
                </a:solidFill>
                <a:latin typeface="Georgia" panose="02040502050405020303" pitchFamily="18" charset="0"/>
              </a:rPr>
              <a:t>2020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033CF7-C69A-892F-FF6A-131B08D0ADC3}"/>
              </a:ext>
            </a:extLst>
          </p:cNvPr>
          <p:cNvSpPr/>
          <p:nvPr/>
        </p:nvSpPr>
        <p:spPr>
          <a:xfrm>
            <a:off x="685803" y="3075748"/>
            <a:ext cx="1666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22222"/>
                </a:solidFill>
                <a:latin typeface="Georgia" panose="02040502050405020303" pitchFamily="18" charset="0"/>
              </a:rPr>
              <a:t>2021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BBC5CA-76DE-A720-3D46-2238B07E1F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027" y="1521690"/>
            <a:ext cx="1550506" cy="15110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AC3EB5-7102-E7D4-304E-6C46199CEA64}"/>
              </a:ext>
            </a:extLst>
          </p:cNvPr>
          <p:cNvSpPr/>
          <p:nvPr/>
        </p:nvSpPr>
        <p:spPr>
          <a:xfrm>
            <a:off x="4734814" y="3074279"/>
            <a:ext cx="91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22222"/>
                </a:solidFill>
                <a:latin typeface="Georgia" panose="02040502050405020303" pitchFamily="18" charset="0"/>
              </a:rPr>
              <a:t>2018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615C23-B823-3DCB-9E1E-417D757FD0FD}"/>
              </a:ext>
            </a:extLst>
          </p:cNvPr>
          <p:cNvSpPr/>
          <p:nvPr/>
        </p:nvSpPr>
        <p:spPr>
          <a:xfrm>
            <a:off x="6527080" y="3074279"/>
            <a:ext cx="91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22222"/>
                </a:solidFill>
                <a:latin typeface="Georgia" panose="02040502050405020303" pitchFamily="18" charset="0"/>
              </a:rPr>
              <a:t>2014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7A22CE-1E70-A2F5-C1AD-918E2F520C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0583" y="2642836"/>
            <a:ext cx="1994352" cy="3693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E94C745-3481-AC5F-1F4E-DF51A8278B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2826" y="4032301"/>
            <a:ext cx="1415564" cy="18288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DC09EC4-A4B9-FF77-673B-1770FB4D17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0428" y="4032301"/>
            <a:ext cx="1415564" cy="1828800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68395A50-71F7-1A89-F27F-06E524C956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953" y="4032301"/>
            <a:ext cx="1415564" cy="1828800"/>
          </a:xfrm>
          <a:prstGeom prst="rect">
            <a:avLst/>
          </a:prstGeom>
        </p:spPr>
      </p:pic>
      <p:pic>
        <p:nvPicPr>
          <p:cNvPr id="1028" name="Picture 1027">
            <a:extLst>
              <a:ext uri="{FF2B5EF4-FFF2-40B4-BE49-F238E27FC236}">
                <a16:creationId xmlns:a16="http://schemas.microsoft.com/office/drawing/2014/main" id="{CC021CDD-1116-05D4-E18A-F168E85EC9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2918" y="4032301"/>
            <a:ext cx="1415564" cy="1828800"/>
          </a:xfrm>
          <a:prstGeom prst="rect">
            <a:avLst/>
          </a:prstGeom>
        </p:spPr>
      </p:pic>
      <p:sp>
        <p:nvSpPr>
          <p:cNvPr id="1029" name="Rectangle 1028">
            <a:extLst>
              <a:ext uri="{FF2B5EF4-FFF2-40B4-BE49-F238E27FC236}">
                <a16:creationId xmlns:a16="http://schemas.microsoft.com/office/drawing/2014/main" id="{3EA40A30-6828-BCC4-3CCC-F7CB872D53FC}"/>
              </a:ext>
            </a:extLst>
          </p:cNvPr>
          <p:cNvSpPr/>
          <p:nvPr/>
        </p:nvSpPr>
        <p:spPr>
          <a:xfrm>
            <a:off x="269966" y="5824739"/>
            <a:ext cx="15960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22222"/>
                </a:solidFill>
                <a:latin typeface="Georgia" panose="02040502050405020303" pitchFamily="18" charset="0"/>
              </a:rPr>
              <a:t>Started in 2019 </a:t>
            </a:r>
            <a:endParaRPr lang="en-US" sz="1600" dirty="0"/>
          </a:p>
        </p:txBody>
      </p: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4651EA43-F480-139E-5B4C-59AA2F19881F}"/>
              </a:ext>
            </a:extLst>
          </p:cNvPr>
          <p:cNvSpPr/>
          <p:nvPr/>
        </p:nvSpPr>
        <p:spPr>
          <a:xfrm>
            <a:off x="2250429" y="5856232"/>
            <a:ext cx="47424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222222"/>
                </a:solidFill>
                <a:latin typeface="Georgia" panose="02040502050405020303" pitchFamily="18" charset="0"/>
              </a:rPr>
              <a:t>December 2021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33635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6D6738-8DEA-4420-BBC0-DB808C28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Regional &amp; Community Planning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D2B259-323E-4B67-87E2-CF67FD90E374}"/>
              </a:ext>
            </a:extLst>
          </p:cNvPr>
          <p:cNvSpPr txBox="1">
            <a:spLocks/>
          </p:cNvSpPr>
          <p:nvPr/>
        </p:nvSpPr>
        <p:spPr>
          <a:xfrm>
            <a:off x="264600" y="3266335"/>
            <a:ext cx="5943600" cy="1918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2270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1800" dirty="0"/>
              <a:t>Community Transportation Planning Grants (CTPGs)</a:t>
            </a:r>
          </a:p>
          <a:p>
            <a:pPr marL="227013" indent="-2270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1800" dirty="0"/>
              <a:t>Urban Transportation Planning Grants (UTPGs)</a:t>
            </a:r>
          </a:p>
          <a:p>
            <a:pPr marL="227013" indent="-2270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1800" dirty="0"/>
              <a:t>Rural Regional Transportation Plans (RRTPs)</a:t>
            </a:r>
          </a:p>
          <a:p>
            <a:pPr marL="227013" indent="-2270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1800" dirty="0"/>
              <a:t>Corridor Management Agreements (CMAs) 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E9D4F5F-8040-773D-C32B-46B753132B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7909" y="1215867"/>
          <a:ext cx="6346902" cy="1918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7772193" imgH="2349177" progId="Acrobat.Document.DC">
                  <p:embed/>
                </p:oleObj>
              </mc:Choice>
              <mc:Fallback>
                <p:oleObj name="Acrobat Document" r:id="rId3" imgW="7772193" imgH="2349177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E9D4F5F-8040-773D-C32B-46B753132B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7909" y="1215867"/>
                        <a:ext cx="6346902" cy="1918589"/>
                      </a:xfrm>
                      <a:prstGeom prst="rect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 descr="Community Mobility_photo">
            <a:extLst>
              <a:ext uri="{FF2B5EF4-FFF2-40B4-BE49-F238E27FC236}">
                <a16:creationId xmlns:a16="http://schemas.microsoft.com/office/drawing/2014/main" id="{968BFE82-5BF7-BE90-BFC0-AD84E7786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8480" y="1119917"/>
            <a:ext cx="2103120" cy="2721833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orridor Study_photo">
            <a:extLst>
              <a:ext uri="{FF2B5EF4-FFF2-40B4-BE49-F238E27FC236}">
                <a16:creationId xmlns:a16="http://schemas.microsoft.com/office/drawing/2014/main" id="{43C3CADA-4ACF-7DC3-BD2E-1C10AA857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8480" y="3958364"/>
            <a:ext cx="2103120" cy="2721833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1EAB50-CFB6-FE89-4985-B5BB8F14A5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1273" y="5138070"/>
            <a:ext cx="2743200" cy="154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51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6CBB2-9132-4E3F-9D21-C0DD4716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7803"/>
            <a:ext cx="9144000" cy="825500"/>
          </a:xfrm>
        </p:spPr>
        <p:txBody>
          <a:bodyPr>
            <a:noAutofit/>
          </a:bodyPr>
          <a:lstStyle/>
          <a:p>
            <a:pPr algn="ctr"/>
            <a:r>
              <a:rPr lang="en-US" sz="2600" b="1" dirty="0">
                <a:ea typeface="Open Sans" panose="020B0606030504020204" pitchFamily="34" charset="0"/>
                <a:cs typeface="Open Sans" panose="020B0606030504020204" pitchFamily="34" charset="0"/>
              </a:rPr>
              <a:t>National Electric Vehicle Infrastructure (NEVI)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750AFF-3926-4DD9-942C-9393FF0ADBF2}"/>
              </a:ext>
            </a:extLst>
          </p:cNvPr>
          <p:cNvSpPr txBox="1"/>
          <p:nvPr/>
        </p:nvSpPr>
        <p:spPr>
          <a:xfrm>
            <a:off x="151245" y="5230717"/>
            <a:ext cx="4484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kern="0" dirty="0">
                <a:solidFill>
                  <a:srgbClr val="1F376D"/>
                </a:solidFill>
                <a:latin typeface="Open Sans"/>
                <a:ea typeface="Open Sans"/>
                <a:cs typeface="Open Sans"/>
                <a:sym typeface="Cantarell"/>
                <a:rtl val="0"/>
              </a:rPr>
              <a:t>Tennessee’s allocation is $88 million </a:t>
            </a:r>
            <a:r>
              <a:rPr lang="en-US" sz="2400" kern="0" dirty="0">
                <a:solidFill>
                  <a:srgbClr val="1F376D"/>
                </a:solidFill>
                <a:latin typeface="Open Sans"/>
                <a:ea typeface="Open Sans"/>
                <a:cs typeface="Open Sans"/>
                <a:sym typeface="Cantarell"/>
                <a:rtl val="0"/>
              </a:rPr>
              <a:t>over the 5 years</a:t>
            </a:r>
            <a:endParaRPr lang="en-US" sz="2100" kern="0" dirty="0">
              <a:solidFill>
                <a:srgbClr val="1F376D"/>
              </a:solidFill>
              <a:latin typeface="Arial"/>
              <a:cs typeface="Arial"/>
              <a:sym typeface="Arial"/>
              <a:rtl val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47F986-826F-865E-9C97-886F2E5FB1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5587" y="3034799"/>
            <a:ext cx="6400800" cy="204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224C4D-3727-1C54-B2E7-13AD58E63E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4375" y="4350232"/>
            <a:ext cx="1916843" cy="23774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2" name="Shape 153">
            <a:extLst>
              <a:ext uri="{FF2B5EF4-FFF2-40B4-BE49-F238E27FC236}">
                <a16:creationId xmlns:a16="http://schemas.microsoft.com/office/drawing/2014/main" id="{986278CE-C23B-9ECA-D2E3-A689154853C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135" y="1237184"/>
            <a:ext cx="8720365" cy="170504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2060"/>
              </a:buClr>
              <a:buSzPct val="100000"/>
              <a:buNone/>
            </a:pPr>
            <a:r>
              <a:rPr lang="en-US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Cantarell"/>
              </a:rPr>
              <a:t>$7.5 billion in funding to expand electric vehicle (EV) charging across the US </a:t>
            </a:r>
          </a:p>
          <a:p>
            <a:pPr marL="0" indent="0">
              <a:spcBef>
                <a:spcPts val="0"/>
              </a:spcBef>
              <a:buClr>
                <a:srgbClr val="002060"/>
              </a:buClr>
              <a:buSzPct val="100000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2" indent="-457200"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Cantarell"/>
              </a:rPr>
              <a:t>Formula Funding + 2 discretionary grant programs (</a:t>
            </a:r>
            <a:r>
              <a:rPr lang="en-US" sz="20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Corridors &amp; Communities)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0C7C35-9C3B-C44A-2FB2-FB7C88B175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8888" y="4368595"/>
            <a:ext cx="1843580" cy="23774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2896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6CBB2-9132-4E3F-9D21-C0DD4716F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ea typeface="Open Sans" panose="020B0606030504020204" pitchFamily="34" charset="0"/>
                <a:cs typeface="Open Sans" panose="020B0606030504020204" pitchFamily="34" charset="0"/>
              </a:rPr>
              <a:t>Carbon Reduction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750AFF-3926-4DD9-942C-9393FF0ADBF2}"/>
              </a:ext>
            </a:extLst>
          </p:cNvPr>
          <p:cNvSpPr txBox="1"/>
          <p:nvPr/>
        </p:nvSpPr>
        <p:spPr>
          <a:xfrm>
            <a:off x="263184" y="1248345"/>
            <a:ext cx="4465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kern="0" dirty="0">
                <a:solidFill>
                  <a:srgbClr val="1F376D"/>
                </a:solidFill>
                <a:latin typeface="Open Sans"/>
                <a:ea typeface="Open Sans"/>
                <a:cs typeface="Open Sans"/>
                <a:sym typeface="Cantarell"/>
                <a:rtl val="0"/>
              </a:rPr>
              <a:t>Tennessee’s allocation is $139 million </a:t>
            </a:r>
            <a:r>
              <a:rPr lang="en-US" sz="2400" kern="0" dirty="0">
                <a:solidFill>
                  <a:srgbClr val="1F376D"/>
                </a:solidFill>
                <a:latin typeface="Open Sans"/>
                <a:ea typeface="Open Sans"/>
                <a:cs typeface="Open Sans"/>
                <a:sym typeface="Cantarell"/>
                <a:rtl val="0"/>
              </a:rPr>
              <a:t>over the 5 years</a:t>
            </a:r>
            <a:endParaRPr lang="en-US" sz="2100" kern="0" dirty="0">
              <a:solidFill>
                <a:srgbClr val="1F376D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4CBC69-AF77-EF2D-CCC8-037CF043FF7C}"/>
              </a:ext>
            </a:extLst>
          </p:cNvPr>
          <p:cNvSpPr/>
          <p:nvPr/>
        </p:nvSpPr>
        <p:spPr>
          <a:xfrm>
            <a:off x="230378" y="2183846"/>
            <a:ext cx="4594302" cy="9251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Aft>
                <a:spcPts val="10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Developing a Carbon Reduction Strategy  – Nov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DBF9C-A4F7-A0EB-9817-85900B274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486" y="1455734"/>
            <a:ext cx="3547431" cy="458301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7ACC4B-E4D7-628E-0B7E-BEF251558C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209"/>
          <a:stretch/>
        </p:blipFill>
        <p:spPr>
          <a:xfrm>
            <a:off x="180667" y="3034620"/>
            <a:ext cx="5029200" cy="303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80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750AFF-3926-4DD9-942C-9393FF0ADBF2}"/>
              </a:ext>
            </a:extLst>
          </p:cNvPr>
          <p:cNvSpPr txBox="1"/>
          <p:nvPr/>
        </p:nvSpPr>
        <p:spPr>
          <a:xfrm>
            <a:off x="324860" y="3617020"/>
            <a:ext cx="5213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800" b="1" kern="0" dirty="0">
                <a:solidFill>
                  <a:srgbClr val="1F376D"/>
                </a:solidFill>
                <a:latin typeface="Open Sans"/>
                <a:ea typeface="Open Sans"/>
                <a:cs typeface="Open Sans"/>
                <a:sym typeface="Cantarell"/>
                <a:rtl val="0"/>
              </a:rPr>
              <a:t>Tennessee’s allocation is $158 million </a:t>
            </a:r>
            <a:r>
              <a:rPr lang="en-US" sz="2800" kern="0" dirty="0">
                <a:solidFill>
                  <a:srgbClr val="1F376D"/>
                </a:solidFill>
                <a:latin typeface="Open Sans"/>
                <a:ea typeface="Open Sans"/>
                <a:cs typeface="Open Sans"/>
                <a:sym typeface="Cantarell"/>
                <a:rtl val="0"/>
              </a:rPr>
              <a:t>over the 5 years</a:t>
            </a:r>
            <a:endParaRPr lang="en-US" sz="2400" kern="0" dirty="0">
              <a:solidFill>
                <a:srgbClr val="1F376D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4CBC69-AF77-EF2D-CCC8-037CF043FF7C}"/>
              </a:ext>
            </a:extLst>
          </p:cNvPr>
          <p:cNvSpPr/>
          <p:nvPr/>
        </p:nvSpPr>
        <p:spPr>
          <a:xfrm>
            <a:off x="358116" y="4748561"/>
            <a:ext cx="4594302" cy="124182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Aft>
                <a:spcPts val="10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Developing a Resiliency Improvement Plan (RIP) – Nov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821F88-3081-915D-C2CE-E415BF789D81}"/>
              </a:ext>
            </a:extLst>
          </p:cNvPr>
          <p:cNvSpPr txBox="1"/>
          <p:nvPr/>
        </p:nvSpPr>
        <p:spPr>
          <a:xfrm>
            <a:off x="152400" y="2144895"/>
            <a:ext cx="883919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  <a:sym typeface="Cantarell"/>
                <a:rtl val="0"/>
              </a:rPr>
              <a:t>$8.7 billion Nationally, (FY2022 – FY2026) is comprised of:</a:t>
            </a:r>
            <a:endParaRPr lang="en-US" sz="2000" kern="0" dirty="0">
              <a:latin typeface="Open Sans"/>
              <a:ea typeface="Open Sans"/>
              <a:cs typeface="Open Sans"/>
              <a:sym typeface="Arial"/>
              <a:rtl val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  <a:sym typeface="Arial"/>
                <a:rtl val="0"/>
              </a:rPr>
              <a:t>	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  <a:sym typeface="Cantarell"/>
                <a:rtl val="0"/>
              </a:rPr>
              <a:t>$7.3 billion formula program  (allocated to state DOT’s)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  <a:rtl val="0"/>
            </a:endParaRPr>
          </a:p>
          <a:p>
            <a:pPr marL="1253490" marR="0" lvl="2" indent="-3390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  <a:sym typeface="Cantarell"/>
                <a:rtl val="0"/>
              </a:rPr>
              <a:t>$1.4 billion competitive, discretionary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  <a:sym typeface="Cantarell"/>
                <a:rtl val="0"/>
              </a:rPr>
              <a:t>grant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  <a:sym typeface="Cantarell"/>
                <a:rtl val="0"/>
              </a:rPr>
              <a:t> program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Open Sans"/>
              <a:ea typeface="Open Sans"/>
              <a:cs typeface="Open Sans"/>
              <a:sym typeface="Arial"/>
              <a:rtl val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57F46A2-4AA0-F7DA-44BA-CFF811EC4D84}"/>
              </a:ext>
            </a:extLst>
          </p:cNvPr>
          <p:cNvSpPr txBox="1">
            <a:spLocks/>
          </p:cNvSpPr>
          <p:nvPr/>
        </p:nvSpPr>
        <p:spPr>
          <a:xfrm>
            <a:off x="5417" y="1143594"/>
            <a:ext cx="9144000" cy="8863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54094" indent="-339717" algn="l" defTabSz="457189" rtl="0" eaLnBrk="1" latinLnBrk="0" hangingPunct="1">
              <a:spcBef>
                <a:spcPct val="2000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09696" indent="-338130" algn="l" defTabSz="457189" rtl="0" eaLnBrk="1" latinLnBrk="0" hangingPunct="1">
              <a:spcBef>
                <a:spcPct val="2000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rtl val="0"/>
              </a:rPr>
              <a:t>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rtl val="0"/>
              </a:rPr>
              <a:t>romoting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rtl val="0"/>
              </a:rPr>
              <a:t>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rtl val="0"/>
              </a:rPr>
              <a:t>esilient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rtl val="0"/>
              </a:rPr>
              <a:t>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rtl val="0"/>
              </a:rPr>
              <a:t>perations for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rtl val="0"/>
              </a:rPr>
              <a:t>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rtl val="0"/>
              </a:rPr>
              <a:t>ransformative,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rtl val="0"/>
              </a:rPr>
              <a:t>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rtl val="0"/>
              </a:rPr>
              <a:t>fficient, and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rtl val="0"/>
              </a:rPr>
              <a:t>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rtl val="0"/>
              </a:rPr>
              <a:t>ost-saving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rtl val="0"/>
              </a:rPr>
              <a:t>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rtl val="0"/>
              </a:rPr>
              <a:t>ransportation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9595BF-950E-F235-6C0D-4E0AC7CE4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297" y="3416198"/>
            <a:ext cx="2834640" cy="3326915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2DDF0A-C54A-3F6F-D9FC-294E59BB3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 Program </a:t>
            </a:r>
          </a:p>
        </p:txBody>
      </p:sp>
    </p:spTree>
    <p:extLst>
      <p:ext uri="{BB962C8B-B14F-4D97-AF65-F5344CB8AC3E}">
        <p14:creationId xmlns:p14="http://schemas.microsoft.com/office/powerpoint/2010/main" val="2129706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6D6738-8DEA-4420-BBC0-DB808C28E4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Freight &amp; Logistics</a:t>
            </a:r>
          </a:p>
        </p:txBody>
      </p:sp>
    </p:spTree>
    <p:extLst>
      <p:ext uri="{BB962C8B-B14F-4D97-AF65-F5344CB8AC3E}">
        <p14:creationId xmlns:p14="http://schemas.microsoft.com/office/powerpoint/2010/main" val="3768864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4E70E4-CC2D-4BAE-B06A-C9A99C25B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37"/>
          <a:stretch/>
        </p:blipFill>
        <p:spPr bwMode="auto">
          <a:xfrm>
            <a:off x="3840480" y="5029685"/>
            <a:ext cx="4360203" cy="160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26D6738-8DEA-4420-BBC0-DB808C28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Statewide Freight Planning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1FECFAD-D7B2-4F6B-B29B-B8F436E75059}"/>
              </a:ext>
            </a:extLst>
          </p:cNvPr>
          <p:cNvSpPr txBox="1">
            <a:spLocks/>
          </p:cNvSpPr>
          <p:nvPr/>
        </p:nvSpPr>
        <p:spPr>
          <a:xfrm>
            <a:off x="5138664" y="1762328"/>
            <a:ext cx="3977152" cy="2809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Updated Freight Plan in June 2023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Working on Trucking Parking Study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7BC9CC-A6A8-D225-5D49-CD9650F8A2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45" t="17596" r="24667" b="7270"/>
          <a:stretch/>
        </p:blipFill>
        <p:spPr>
          <a:xfrm>
            <a:off x="28184" y="1207204"/>
            <a:ext cx="5110480" cy="386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678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6D6738-8DEA-4420-BBC0-DB808C28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Discretionary Grants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1FECFAD-D7B2-4F6B-B29B-B8F436E75059}"/>
              </a:ext>
            </a:extLst>
          </p:cNvPr>
          <p:cNvSpPr txBox="1">
            <a:spLocks/>
          </p:cNvSpPr>
          <p:nvPr/>
        </p:nvSpPr>
        <p:spPr>
          <a:xfrm>
            <a:off x="0" y="1050930"/>
            <a:ext cx="9144000" cy="825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6688" indent="0">
              <a:buNone/>
            </a:pPr>
            <a:r>
              <a:rPr lang="en-US" dirty="0"/>
              <a:t>The Freight &amp; Logistics Division has taken the lead on numerous federal discretionary grants over the years.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2568090-5194-43F3-81B9-57A89B602604}"/>
              </a:ext>
            </a:extLst>
          </p:cNvPr>
          <p:cNvSpPr txBox="1">
            <a:spLocks/>
          </p:cNvSpPr>
          <p:nvPr/>
        </p:nvSpPr>
        <p:spPr>
          <a:xfrm>
            <a:off x="0" y="1949347"/>
            <a:ext cx="9144000" cy="509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1F376D"/>
                </a:solidFill>
              </a:rPr>
              <a:t>INFRA | RAISE | CRISI | RURAL</a:t>
            </a:r>
          </a:p>
          <a:p>
            <a:pPr marL="0" indent="0" algn="ctr">
              <a:buNone/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26D7EC-4269-2CCC-9D47-ADA0F4965068}"/>
              </a:ext>
            </a:extLst>
          </p:cNvPr>
          <p:cNvGrpSpPr/>
          <p:nvPr/>
        </p:nvGrpSpPr>
        <p:grpSpPr>
          <a:xfrm>
            <a:off x="824419" y="2536109"/>
            <a:ext cx="7495163" cy="3017520"/>
            <a:chOff x="583956" y="2580713"/>
            <a:chExt cx="7495163" cy="30175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557FF4A-CA45-4F56-AD5E-66B19A2E8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956" y="2580713"/>
              <a:ext cx="2344245" cy="301752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8D3D58-1F7C-48EF-A7F1-B8876CCD8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5582" y="2580713"/>
              <a:ext cx="2338078" cy="30175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C36F7E-94CC-4022-9E12-EAB8A5E67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1041" y="2580713"/>
              <a:ext cx="2338078" cy="30175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9B03D6A-5E7E-6B61-1261-AEC9321BDD95}"/>
              </a:ext>
            </a:extLst>
          </p:cNvPr>
          <p:cNvSpPr txBox="1"/>
          <p:nvPr/>
        </p:nvSpPr>
        <p:spPr>
          <a:xfrm>
            <a:off x="1820260" y="5598233"/>
            <a:ext cx="6063653" cy="556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>
                <a:solidFill>
                  <a:srgbClr val="1F376D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Over $280 Million sinc</a:t>
            </a:r>
            <a:r>
              <a:rPr lang="en-US" sz="2800" b="1" dirty="0">
                <a:solidFill>
                  <a:srgbClr val="1F376D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 2020</a:t>
            </a:r>
            <a:endParaRPr lang="en-US" sz="2800" b="1" dirty="0">
              <a:solidFill>
                <a:srgbClr val="1F376D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496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Current Freight Role at TDOT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AA2AFA-1456-4AF3-9B2D-9D5E56797958}"/>
              </a:ext>
            </a:extLst>
          </p:cNvPr>
          <p:cNvSpPr/>
          <p:nvPr/>
        </p:nvSpPr>
        <p:spPr>
          <a:xfrm>
            <a:off x="381000" y="1143000"/>
            <a:ext cx="808703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Rail Safety - 5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Rail Engineering / Section 130 - 5	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	State Safety Oversight - 1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	Freight Planning - 4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		Short line RR grants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		Federal grants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Multimodal: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Transit and Bike / Ped Planning – 5 / 19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                Passenger Rail  - 0 </a:t>
            </a:r>
          </a:p>
          <a:p>
            <a:pPr lvl="1">
              <a:spcAft>
                <a:spcPts val="1800"/>
              </a:spcAf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State Aid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- 3</a:t>
            </a:r>
          </a:p>
          <a:p>
            <a:pPr>
              <a:spcAft>
                <a:spcPts val="1800"/>
              </a:spcAf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Local Programs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17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752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E2CB2-A76D-4772-93F3-9B01C5EA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Statewide Weigh-in-Motion (WIM)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C0E6B-16FB-45FD-9442-428BF368EEE0}"/>
              </a:ext>
            </a:extLst>
          </p:cNvPr>
          <p:cNvSpPr/>
          <p:nvPr/>
        </p:nvSpPr>
        <p:spPr>
          <a:xfrm>
            <a:off x="199746" y="1129289"/>
            <a:ext cx="7757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Preparing for Better Management of Freight Flows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A8DD7F-65E1-4B13-ABB3-568F7655C40D}"/>
              </a:ext>
            </a:extLst>
          </p:cNvPr>
          <p:cNvSpPr/>
          <p:nvPr/>
        </p:nvSpPr>
        <p:spPr>
          <a:xfrm>
            <a:off x="6465736" y="1752600"/>
            <a:ext cx="2553694" cy="228524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chemeClr val="bg1"/>
                </a:solidFill>
              </a:rPr>
              <a:t>Benefits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Enforcement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Safety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Data Collection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Asset Management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Accuracy of Design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09C788-C065-49D8-9BCF-E39942CF9A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746" y="1807988"/>
            <a:ext cx="4508892" cy="2120466"/>
          </a:xfrm>
          <a:prstGeom prst="rect">
            <a:avLst/>
          </a:prstGeom>
        </p:spPr>
      </p:pic>
      <p:pic>
        <p:nvPicPr>
          <p:cNvPr id="10" name="Picture 9" descr="A truck is parked on the side of a dirt road&#10;&#10;Description automatically generated">
            <a:extLst>
              <a:ext uri="{FF2B5EF4-FFF2-40B4-BE49-F238E27FC236}">
                <a16:creationId xmlns:a16="http://schemas.microsoft.com/office/drawing/2014/main" id="{9FC3C8FD-2265-4BD0-93A9-98701BFC47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736" y="4104529"/>
            <a:ext cx="2553694" cy="191527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82A635-825E-409E-B3C1-34F85C97984D}"/>
              </a:ext>
            </a:extLst>
          </p:cNvPr>
          <p:cNvSpPr/>
          <p:nvPr/>
        </p:nvSpPr>
        <p:spPr>
          <a:xfrm>
            <a:off x="199746" y="4191000"/>
            <a:ext cx="5972454" cy="19152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Aft>
                <a:spcPts val="10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TDOT is in the process of developing a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statewide Weigh-in-Motion (WIM) program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WIM devices are designed to capture and record axle weights and gross vehicle weights as vehicles drive over a measurement site.</a:t>
            </a:r>
          </a:p>
        </p:txBody>
      </p:sp>
    </p:spTree>
    <p:extLst>
      <p:ext uri="{BB962C8B-B14F-4D97-AF65-F5344CB8AC3E}">
        <p14:creationId xmlns:p14="http://schemas.microsoft.com/office/powerpoint/2010/main" val="1998345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6D6738-8DEA-4420-BBC0-DB808C28E4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Multimodal</a:t>
            </a:r>
          </a:p>
        </p:txBody>
      </p:sp>
    </p:spTree>
    <p:extLst>
      <p:ext uri="{BB962C8B-B14F-4D97-AF65-F5344CB8AC3E}">
        <p14:creationId xmlns:p14="http://schemas.microsoft.com/office/powerpoint/2010/main" val="2076305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2BD0C8-13C4-4A41-831C-8AEDF0E734C0}"/>
              </a:ext>
            </a:extLst>
          </p:cNvPr>
          <p:cNvSpPr/>
          <p:nvPr/>
        </p:nvSpPr>
        <p:spPr>
          <a:xfrm>
            <a:off x="6494912" y="894080"/>
            <a:ext cx="2649086" cy="52730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10A6F-EE6F-49B8-AF21-99A1E38C8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TDOT and Transit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D4EFDB-56BA-4AF6-9D3A-24005156D9EB}"/>
              </a:ext>
            </a:extLst>
          </p:cNvPr>
          <p:cNvSpPr txBox="1"/>
          <p:nvPr/>
        </p:nvSpPr>
        <p:spPr>
          <a:xfrm>
            <a:off x="6872555" y="1209778"/>
            <a:ext cx="1814728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$77M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State transit funds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162E13-5E8B-4D00-BB07-91DD2E4F43FF}"/>
              </a:ext>
            </a:extLst>
          </p:cNvPr>
          <p:cNvSpPr txBox="1">
            <a:spLocks/>
          </p:cNvSpPr>
          <p:nvPr/>
        </p:nvSpPr>
        <p:spPr>
          <a:xfrm>
            <a:off x="120026" y="1091906"/>
            <a:ext cx="8490691" cy="5333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dirty="0">
                <a:solidFill>
                  <a:schemeClr val="tx2"/>
                </a:solidFill>
              </a:rPr>
              <a:t>Tennessee’s Transit Program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B45CBD-7F1A-42AC-B5B2-9CAB595F5B33}"/>
              </a:ext>
            </a:extLst>
          </p:cNvPr>
          <p:cNvSpPr txBox="1"/>
          <p:nvPr/>
        </p:nvSpPr>
        <p:spPr>
          <a:xfrm>
            <a:off x="6591619" y="2828521"/>
            <a:ext cx="24200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$26M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Matches federal funding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0F300DA9-FDEC-4FD5-BC60-1ABC432D8B0F}"/>
              </a:ext>
            </a:extLst>
          </p:cNvPr>
          <p:cNvSpPr/>
          <p:nvPr/>
        </p:nvSpPr>
        <p:spPr>
          <a:xfrm>
            <a:off x="7585839" y="2316967"/>
            <a:ext cx="388158" cy="414051"/>
          </a:xfrm>
          <a:prstGeom prst="downArrow">
            <a:avLst/>
          </a:prstGeom>
          <a:solidFill>
            <a:srgbClr val="FF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05D399-3F57-4A91-940A-5AFFF65173D4}"/>
              </a:ext>
            </a:extLst>
          </p:cNvPr>
          <p:cNvSpPr txBox="1"/>
          <p:nvPr/>
        </p:nvSpPr>
        <p:spPr>
          <a:xfrm>
            <a:off x="6588771" y="4996248"/>
            <a:ext cx="242472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$21M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Capital assistance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973CB0-B1C0-42B6-8B8A-1ECCFB4FEFF4}"/>
              </a:ext>
            </a:extLst>
          </p:cNvPr>
          <p:cNvSpPr txBox="1"/>
          <p:nvPr/>
        </p:nvSpPr>
        <p:spPr>
          <a:xfrm>
            <a:off x="6588771" y="3881982"/>
            <a:ext cx="242472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$30M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Operating assistance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72C177-CA26-4F31-A9F7-9081A8E2667C}"/>
              </a:ext>
            </a:extLst>
          </p:cNvPr>
          <p:cNvCxnSpPr>
            <a:cxnSpLocks/>
          </p:cNvCxnSpPr>
          <p:nvPr/>
        </p:nvCxnSpPr>
        <p:spPr>
          <a:xfrm>
            <a:off x="197023" y="2654343"/>
            <a:ext cx="5403753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FB9B5062-75DA-41A5-8238-2886D38982F4}"/>
              </a:ext>
            </a:extLst>
          </p:cNvPr>
          <p:cNvSpPr txBox="1">
            <a:spLocks/>
          </p:cNvSpPr>
          <p:nvPr/>
        </p:nvSpPr>
        <p:spPr>
          <a:xfrm>
            <a:off x="141128" y="2788189"/>
            <a:ext cx="5403753" cy="5333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dirty="0">
                <a:solidFill>
                  <a:schemeClr val="tx2"/>
                </a:solidFill>
              </a:rPr>
              <a:t>IMPROVE Transit Capital Grant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63687D59-58B3-4FFA-842D-ED5281EC5BBF}"/>
              </a:ext>
            </a:extLst>
          </p:cNvPr>
          <p:cNvSpPr txBox="1">
            <a:spLocks/>
          </p:cNvSpPr>
          <p:nvPr/>
        </p:nvSpPr>
        <p:spPr>
          <a:xfrm>
            <a:off x="132346" y="3219986"/>
            <a:ext cx="6432361" cy="1712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tx2"/>
                </a:solidFill>
              </a:rPr>
              <a:t>Supports both urban and rural transit investments</a:t>
            </a:r>
          </a:p>
          <a:p>
            <a:pPr marL="228600" marR="0" lvl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000" dirty="0">
              <a:solidFill>
                <a:schemeClr val="tx2"/>
              </a:solidFill>
            </a:endParaRPr>
          </a:p>
          <a:p>
            <a:pPr marL="228600" marR="0" lvl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tx2"/>
                </a:solidFill>
              </a:rPr>
              <a:t>New or replacement vehicles, bus stops and bus shelters, and maintenance facility improvements </a:t>
            </a:r>
          </a:p>
          <a:p>
            <a:pPr marL="228600" marR="0" lvl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000" dirty="0">
              <a:solidFill>
                <a:schemeClr val="tx2"/>
              </a:solidFill>
            </a:endParaRPr>
          </a:p>
          <a:p>
            <a:pPr marL="228600" marR="0" lvl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chemeClr val="tx2"/>
                </a:solidFill>
              </a:rPr>
              <a:t>Electric buses in Knoxville and a transit center in Pigeon Forge.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E5AD2E-B371-430E-895D-B62BB59DCD0A}"/>
              </a:ext>
            </a:extLst>
          </p:cNvPr>
          <p:cNvSpPr txBox="1"/>
          <p:nvPr/>
        </p:nvSpPr>
        <p:spPr>
          <a:xfrm>
            <a:off x="197022" y="1468792"/>
            <a:ext cx="2910736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$200M</a:t>
            </a:r>
          </a:p>
          <a:p>
            <a:r>
              <a:rPr lang="en-US" sz="1600" dirty="0">
                <a:solidFill>
                  <a:schemeClr val="tx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Approximate Annual Budget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54911C-3816-21E7-F85C-4F7A3B1B6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307" y="5187299"/>
            <a:ext cx="2649086" cy="149011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C59DE07-95F0-3D4D-4237-5486FA520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2689" y="4782510"/>
            <a:ext cx="2132991" cy="159974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887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F7104-9224-C84E-A21E-5767A9794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TDOT and Transit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7D2F18-75CD-8E67-335D-EAAAC08A0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A076-0EB6-4ACF-BC93-AE169B35ECF5}" type="slidenum">
              <a:rPr lang="en-US" smtClean="0"/>
              <a:pPr/>
              <a:t>32</a:t>
            </a:fld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354B656-4C66-701D-4C8B-0C3AD7698D46}"/>
              </a:ext>
            </a:extLst>
          </p:cNvPr>
          <p:cNvGrpSpPr/>
          <p:nvPr/>
        </p:nvGrpSpPr>
        <p:grpSpPr>
          <a:xfrm>
            <a:off x="3186685" y="2902983"/>
            <a:ext cx="5804916" cy="2033973"/>
            <a:chOff x="97536" y="1023308"/>
            <a:chExt cx="5721011" cy="223737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E80FD3-E8E6-0804-B66A-4F96919562B8}"/>
                </a:ext>
              </a:extLst>
            </p:cNvPr>
            <p:cNvSpPr txBox="1"/>
            <p:nvPr/>
          </p:nvSpPr>
          <p:spPr>
            <a:xfrm>
              <a:off x="2245783" y="1360739"/>
              <a:ext cx="11399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1B365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=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6B2A8C2-D788-DDBF-FDC4-78B53776EB86}"/>
                </a:ext>
              </a:extLst>
            </p:cNvPr>
            <p:cNvGrpSpPr/>
            <p:nvPr/>
          </p:nvGrpSpPr>
          <p:grpSpPr>
            <a:xfrm>
              <a:off x="3360906" y="1023308"/>
              <a:ext cx="2457641" cy="2237371"/>
              <a:chOff x="4860522" y="1212885"/>
              <a:chExt cx="2457641" cy="2237371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3E3CCC-2BEA-3289-811E-77141183B182}"/>
                  </a:ext>
                </a:extLst>
              </p:cNvPr>
              <p:cNvSpPr txBox="1"/>
              <p:nvPr/>
            </p:nvSpPr>
            <p:spPr>
              <a:xfrm>
                <a:off x="4872141" y="1984927"/>
                <a:ext cx="24460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1B365D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new transit facilities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294D51-A136-0CF1-E1E7-DE1940C17480}"/>
                  </a:ext>
                </a:extLst>
              </p:cNvPr>
              <p:cNvSpPr txBox="1"/>
              <p:nvPr/>
            </p:nvSpPr>
            <p:spPr>
              <a:xfrm>
                <a:off x="4860522" y="2129894"/>
                <a:ext cx="728472" cy="13203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7200" b="1" dirty="0">
                    <a:solidFill>
                      <a:srgbClr val="EE3524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+</a:t>
                </a:r>
              </a:p>
            </p:txBody>
          </p:sp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CFC3FCBA-3653-7936-AF59-F87A8A7496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256444" y="1212885"/>
                <a:ext cx="785812" cy="825502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E81A10E-642E-78BB-4911-610DF81DA561}"/>
                </a:ext>
              </a:extLst>
            </p:cNvPr>
            <p:cNvGrpSpPr/>
            <p:nvPr/>
          </p:nvGrpSpPr>
          <p:grpSpPr>
            <a:xfrm>
              <a:off x="97536" y="1099339"/>
              <a:ext cx="2568280" cy="1601329"/>
              <a:chOff x="926592" y="1208527"/>
              <a:chExt cx="2568280" cy="160132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83B891C-BB8E-B363-38CE-9A1D964BC71A}"/>
                  </a:ext>
                </a:extLst>
              </p:cNvPr>
              <p:cNvSpPr txBox="1"/>
              <p:nvPr/>
            </p:nvSpPr>
            <p:spPr>
              <a:xfrm>
                <a:off x="1305051" y="1208527"/>
                <a:ext cx="14508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1B365D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TDOT’s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265F731-202A-C90D-9D33-53C9B7EC2527}"/>
                  </a:ext>
                </a:extLst>
              </p:cNvPr>
              <p:cNvSpPr txBox="1"/>
              <p:nvPr/>
            </p:nvSpPr>
            <p:spPr>
              <a:xfrm>
                <a:off x="1080856" y="2440524"/>
                <a:ext cx="24140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1B365D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million investment</a:t>
                </a:r>
              </a:p>
            </p:txBody>
          </p:sp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A96D38FD-0B02-48CF-E3BF-402407E0EC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588694" y="1576693"/>
                <a:ext cx="863287" cy="852331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C97A94-32AE-88A2-CD0F-F77CA42FEE72}"/>
                  </a:ext>
                </a:extLst>
              </p:cNvPr>
              <p:cNvSpPr txBox="1"/>
              <p:nvPr/>
            </p:nvSpPr>
            <p:spPr>
              <a:xfrm>
                <a:off x="926592" y="1407987"/>
                <a:ext cx="1752601" cy="13203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b="1" dirty="0">
                    <a:solidFill>
                      <a:srgbClr val="EE3524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$88 </a:t>
                </a:r>
              </a:p>
            </p:txBody>
          </p:sp>
        </p:grpSp>
      </p:grpSp>
      <p:pic>
        <p:nvPicPr>
          <p:cNvPr id="26" name="Picture 25" descr="A picture containing indoor, person, people, ceiling&#10;&#10;Description automatically generated">
            <a:extLst>
              <a:ext uri="{FF2B5EF4-FFF2-40B4-BE49-F238E27FC236}">
                <a16:creationId xmlns:a16="http://schemas.microsoft.com/office/drawing/2014/main" id="{28338D35-1AB4-DB44-8B5C-33D9556220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146" r="-1" b="7676"/>
          <a:stretch/>
        </p:blipFill>
        <p:spPr>
          <a:xfrm>
            <a:off x="5568111" y="4706198"/>
            <a:ext cx="3273553" cy="1354703"/>
          </a:xfrm>
          <a:prstGeom prst="rect">
            <a:avLst/>
          </a:prstGeom>
          <a:ln w="6350">
            <a:solidFill>
              <a:srgbClr val="919195"/>
            </a:solidFill>
          </a:ln>
        </p:spPr>
      </p:pic>
      <p:pic>
        <p:nvPicPr>
          <p:cNvPr id="28" name="Picture 27" descr="A picture containing building, ground, people, person&#10;&#10;Description automatically generated">
            <a:extLst>
              <a:ext uri="{FF2B5EF4-FFF2-40B4-BE49-F238E27FC236}">
                <a16:creationId xmlns:a16="http://schemas.microsoft.com/office/drawing/2014/main" id="{B52D78EC-0798-D983-BEC7-0BE485447C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0" t="12601" r="20718" b="14532"/>
          <a:stretch/>
        </p:blipFill>
        <p:spPr>
          <a:xfrm>
            <a:off x="6966198" y="1134703"/>
            <a:ext cx="1883758" cy="1658213"/>
          </a:xfrm>
          <a:prstGeom prst="rect">
            <a:avLst/>
          </a:prstGeom>
          <a:ln w="6350">
            <a:solidFill>
              <a:srgbClr val="919195"/>
            </a:solidFill>
          </a:ln>
        </p:spPr>
      </p:pic>
      <p:pic>
        <p:nvPicPr>
          <p:cNvPr id="35" name="Picture 34" descr="A picture containing building, outdoor, house, old&#10;&#10;Description automatically generated">
            <a:extLst>
              <a:ext uri="{FF2B5EF4-FFF2-40B4-BE49-F238E27FC236}">
                <a16:creationId xmlns:a16="http://schemas.microsoft.com/office/drawing/2014/main" id="{B5B263FA-742C-1B3F-4E9A-E8023D826E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55"/>
          <a:stretch/>
        </p:blipFill>
        <p:spPr>
          <a:xfrm>
            <a:off x="137160" y="1137017"/>
            <a:ext cx="3034285" cy="1658213"/>
          </a:xfrm>
          <a:prstGeom prst="rect">
            <a:avLst/>
          </a:prstGeom>
          <a:ln w="6350">
            <a:solidFill>
              <a:srgbClr val="919195"/>
            </a:solidFill>
          </a:ln>
        </p:spPr>
      </p:pic>
      <p:pic>
        <p:nvPicPr>
          <p:cNvPr id="37" name="Picture 36" descr="A picture containing building, outdoor, sky, house&#10;&#10;Description automatically generated">
            <a:extLst>
              <a:ext uri="{FF2B5EF4-FFF2-40B4-BE49-F238E27FC236}">
                <a16:creationId xmlns:a16="http://schemas.microsoft.com/office/drawing/2014/main" id="{B3F32394-EE67-21D9-0694-9DAF7132ECF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2"/>
          <a:stretch/>
        </p:blipFill>
        <p:spPr>
          <a:xfrm>
            <a:off x="3311347" y="4709160"/>
            <a:ext cx="2099813" cy="1354703"/>
          </a:xfrm>
          <a:prstGeom prst="rect">
            <a:avLst/>
          </a:prstGeom>
          <a:ln w="6350">
            <a:solidFill>
              <a:srgbClr val="919195"/>
            </a:solidFill>
          </a:ln>
        </p:spPr>
      </p:pic>
      <p:pic>
        <p:nvPicPr>
          <p:cNvPr id="4" name="Picture 3" descr="A building with cars parked in front&#10;&#10;Description automatically generated with medium confidence">
            <a:extLst>
              <a:ext uri="{FF2B5EF4-FFF2-40B4-BE49-F238E27FC236}">
                <a16:creationId xmlns:a16="http://schemas.microsoft.com/office/drawing/2014/main" id="{4051408C-E831-9DED-3A05-A6A5127EC75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" t="3508" r="3730" b="3208"/>
          <a:stretch/>
        </p:blipFill>
        <p:spPr>
          <a:xfrm>
            <a:off x="132523" y="3013845"/>
            <a:ext cx="3054162" cy="1481229"/>
          </a:xfrm>
          <a:prstGeom prst="rect">
            <a:avLst/>
          </a:prstGeom>
          <a:ln w="6350">
            <a:solidFill>
              <a:srgbClr val="919195"/>
            </a:solidFill>
          </a:ln>
        </p:spPr>
      </p:pic>
      <p:pic>
        <p:nvPicPr>
          <p:cNvPr id="6" name="Picture 5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549A2B48-3341-61A6-E462-B360B68CE2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28724" r="1284" b="10009"/>
          <a:stretch/>
        </p:blipFill>
        <p:spPr>
          <a:xfrm>
            <a:off x="3311125" y="1134703"/>
            <a:ext cx="3528101" cy="1658213"/>
          </a:xfrm>
          <a:prstGeom prst="rect">
            <a:avLst/>
          </a:prstGeom>
        </p:spPr>
      </p:pic>
      <p:pic>
        <p:nvPicPr>
          <p:cNvPr id="7" name="Picture 6" descr="A picture containing sky, building, outdoor, deck&#10;&#10;Description automatically generated">
            <a:extLst>
              <a:ext uri="{FF2B5EF4-FFF2-40B4-BE49-F238E27FC236}">
                <a16:creationId xmlns:a16="http://schemas.microsoft.com/office/drawing/2014/main" id="{BEE7F8AB-E2F7-893E-3189-9BB062A49AE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t="17445" r="2185" b="7146"/>
          <a:stretch/>
        </p:blipFill>
        <p:spPr>
          <a:xfrm>
            <a:off x="132523" y="4706197"/>
            <a:ext cx="3054162" cy="1354703"/>
          </a:xfrm>
          <a:prstGeom prst="rect">
            <a:avLst/>
          </a:prstGeom>
          <a:ln w="6350">
            <a:solidFill>
              <a:srgbClr val="919195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A4C849-6FFA-78AA-FFE4-62A96D1BDA3B}"/>
              </a:ext>
            </a:extLst>
          </p:cNvPr>
          <p:cNvSpPr txBox="1"/>
          <p:nvPr/>
        </p:nvSpPr>
        <p:spPr>
          <a:xfrm>
            <a:off x="7055774" y="4004889"/>
            <a:ext cx="2099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B36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vehicles, stops, &amp; system upgrades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D714E8-D298-479E-839C-B96FCDD4FB7E}"/>
              </a:ext>
            </a:extLst>
          </p:cNvPr>
          <p:cNvSpPr txBox="1"/>
          <p:nvPr/>
        </p:nvSpPr>
        <p:spPr>
          <a:xfrm>
            <a:off x="6122804" y="2761889"/>
            <a:ext cx="7284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EE35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34136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6D6738-8DEA-4420-BBC0-DB808C28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Greater Emphasis in Non-Motorized Safety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D2B259-323E-4B67-87E2-CF67FD90E374}"/>
              </a:ext>
            </a:extLst>
          </p:cNvPr>
          <p:cNvSpPr txBox="1">
            <a:spLocks/>
          </p:cNvSpPr>
          <p:nvPr/>
        </p:nvSpPr>
        <p:spPr>
          <a:xfrm>
            <a:off x="95385" y="1257042"/>
            <a:ext cx="5950159" cy="2905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2270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dirty="0"/>
              <a:t>Multimodal Access Grant (MMAG)</a:t>
            </a:r>
          </a:p>
          <a:p>
            <a:pPr marL="227013" indent="-2270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dirty="0"/>
              <a:t>Pedestrian Road Safety Initiative (PRSI)</a:t>
            </a:r>
          </a:p>
          <a:p>
            <a:pPr marL="227013" indent="-2270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dirty="0"/>
              <a:t>Infrastructure Design Updates</a:t>
            </a:r>
          </a:p>
          <a:p>
            <a:pPr marL="227013" indent="-2270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dirty="0"/>
              <a:t>Project Planning and Delivery</a:t>
            </a:r>
          </a:p>
          <a:p>
            <a:pPr marL="227013" indent="-2270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dirty="0"/>
              <a:t>Statewide Active Transportation Plan</a:t>
            </a:r>
          </a:p>
          <a:p>
            <a:pPr marL="227013" indent="-2270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dirty="0"/>
              <a:t>Research and other plans and projects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709293-8BE3-40CE-A0F4-02EF3E7ECE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240" y="5009659"/>
            <a:ext cx="2286000" cy="167053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720C3-66F0-4ED6-81B8-99C95FFD7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840" y="2640080"/>
            <a:ext cx="1828800" cy="222068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E39CE3-A7B5-6DAF-B465-DBAC55FEB3C2}"/>
              </a:ext>
            </a:extLst>
          </p:cNvPr>
          <p:cNvSpPr txBox="1"/>
          <p:nvPr/>
        </p:nvSpPr>
        <p:spPr>
          <a:xfrm>
            <a:off x="6051015" y="1273039"/>
            <a:ext cx="2240073" cy="42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dirty="0">
                <a:solidFill>
                  <a:srgbClr val="1F376D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$18 Million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02C2EF-4AEC-C42A-0E86-0471DEB9FBF4}"/>
              </a:ext>
            </a:extLst>
          </p:cNvPr>
          <p:cNvSpPr txBox="1"/>
          <p:nvPr/>
        </p:nvSpPr>
        <p:spPr>
          <a:xfrm>
            <a:off x="6256651" y="1789926"/>
            <a:ext cx="2873742" cy="42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</a:pPr>
            <a:r>
              <a:rPr lang="en-US" sz="2000" b="1" dirty="0">
                <a:solidFill>
                  <a:srgbClr val="1F376D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 Yrs| 33 PRSI | 2 Let </a:t>
            </a:r>
            <a:endParaRPr lang="en-US" sz="2000" b="1" dirty="0">
              <a:solidFill>
                <a:srgbClr val="1F376D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BD7F4DE-F9AC-60D2-1A8A-FE3F2B27308D}"/>
              </a:ext>
            </a:extLst>
          </p:cNvPr>
          <p:cNvSpPr/>
          <p:nvPr/>
        </p:nvSpPr>
        <p:spPr>
          <a:xfrm rot="5400000">
            <a:off x="5718506" y="1290977"/>
            <a:ext cx="245494" cy="414051"/>
          </a:xfrm>
          <a:prstGeom prst="downArrow">
            <a:avLst/>
          </a:prstGeom>
          <a:solidFill>
            <a:srgbClr val="FF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FCDCEBBE-59DD-9755-A5F0-6E2F88573BF7}"/>
              </a:ext>
            </a:extLst>
          </p:cNvPr>
          <p:cNvSpPr/>
          <p:nvPr/>
        </p:nvSpPr>
        <p:spPr>
          <a:xfrm rot="5400000">
            <a:off x="6032017" y="1812084"/>
            <a:ext cx="245494" cy="414051"/>
          </a:xfrm>
          <a:prstGeom prst="downArrow">
            <a:avLst/>
          </a:prstGeom>
          <a:solidFill>
            <a:srgbClr val="FF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BBD496-3034-E4DD-DA93-DEC652589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424" y="4485637"/>
            <a:ext cx="1698673" cy="2194560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EA5B68D9-6570-BB17-F8E6-1D7D42A7AC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1068" y="4949380"/>
            <a:ext cx="325120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68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6D6738-8DEA-4420-BBC0-DB808C28E4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Local Programs</a:t>
            </a:r>
          </a:p>
        </p:txBody>
      </p:sp>
    </p:spTree>
    <p:extLst>
      <p:ext uri="{BB962C8B-B14F-4D97-AF65-F5344CB8AC3E}">
        <p14:creationId xmlns:p14="http://schemas.microsoft.com/office/powerpoint/2010/main" val="681950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5C3D44-A3CA-5470-3E00-68D328843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Things Coming</a:t>
            </a:r>
          </a:p>
        </p:txBody>
      </p:sp>
      <p:pic>
        <p:nvPicPr>
          <p:cNvPr id="3074" name="Picture 2" descr="Mystery Box | Bendy Wiki | Fandom">
            <a:extLst>
              <a:ext uri="{FF2B5EF4-FFF2-40B4-BE49-F238E27FC236}">
                <a16:creationId xmlns:a16="http://schemas.microsoft.com/office/drawing/2014/main" id="{06227AEB-98BA-00FE-146C-3CB930048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5700" y="1111250"/>
            <a:ext cx="4635500" cy="463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7819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6D6738-8DEA-4420-BBC0-DB808C28E4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Strategic Transportation Investments (STID)</a:t>
            </a:r>
          </a:p>
        </p:txBody>
      </p:sp>
    </p:spTree>
    <p:extLst>
      <p:ext uri="{BB962C8B-B14F-4D97-AF65-F5344CB8AC3E}">
        <p14:creationId xmlns:p14="http://schemas.microsoft.com/office/powerpoint/2010/main" val="582694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5C3D44-A3CA-5470-3E00-68D328843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STID Successes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CE27443-FE45-517E-6B31-BAAFE088BF98}"/>
              </a:ext>
            </a:extLst>
          </p:cNvPr>
          <p:cNvSpPr txBox="1">
            <a:spLocks/>
          </p:cNvSpPr>
          <p:nvPr/>
        </p:nvSpPr>
        <p:spPr>
          <a:xfrm>
            <a:off x="95385" y="1257042"/>
            <a:ext cx="5950159" cy="4546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–"/>
              <a:defRPr sz="2000" b="0" i="0" u="none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0F00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2270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b="1" dirty="0"/>
              <a:t>Play an active role is linking the purpose and need of a project</a:t>
            </a:r>
          </a:p>
          <a:p>
            <a:pPr marL="627063" lvl="1" indent="-2270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dirty="0"/>
              <a:t>Transportation Investment Reports</a:t>
            </a:r>
          </a:p>
          <a:p>
            <a:pPr marL="627063" lvl="1" indent="-2270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dirty="0"/>
              <a:t>Concept Reports</a:t>
            </a:r>
          </a:p>
          <a:p>
            <a:pPr marL="627063" lvl="1" indent="-2270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dirty="0"/>
              <a:t>IARs</a:t>
            </a:r>
          </a:p>
          <a:p>
            <a:pPr marL="227013" indent="-2270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b="1" dirty="0"/>
              <a:t>Safety Program</a:t>
            </a:r>
          </a:p>
          <a:p>
            <a:pPr marL="627063" lvl="1" indent="-2270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dirty="0"/>
              <a:t>50 to 80 Safety Projects | $40 M+ annually</a:t>
            </a:r>
          </a:p>
          <a:p>
            <a:pPr marL="627063" lvl="1" indent="-2270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dirty="0"/>
              <a:t>Over 100 RSA Projects (2018 – 2021)</a:t>
            </a:r>
          </a:p>
          <a:p>
            <a:pPr marL="627063" lvl="1" indent="-2270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dirty="0"/>
              <a:t>AASHTOWare Safety</a:t>
            </a:r>
          </a:p>
          <a:p>
            <a:pPr marL="227013" indent="-2270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b="1" dirty="0"/>
              <a:t>SIA &amp; Economic 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C71AFB-D0EB-A1D6-9F1F-E52217097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544" y="1257042"/>
            <a:ext cx="2857500" cy="16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F8DD2B-3E88-A345-EAF3-05FE69BEA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0" y="3161855"/>
            <a:ext cx="2045044" cy="264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952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4343400"/>
            <a:ext cx="8839200" cy="1422399"/>
          </a:xfrm>
        </p:spPr>
        <p:txBody>
          <a:bodyPr>
            <a:normAutofit/>
          </a:bodyPr>
          <a:lstStyle/>
          <a:p>
            <a:r>
              <a:rPr lang="en-US" sz="3600" i="1" dirty="0">
                <a:effectLst/>
                <a:latin typeface="Georgia" pitchFamily="18" charset="0"/>
              </a:rPr>
              <a:t>Next Steps</a:t>
            </a:r>
            <a:endParaRPr lang="en-US" sz="2700" b="0" dirty="0">
              <a:latin typeface="Georg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Dan Pallme, Asst Chief of Freight  </a:t>
            </a:r>
          </a:p>
        </p:txBody>
      </p:sp>
    </p:spTree>
    <p:extLst>
      <p:ext uri="{BB962C8B-B14F-4D97-AF65-F5344CB8AC3E}">
        <p14:creationId xmlns:p14="http://schemas.microsoft.com/office/powerpoint/2010/main" val="2471048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Role at TDOT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AA2AFA-1456-4AF3-9B2D-9D5E56797958}"/>
              </a:ext>
            </a:extLst>
          </p:cNvPr>
          <p:cNvSpPr/>
          <p:nvPr/>
        </p:nvSpPr>
        <p:spPr>
          <a:xfrm>
            <a:off x="609600" y="2057400"/>
            <a:ext cx="808703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800"/>
              </a:spcAf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do you focus on at the Department? </a:t>
            </a:r>
          </a:p>
          <a:p>
            <a:pPr lvl="1">
              <a:spcAft>
                <a:spcPts val="1800"/>
              </a:spcAft>
              <a:defRPr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lvl="1">
              <a:spcAft>
                <a:spcPts val="1800"/>
              </a:spcAft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‘Right Freight on the Right Mode at the Right Time’ </a:t>
            </a:r>
          </a:p>
        </p:txBody>
      </p:sp>
    </p:spTree>
    <p:extLst>
      <p:ext uri="{BB962C8B-B14F-4D97-AF65-F5344CB8AC3E}">
        <p14:creationId xmlns:p14="http://schemas.microsoft.com/office/powerpoint/2010/main" val="2486741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Freight Update in past 18 months : 2022 - 2023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AA2AFA-1456-4AF3-9B2D-9D5E56797958}"/>
              </a:ext>
            </a:extLst>
          </p:cNvPr>
          <p:cNvSpPr/>
          <p:nvPr/>
        </p:nvSpPr>
        <p:spPr>
          <a:xfrm>
            <a:off x="528483" y="1225689"/>
            <a:ext cx="808703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Memphis Freight Flows - WSP</a:t>
            </a:r>
          </a:p>
          <a:p>
            <a:pPr marL="800100" lvl="1" indent="-342900">
              <a:spcAft>
                <a:spcPts val="18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Duplication of NEP Project – Completion 2022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Bottleneck Analysis: December 2022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Update to the Freight Plan – June 2023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Water Research Project: University of Memphis, 2023 - ongoing – Tentative workshop in February, 2024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Freight Advisory Committee – November 1, 2023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Finish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BlueOval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Transit Study – October 2023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ROI study – December, 2023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682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4343400"/>
            <a:ext cx="8839200" cy="1422399"/>
          </a:xfrm>
        </p:spPr>
        <p:txBody>
          <a:bodyPr>
            <a:normAutofit/>
          </a:bodyPr>
          <a:lstStyle/>
          <a:p>
            <a:r>
              <a:rPr lang="en-US" sz="3600" i="1" dirty="0">
                <a:effectLst/>
                <a:latin typeface="Georgia" pitchFamily="18" charset="0"/>
              </a:rPr>
              <a:t>ROI </a:t>
            </a:r>
            <a:r>
              <a:rPr lang="en-US" sz="3600" i="1" dirty="0" err="1">
                <a:effectLst/>
                <a:latin typeface="Georgia" pitchFamily="18" charset="0"/>
              </a:rPr>
              <a:t>Shortline</a:t>
            </a:r>
            <a:r>
              <a:rPr lang="en-US" sz="3600" i="1" dirty="0">
                <a:effectLst/>
                <a:latin typeface="Georgia" pitchFamily="18" charset="0"/>
              </a:rPr>
              <a:t> Study – </a:t>
            </a:r>
            <a:r>
              <a:rPr lang="en-US" sz="2000" i="1" dirty="0">
                <a:effectLst/>
                <a:latin typeface="Georgia" pitchFamily="18" charset="0"/>
              </a:rPr>
              <a:t>HDR</a:t>
            </a:r>
            <a:endParaRPr lang="en-US" sz="2000" b="0" dirty="0">
              <a:latin typeface="Georg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Keith Bucklew / Dean Prestegaard</a:t>
            </a:r>
          </a:p>
        </p:txBody>
      </p:sp>
    </p:spTree>
    <p:extLst>
      <p:ext uri="{BB962C8B-B14F-4D97-AF65-F5344CB8AC3E}">
        <p14:creationId xmlns:p14="http://schemas.microsoft.com/office/powerpoint/2010/main" val="1476846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4343400"/>
            <a:ext cx="8839200" cy="1422399"/>
          </a:xfrm>
        </p:spPr>
        <p:txBody>
          <a:bodyPr>
            <a:normAutofit/>
          </a:bodyPr>
          <a:lstStyle/>
          <a:p>
            <a:r>
              <a:rPr lang="en-US" sz="3600" i="1" dirty="0">
                <a:effectLst/>
                <a:latin typeface="Georgia" pitchFamily="18" charset="0"/>
              </a:rPr>
              <a:t>Break</a:t>
            </a:r>
            <a:endParaRPr lang="en-US" sz="2700" b="0" dirty="0">
              <a:latin typeface="Georg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Dan Pallme, Asst Chief of Freight  </a:t>
            </a:r>
          </a:p>
        </p:txBody>
      </p:sp>
    </p:spTree>
    <p:extLst>
      <p:ext uri="{BB962C8B-B14F-4D97-AF65-F5344CB8AC3E}">
        <p14:creationId xmlns:p14="http://schemas.microsoft.com/office/powerpoint/2010/main" val="2624288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4343400"/>
            <a:ext cx="8839200" cy="1422399"/>
          </a:xfrm>
        </p:spPr>
        <p:txBody>
          <a:bodyPr>
            <a:normAutofit/>
          </a:bodyPr>
          <a:lstStyle/>
          <a:p>
            <a:r>
              <a:rPr lang="en-US" sz="3600" i="1" dirty="0">
                <a:effectLst/>
                <a:latin typeface="Georgia" pitchFamily="18" charset="0"/>
              </a:rPr>
              <a:t>Truck Parking Efforts</a:t>
            </a:r>
            <a:endParaRPr lang="en-US" sz="2700" b="0" dirty="0">
              <a:latin typeface="Georg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Dan Pallme, Asst Chief of Freight  </a:t>
            </a:r>
          </a:p>
        </p:txBody>
      </p:sp>
    </p:spTree>
    <p:extLst>
      <p:ext uri="{BB962C8B-B14F-4D97-AF65-F5344CB8AC3E}">
        <p14:creationId xmlns:p14="http://schemas.microsoft.com/office/powerpoint/2010/main" val="3876852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Tennessee Truck Parking Issues / Oppty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AA2AFA-1456-4AF3-9B2D-9D5E56797958}"/>
              </a:ext>
            </a:extLst>
          </p:cNvPr>
          <p:cNvSpPr/>
          <p:nvPr/>
        </p:nvSpPr>
        <p:spPr>
          <a:xfrm>
            <a:off x="457200" y="1219200"/>
            <a:ext cx="8087034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National issue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Cost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No on ramp or off ramp parking:  safety - </a:t>
            </a:r>
            <a:r>
              <a:rPr lang="en-US" sz="2400" i="1" dirty="0">
                <a:solidFill>
                  <a:prstClr val="black"/>
                </a:solidFill>
                <a:latin typeface="Calibri"/>
              </a:rPr>
              <a:t>5 TDOT vehicles hit in October!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Competing interest for dollars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NIMBY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Federal grant opportunities 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MPDG in Smith County – 125 truck parking spaces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Data driven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882040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B">
  <a:themeElements>
    <a:clrScheme name="Brand Colors">
      <a:dk1>
        <a:sysClr val="windowText" lastClr="000000"/>
      </a:dk1>
      <a:lt1>
        <a:sysClr val="window" lastClr="FFFFFF"/>
      </a:lt1>
      <a:dk2>
        <a:srgbClr val="1B365D"/>
      </a:dk2>
      <a:lt2>
        <a:srgbClr val="FF0F00"/>
      </a:lt2>
      <a:accent1>
        <a:srgbClr val="2DCCD3"/>
      </a:accent1>
      <a:accent2>
        <a:srgbClr val="D2D755"/>
      </a:accent2>
      <a:accent3>
        <a:srgbClr val="E87722"/>
      </a:accent3>
      <a:accent4>
        <a:srgbClr val="7C2529"/>
      </a:accent4>
      <a:accent5>
        <a:srgbClr val="666666"/>
      </a:accent5>
      <a:accent6>
        <a:srgbClr val="E6D395"/>
      </a:accent6>
      <a:hlink>
        <a:srgbClr val="131E29"/>
      </a:hlink>
      <a:folHlink>
        <a:srgbClr val="CBC4B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F426C4133B1F45B672AD02CEFE46D9" ma:contentTypeVersion="14" ma:contentTypeDescription="Create a new document." ma:contentTypeScope="" ma:versionID="0e7650cee7e799c144d0efb4cf4a8e84">
  <xsd:schema xmlns:xsd="http://www.w3.org/2001/XMLSchema" xmlns:xs="http://www.w3.org/2001/XMLSchema" xmlns:p="http://schemas.microsoft.com/office/2006/metadata/properties" xmlns:ns2="fb29175c-c9bf-4a8f-b81c-e3c8d03ea882" xmlns:ns3="3003a96a-761a-4459-a876-bbce1185ab88" targetNamespace="http://schemas.microsoft.com/office/2006/metadata/properties" ma:root="true" ma:fieldsID="c98d65c558511012a69ce9fece2cbc3c" ns2:_="" ns3:_="">
    <xsd:import namespace="fb29175c-c9bf-4a8f-b81c-e3c8d03ea882"/>
    <xsd:import namespace="3003a96a-761a-4459-a876-bbce1185ab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29175c-c9bf-4a8f-b81c-e3c8d03ea8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6ca3fc6-7dbe-42ce-9a9c-533506b5a6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03a96a-761a-4459-a876-bbce1185ab8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4687a1bd-a0f6-47f7-88e2-328744d6ed0c}" ma:internalName="TaxCatchAll" ma:showField="CatchAllData" ma:web="3003a96a-761a-4459-a876-bbce1185ab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003a96a-761a-4459-a876-bbce1185ab88" xsi:nil="true"/>
    <lcf76f155ced4ddcb4097134ff3c332f xmlns="fb29175c-c9bf-4a8f-b81c-e3c8d03ea88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F8613F9-5159-4C99-861D-8E23E4ADE5A9}">
  <ds:schemaRefs>
    <ds:schemaRef ds:uri="3003a96a-761a-4459-a876-bbce1185ab88"/>
    <ds:schemaRef ds:uri="fb29175c-c9bf-4a8f-b81c-e3c8d03ea88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49D7D8D-6ADC-400A-8021-13D0158552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B13127-E2AC-4906-B8D3-BA36BA921064}">
  <ds:schemaRefs>
    <ds:schemaRef ds:uri="3003a96a-761a-4459-a876-bbce1185ab88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fb29175c-c9bf-4a8f-b81c-e3c8d03ea882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1602</TotalTime>
  <Words>2174</Words>
  <Application>Microsoft Office PowerPoint</Application>
  <PresentationFormat>On-screen Show (4:3)</PresentationFormat>
  <Paragraphs>329</Paragraphs>
  <Slides>39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Arial</vt:lpstr>
      <vt:lpstr>Calibri</vt:lpstr>
      <vt:lpstr>Courier New</vt:lpstr>
      <vt:lpstr>Georgia</vt:lpstr>
      <vt:lpstr>Helvetica</vt:lpstr>
      <vt:lpstr>Open Sans</vt:lpstr>
      <vt:lpstr>Open Sans ExtraBold</vt:lpstr>
      <vt:lpstr>Open Sans Medium</vt:lpstr>
      <vt:lpstr>PermianSlabSerifTypeface</vt:lpstr>
      <vt:lpstr>Roboto Condensed</vt:lpstr>
      <vt:lpstr>Symbol</vt:lpstr>
      <vt:lpstr>Times New Roman</vt:lpstr>
      <vt:lpstr>Wingdings</vt:lpstr>
      <vt:lpstr>PowerPoint B</vt:lpstr>
      <vt:lpstr>Acrobat Document</vt:lpstr>
      <vt:lpstr>Freight Advisory Committee November 1, 2023</vt:lpstr>
      <vt:lpstr>Safety </vt:lpstr>
      <vt:lpstr>Current Freight Role at TDOT</vt:lpstr>
      <vt:lpstr>Role at TDOT</vt:lpstr>
      <vt:lpstr>Freight Update in past 18 months : 2022 - 2023</vt:lpstr>
      <vt:lpstr>ROI Shortline Study – HDR</vt:lpstr>
      <vt:lpstr>Break</vt:lpstr>
      <vt:lpstr>Truck Parking Efforts</vt:lpstr>
      <vt:lpstr>Tennessee Truck Parking Issues / Oppty</vt:lpstr>
      <vt:lpstr>Tennessee Truck Parking</vt:lpstr>
      <vt:lpstr>What’s on the Horizon?</vt:lpstr>
      <vt:lpstr>Tennessee Numbers</vt:lpstr>
      <vt:lpstr>What’s on the Horizon  Freight</vt:lpstr>
      <vt:lpstr>PowerPoint Presentation</vt:lpstr>
      <vt:lpstr>Anything New Happening at TDOT</vt:lpstr>
      <vt:lpstr>The Bureau of Environment &amp; Planning</vt:lpstr>
      <vt:lpstr>Environment</vt:lpstr>
      <vt:lpstr>Highlights</vt:lpstr>
      <vt:lpstr>Highway Beautification</vt:lpstr>
      <vt:lpstr>Long Range Planning</vt:lpstr>
      <vt:lpstr>Highlights</vt:lpstr>
      <vt:lpstr>Planning &amp; Data</vt:lpstr>
      <vt:lpstr>Regional &amp; Community Planning</vt:lpstr>
      <vt:lpstr>National Electric Vehicle Infrastructure (NEVI) Program</vt:lpstr>
      <vt:lpstr>Carbon Reduction Program</vt:lpstr>
      <vt:lpstr>PROTECT Program </vt:lpstr>
      <vt:lpstr>Freight &amp; Logistics</vt:lpstr>
      <vt:lpstr>Statewide Freight Planning</vt:lpstr>
      <vt:lpstr>Discretionary Grants</vt:lpstr>
      <vt:lpstr>Statewide Weigh-in-Motion (WIM)</vt:lpstr>
      <vt:lpstr>Multimodal</vt:lpstr>
      <vt:lpstr>TDOT and Transit</vt:lpstr>
      <vt:lpstr>TDOT and Transit</vt:lpstr>
      <vt:lpstr>Greater Emphasis in Non-Motorized Safety</vt:lpstr>
      <vt:lpstr>Local Programs</vt:lpstr>
      <vt:lpstr>Big Things Coming</vt:lpstr>
      <vt:lpstr>Strategic Transportation Investments (STID)</vt:lpstr>
      <vt:lpstr>STID Successes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Integrated Program Delivery (IPD)</dc:title>
  <dc:creator>HG Kunzler</dc:creator>
  <cp:lastModifiedBy>Daniel Pallme</cp:lastModifiedBy>
  <cp:revision>188</cp:revision>
  <cp:lastPrinted>2023-07-10T18:21:59Z</cp:lastPrinted>
  <dcterms:created xsi:type="dcterms:W3CDTF">2020-12-29T23:25:22Z</dcterms:created>
  <dcterms:modified xsi:type="dcterms:W3CDTF">2023-11-01T14:11:35Z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0x01010019F426C4133B1F45B672AD02CEFE46D9</vt:lpwstr>
  </property>
  <property fmtid="{D5CDD505-2E9C-101B-9397-08002B2CF9AE}" pid="3" name="MediaServiceImageTags">
    <vt:lpwstr/>
  </property>
</Properties>
</file>