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4" r:id="rId3"/>
    <p:sldId id="261" r:id="rId4"/>
    <p:sldId id="271" r:id="rId5"/>
    <p:sldId id="270" r:id="rId6"/>
    <p:sldId id="268" r:id="rId7"/>
    <p:sldId id="266" r:id="rId8"/>
    <p:sldId id="272" r:id="rId9"/>
    <p:sldId id="267" r:id="rId10"/>
  </p:sldIdLst>
  <p:sldSz cx="12192000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irport City (XXX)" id="{5973CDC0-28E6-419C-AB69-7E91D7010BDD}">
          <p14:sldIdLst>
            <p14:sldId id="262"/>
            <p14:sldId id="264"/>
            <p14:sldId id="261"/>
            <p14:sldId id="271"/>
            <p14:sldId id="270"/>
            <p14:sldId id="268"/>
            <p14:sldId id="266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34" autoAdjust="0"/>
  </p:normalViewPr>
  <p:slideViewPr>
    <p:cSldViewPr>
      <p:cViewPr varScale="1">
        <p:scale>
          <a:sx n="55" d="100"/>
          <a:sy n="55" d="100"/>
        </p:scale>
        <p:origin x="10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90" y="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C824-0641-464D-B77A-5993311C0924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B9DA-4AD5-4EE5-BC9F-81D87BC6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A817D95-4DF8-4B8B-A899-5B5E38743A5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84A96A4-018B-4ED2-81BE-A4AA8153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7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is the TITLE SLIDE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This slide</a:t>
            </a:r>
            <a:r>
              <a:rPr lang="en-US" sz="1600" b="1" baseline="0" dirty="0"/>
              <a:t> is used as an identifier and should be the first slide for every project you submit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Use whatever picture you feel identifies your airport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Once you set up this slide, it should be identical with every project you submit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If you would like, TDOT will provide an aerial photo of your airport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Include your airport’s logo at the bottom right corner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This logo will be used throughout</a:t>
            </a:r>
            <a:r>
              <a:rPr lang="en-US" sz="1600" b="1" baseline="0" dirty="0"/>
              <a:t> the slides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Please use the same logo for each page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If your airport does not have a logo, leave the logo block there and one will be created for you and emailed to you for future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is the PROJECT TITLE slide</a:t>
            </a:r>
            <a:endParaRPr lang="en-US" sz="1600" b="0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0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Please</a:t>
            </a:r>
            <a:r>
              <a:rPr lang="en-US" sz="1600" b="1" baseline="0" dirty="0"/>
              <a:t> replace the words “Project Title” with the title of your project</a:t>
            </a:r>
          </a:p>
          <a:p>
            <a:endParaRPr lang="en-US" sz="1600" b="1" baseline="0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baseline="0" dirty="0"/>
              <a:t>Find a picture representation of your project and place it here.</a:t>
            </a:r>
            <a:r>
              <a:rPr lang="en-US" sz="1600" b="1" dirty="0"/>
              <a:t> This can include location of project, CAD file, etc.</a:t>
            </a:r>
          </a:p>
          <a:p>
            <a:endParaRPr lang="en-US" sz="1600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If you are unable to find a suitable picture please leave the existing picture in the slide and one can be provided for you</a:t>
            </a:r>
            <a:endParaRPr lang="en-US" sz="1600" b="1" baseline="0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baseline="0" dirty="0"/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/>
              <a:t>The airport’s logo should be in the top right corner of this slide</a:t>
            </a:r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>
              <a:solidFill>
                <a:prstClr val="black"/>
              </a:solidFill>
            </a:endParaRPr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</a:rPr>
              <a:t>Do not hesitate to put multiple pictures/exhibits in the presentation 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is the PROJECT SUMMARY SLIDE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Please answer the questions</a:t>
            </a:r>
            <a:r>
              <a:rPr lang="en-US" sz="1600" b="1" baseline="0" dirty="0"/>
              <a:t> listed here for every project you submit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Be clear and concise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Use the bullet points as</a:t>
            </a:r>
            <a:r>
              <a:rPr lang="en-US" sz="1600" b="1" baseline="0" dirty="0"/>
              <a:t> </a:t>
            </a:r>
            <a:r>
              <a:rPr lang="en-US" sz="1600" b="1" dirty="0"/>
              <a:t>seen in this template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this off the draft work order or work authorization your engineering consultant provided you. Break this out in as many rows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Only use this if it is for a </a:t>
            </a:r>
            <a:r>
              <a:rPr lang="en-US" b="1" dirty="0"/>
              <a:t>design</a:t>
            </a:r>
            <a:r>
              <a:rPr lang="en-US" b="0" dirty="0"/>
              <a:t> funding request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Please use this slide</a:t>
            </a:r>
            <a:r>
              <a:rPr lang="en-US" sz="1600" b="1" baseline="0" dirty="0"/>
              <a:t> if the proposed project is a non-amendment request.</a:t>
            </a:r>
            <a:endParaRPr lang="en-US" sz="1600" b="1" dirty="0"/>
          </a:p>
          <a:p>
            <a:r>
              <a:rPr lang="en-US" sz="1600" b="1" dirty="0"/>
              <a:t>Denote “NPE” if the federal portion is non-primary entitlement dollars (NPE)</a:t>
            </a:r>
          </a:p>
          <a:p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</a:t>
            </a:r>
            <a:r>
              <a:rPr lang="en-US" sz="1600" b="1" baseline="0" dirty="0"/>
              <a:t> is the FINANCIAL BREAKDOWN slide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cost should be divided into Federal, State, and Local funding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A percentage of each type of funding should be included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slide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should</a:t>
            </a:r>
            <a:r>
              <a:rPr lang="en-US" sz="1600" b="1" baseline="0" dirty="0"/>
              <a:t> always be the last slide of your project’s presentation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Please use this slide</a:t>
            </a:r>
            <a:r>
              <a:rPr lang="en-US" sz="1600" b="1" baseline="0" dirty="0"/>
              <a:t> if the proposed project is a non-amendment request.</a:t>
            </a:r>
            <a:endParaRPr lang="en-US" sz="1600" b="1" dirty="0"/>
          </a:p>
          <a:p>
            <a:r>
              <a:rPr lang="en-US" sz="1600" b="1" dirty="0"/>
              <a:t>Denote “NPE” if the federal portion is non-primary entitlement dollars (NPE)</a:t>
            </a:r>
          </a:p>
          <a:p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</a:t>
            </a:r>
            <a:r>
              <a:rPr lang="en-US" sz="1600" b="1" baseline="0" dirty="0"/>
              <a:t> is the FINANCIAL BREAKDOWN slide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cost should be divided into Federal, State, and Local funding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A percentage of each type of funding should be included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slide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should</a:t>
            </a:r>
            <a:r>
              <a:rPr lang="en-US" sz="1600" b="1" baseline="0" dirty="0"/>
              <a:t> always be the last slide of your project’s presentation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Please use this slide</a:t>
            </a:r>
            <a:r>
              <a:rPr lang="en-US" sz="1600" b="1" baseline="0" dirty="0"/>
              <a:t> if the proposed project is an amendment to an existing grant.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Denote “NPE” if the federal portion is non-primary entitlement dollars (NPE)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</a:t>
            </a:r>
            <a:r>
              <a:rPr lang="en-US" sz="1600" b="1" baseline="0" dirty="0"/>
              <a:t> is the FINANCIAL BREAKDOWN slide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cost should be divided into Federal, State, and Local funding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A percentage of each type of funding should be included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slide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should</a:t>
            </a:r>
            <a:r>
              <a:rPr lang="en-US" sz="1600" b="1" baseline="0" dirty="0"/>
              <a:t> always be the last slide of your project’s presentation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30DEEB-DADD-475F-9D64-8E0C33C9ABB4}" type="datetime1">
              <a:rPr lang="en-US" smtClean="0"/>
              <a:t>11/4/2022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BEF2-6492-48B0-BA7E-FF4A859E1FAD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5"/>
            <a:ext cx="2946400" cy="365125"/>
          </a:xfrm>
        </p:spPr>
        <p:txBody>
          <a:bodyPr/>
          <a:lstStyle/>
          <a:p>
            <a:fld id="{C708FAA2-9F7A-4FDB-822F-A0D2AAB35783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3" y="6248210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F9F-9766-49AD-8F94-898727878832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5E3-C3C2-493C-BD33-DE4E7B2CD817}" type="datetime1">
              <a:rPr lang="en-US" smtClean="0"/>
              <a:t>11/4/2022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64D7F5-8D88-4865-8EB0-F210C4ECE611}" type="datetime1">
              <a:rPr lang="en-US" smtClean="0"/>
              <a:t>11/4/2022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E012F3-7697-40B0-9C5F-EAD575A7EB46}" type="datetime1">
              <a:rPr lang="en-US" smtClean="0"/>
              <a:t>11/4/2022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648D-181C-4E13-B874-E81AD8C27F13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C1B3-E4D8-4B43-A341-A42C44B44FA7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E7A5-8C80-462F-88C8-5A22D8B8E2F8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3"/>
            <a:ext cx="3556000" cy="365125"/>
          </a:xfrm>
        </p:spPr>
        <p:txBody>
          <a:bodyPr rtlCol="0"/>
          <a:lstStyle/>
          <a:p>
            <a:fld id="{0FAAE1F1-9040-4772-8012-A3C4505C3159}" type="datetime1">
              <a:rPr lang="en-US" smtClean="0"/>
              <a:t>11/4/2022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9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17F792-9E3C-4FBC-A131-7E57F3C1E156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9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n.gov/tdot/aeronautics/planning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2007330" y="5652085"/>
            <a:ext cx="4419600" cy="977696"/>
          </a:xfrm>
        </p:spPr>
        <p:txBody>
          <a:bodyPr>
            <a:normAutofit/>
          </a:bodyPr>
          <a:lstStyle/>
          <a:p>
            <a:r>
              <a:rPr lang="en-US" sz="2400" dirty="0"/>
              <a:t>PRESENTER’S NAME</a:t>
            </a:r>
          </a:p>
          <a:p>
            <a:r>
              <a:rPr lang="en-US" sz="2400" dirty="0"/>
              <a:t>PRESENTER’S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5817767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2" y="191478"/>
            <a:ext cx="11528678" cy="43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15C9E-E506-4846-8BF4-DB136AAD7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8CE5A3-9F06-4972-BDC5-6CE46525A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FED562-5E3A-47C8-B63E-2C5E850B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616558"/>
            <a:ext cx="3886200" cy="1382233"/>
          </a:xfrm>
        </p:spPr>
        <p:txBody>
          <a:bodyPr/>
          <a:lstStyle/>
          <a:p>
            <a:r>
              <a:rPr lang="en-US" dirty="0"/>
              <a:t>Scope here</a:t>
            </a:r>
          </a:p>
          <a:p>
            <a:r>
              <a:rPr lang="en-US" dirty="0"/>
              <a:t>Scope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41900" y="1616972"/>
            <a:ext cx="3886200" cy="1687033"/>
          </a:xfrm>
        </p:spPr>
        <p:txBody>
          <a:bodyPr/>
          <a:lstStyle/>
          <a:p>
            <a:r>
              <a:rPr lang="en-US" dirty="0"/>
              <a:t>Scope here</a:t>
            </a:r>
          </a:p>
          <a:p>
            <a:r>
              <a:rPr lang="en-US" dirty="0"/>
              <a:t>Scope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00" y="400734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484" r="10833" b="30456"/>
          <a:stretch/>
        </p:blipFill>
        <p:spPr>
          <a:xfrm>
            <a:off x="224360" y="3767559"/>
            <a:ext cx="11743280" cy="2895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43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81993-C999-4075-BB71-00C788204A5A}"/>
              </a:ext>
            </a:extLst>
          </p:cNvPr>
          <p:cNvSpPr txBox="1"/>
          <p:nvPr/>
        </p:nvSpPr>
        <p:spPr>
          <a:xfrm>
            <a:off x="1930400" y="2653603"/>
            <a:ext cx="944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Insert project schematics as needed!</a:t>
            </a:r>
          </a:p>
          <a:p>
            <a:r>
              <a:rPr lang="en-US" sz="2000" b="1" dirty="0"/>
              <a:t>Add additional slides, if required, to fully detail the scope of the project:</a:t>
            </a:r>
          </a:p>
          <a:p>
            <a:r>
              <a:rPr lang="en-US" sz="2000" b="1" dirty="0"/>
              <a:t>[Do not leave any instructions in your presentation!]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E6D2A-BDCD-4B83-BC6E-C4DFD7BC29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is the project needed?</a:t>
            </a:r>
          </a:p>
          <a:p>
            <a:pPr lvl="1"/>
            <a:r>
              <a:rPr lang="en-US" b="1" dirty="0"/>
              <a:t>[Do not leave the questions in your presentations]</a:t>
            </a:r>
          </a:p>
          <a:p>
            <a:pPr lvl="2"/>
            <a:r>
              <a:rPr lang="en-US" dirty="0"/>
              <a:t>Use the bullet points provided in this format as needed.</a:t>
            </a:r>
          </a:p>
          <a:p>
            <a:r>
              <a:rPr lang="en-US" dirty="0"/>
              <a:t>What will the project consist of?</a:t>
            </a:r>
          </a:p>
          <a:p>
            <a:r>
              <a:rPr lang="en-US" dirty="0"/>
              <a:t>Where on the airport does the project take place?</a:t>
            </a:r>
          </a:p>
          <a:p>
            <a:r>
              <a:rPr lang="en-US" dirty="0"/>
              <a:t>If amendment explain why additional funds/scope of service are changing.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5936" y="382262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6864" y="210128"/>
            <a:ext cx="8915400" cy="990600"/>
          </a:xfrm>
        </p:spPr>
        <p:txBody>
          <a:bodyPr>
            <a:normAutofit/>
          </a:bodyPr>
          <a:lstStyle/>
          <a:p>
            <a:r>
              <a:rPr lang="en-US" dirty="0"/>
              <a:t>Project Title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D8A86-5B43-474D-826A-F5CFD816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0FA1A-A93D-42B7-B7B8-D2F3A56363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6A1E76-C9A6-4E31-A83D-B8128CB6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66700"/>
            <a:ext cx="86075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of Probable Construction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6AF6-273F-4EC3-9357-E0C06770D1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Insert Engineer’s Estimate of Probable Cost as applicable to the type of application. Please include and tabulate separately estimated Construction Engineering Inspections &amp; Admin. Fees.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C270C-45F3-4399-9582-482167DD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17C71-7A27-419A-9F30-2D3D21197148}"/>
              </a:ext>
            </a:extLst>
          </p:cNvPr>
          <p:cNvSpPr txBox="1"/>
          <p:nvPr/>
        </p:nvSpPr>
        <p:spPr>
          <a:xfrm>
            <a:off x="10155936" y="382262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</p:spTree>
    <p:extLst>
      <p:ext uri="{BB962C8B-B14F-4D97-AF65-F5344CB8AC3E}">
        <p14:creationId xmlns:p14="http://schemas.microsoft.com/office/powerpoint/2010/main" val="242405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BB6D3-430B-4E88-A772-0F0E80F5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469DC-F838-446E-8A63-65A210D4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Cost Estimate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39C7415-A3C3-456D-9BED-511D5226FD3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3804780"/>
              </p:ext>
            </p:extLst>
          </p:nvPr>
        </p:nvGraphicFramePr>
        <p:xfrm>
          <a:off x="1219200" y="1816662"/>
          <a:ext cx="9350924" cy="332553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688903">
                  <a:extLst>
                    <a:ext uri="{9D8B030D-6E8A-4147-A177-3AD203B41FA5}">
                      <a16:colId xmlns:a16="http://schemas.microsoft.com/office/drawing/2014/main" val="126587857"/>
                    </a:ext>
                  </a:extLst>
                </a:gridCol>
                <a:gridCol w="2662021">
                  <a:extLst>
                    <a:ext uri="{9D8B030D-6E8A-4147-A177-3AD203B41FA5}">
                      <a16:colId xmlns:a16="http://schemas.microsoft.com/office/drawing/2014/main" val="2796716769"/>
                    </a:ext>
                  </a:extLst>
                </a:gridCol>
              </a:tblGrid>
              <a:tr h="62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488580"/>
                  </a:ext>
                </a:extLst>
              </a:tr>
              <a:tr h="95669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 </a:t>
                      </a: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800" dirty="0"/>
                        <a:t>Engineering Design]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  100,000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04442"/>
                  </a:ext>
                </a:extLst>
              </a:tr>
              <a:tr h="1098428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Other Items like sponsor advertisement reimbursement, etc.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   250.00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53054"/>
                  </a:ext>
                </a:extLst>
              </a:tr>
              <a:tr h="650335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  100,250.00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764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F4DB7-FF2D-4837-81E1-A3B6D237B738}"/>
              </a:ext>
            </a:extLst>
          </p:cNvPr>
          <p:cNvSpPr txBox="1"/>
          <p:nvPr/>
        </p:nvSpPr>
        <p:spPr>
          <a:xfrm>
            <a:off x="2898648" y="5294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Per FAA SOP 11.00, given AIP money is planned, an Independent Fee Estimate was completed, validating proposed fees are fair and reasonable.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42B2E-A9A7-4349-A95D-EEB7498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5CF65-C027-4B5D-A4B0-0C50D09D54C2}"/>
              </a:ext>
            </a:extLst>
          </p:cNvPr>
          <p:cNvSpPr txBox="1"/>
          <p:nvPr/>
        </p:nvSpPr>
        <p:spPr>
          <a:xfrm>
            <a:off x="10155936" y="382262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</p:spTree>
    <p:extLst>
      <p:ext uri="{BB962C8B-B14F-4D97-AF65-F5344CB8AC3E}">
        <p14:creationId xmlns:p14="http://schemas.microsoft.com/office/powerpoint/2010/main" val="416005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A0F36-98E5-44FE-A6C7-AD7B0FCD1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91" y="228599"/>
            <a:ext cx="6473952" cy="990600"/>
          </a:xfrm>
        </p:spPr>
        <p:txBody>
          <a:bodyPr>
            <a:normAutofit/>
          </a:bodyPr>
          <a:lstStyle/>
          <a:p>
            <a:r>
              <a:rPr lang="en-US" dirty="0"/>
              <a:t>Project Schedule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4582553"/>
              </p:ext>
            </p:extLst>
          </p:nvPr>
        </p:nvGraphicFramePr>
        <p:xfrm>
          <a:off x="1600200" y="2517743"/>
          <a:ext cx="9377924" cy="334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00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Task 1-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Month X, XXXX PSR/TAC Review/Approval 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Task 2-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Month X, XXXX Grant Execution Completion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Task 3-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Month X, XXXX Design Kickoff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Task 4-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 X, XXXX Design Completion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Task 5-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 X, XXXX Grant Closeout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5557" y="344269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5FED0-7D8E-4F1F-8E3F-800774E51D12}"/>
              </a:ext>
            </a:extLst>
          </p:cNvPr>
          <p:cNvSpPr txBox="1"/>
          <p:nvPr/>
        </p:nvSpPr>
        <p:spPr>
          <a:xfrm>
            <a:off x="2895600" y="1600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project milestone schedule in line with applicable dates: </a:t>
            </a:r>
            <a:r>
              <a:rPr lang="en-US" dirty="0">
                <a:hlinkClick r:id="rId4"/>
              </a:rPr>
              <a:t>https://www.tn.gov/tdot/aeronautics/planning.html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447F-FCA1-4CAC-A90D-5DBE713E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622"/>
            <a:ext cx="7083552" cy="990600"/>
          </a:xfrm>
        </p:spPr>
        <p:txBody>
          <a:bodyPr>
            <a:normAutofit/>
          </a:bodyPr>
          <a:lstStyle/>
          <a:p>
            <a:r>
              <a:rPr lang="en-US" dirty="0"/>
              <a:t>Financial Breakdown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7351994"/>
              </p:ext>
            </p:extLst>
          </p:nvPr>
        </p:nvGraphicFramePr>
        <p:xfrm>
          <a:off x="1066799" y="2312510"/>
          <a:ext cx="10291823" cy="332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Federal NPE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State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Local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u="none" strike="noStrike" dirty="0">
                          <a:effectLst/>
                          <a:latin typeface="+mj-lt"/>
                        </a:rPr>
                        <a:t>$0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Requested Amount: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39423" y="369864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285AB-58A7-4E2E-969B-6E441DB40695}"/>
              </a:ext>
            </a:extLst>
          </p:cNvPr>
          <p:cNvSpPr txBox="1"/>
          <p:nvPr/>
        </p:nvSpPr>
        <p:spPr>
          <a:xfrm>
            <a:off x="8153400" y="1604107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this after completing: Please round total to nearest $100, then split federal, state, and local.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2798E-B26D-46FF-8CEE-093987140E0B}"/>
              </a:ext>
            </a:extLst>
          </p:cNvPr>
          <p:cNvSpPr txBox="1"/>
          <p:nvPr/>
        </p:nvSpPr>
        <p:spPr>
          <a:xfrm>
            <a:off x="32004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All funding requests to be rounded to nearest $100.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8A840-A714-48E4-92E3-36B0EE04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622"/>
            <a:ext cx="7083552" cy="990600"/>
          </a:xfrm>
        </p:spPr>
        <p:txBody>
          <a:bodyPr>
            <a:normAutofit/>
          </a:bodyPr>
          <a:lstStyle/>
          <a:p>
            <a:r>
              <a:rPr lang="en-US" dirty="0"/>
              <a:t>Financial Breakdown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0253976"/>
              </p:ext>
            </p:extLst>
          </p:nvPr>
        </p:nvGraphicFramePr>
        <p:xfrm>
          <a:off x="950087" y="1819400"/>
          <a:ext cx="10291823" cy="415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Federal NPE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ARPA Funds (0%):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48516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State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Local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u="none" strike="noStrike" dirty="0">
                          <a:effectLst/>
                          <a:latin typeface="+mj-lt"/>
                        </a:rPr>
                        <a:t>$0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Requested Amount: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39423" y="369864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285AB-58A7-4E2E-969B-6E441DB40695}"/>
              </a:ext>
            </a:extLst>
          </p:cNvPr>
          <p:cNvSpPr txBox="1"/>
          <p:nvPr/>
        </p:nvSpPr>
        <p:spPr>
          <a:xfrm>
            <a:off x="7315200" y="1563373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this after completing: Please round total to nearest $100, then split federal, state, and local.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2798E-B26D-46FF-8CEE-093987140E0B}"/>
              </a:ext>
            </a:extLst>
          </p:cNvPr>
          <p:cNvSpPr txBox="1"/>
          <p:nvPr/>
        </p:nvSpPr>
        <p:spPr>
          <a:xfrm>
            <a:off x="3200399" y="628049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All funding requests to be rounded to nearest $100.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8A840-A714-48E4-92E3-36B0EE04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2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Breakdown</a:t>
            </a:r>
            <a:br>
              <a:rPr lang="en-US" dirty="0"/>
            </a:br>
            <a:r>
              <a:rPr lang="en-US" sz="3100" dirty="0"/>
              <a:t>(Use this side only for amendments)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5736848"/>
            <a:ext cx="518160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prstClr val="black"/>
                </a:solidFill>
              </a:rPr>
              <a:t>	*Current Grant Total: $360,000</a:t>
            </a:r>
          </a:p>
          <a:p>
            <a:pPr algn="ctr"/>
            <a:endParaRPr lang="en-US" sz="1100" i="1" dirty="0">
              <a:solidFill>
                <a:prstClr val="black"/>
              </a:solidFill>
            </a:endParaRPr>
          </a:p>
          <a:p>
            <a:pPr algn="ctr"/>
            <a:r>
              <a:rPr lang="en-US" sz="2000" i="1" dirty="0">
                <a:solidFill>
                  <a:prstClr val="black"/>
                </a:solidFill>
              </a:rPr>
              <a:t>	*Total Project to Date: $710,000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5936" y="368551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1543662"/>
              </p:ext>
            </p:extLst>
          </p:nvPr>
        </p:nvGraphicFramePr>
        <p:xfrm>
          <a:off x="1066800" y="2133599"/>
          <a:ext cx="10134600" cy="3271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Federal NPE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State Funds (95%):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Local Funds (5%):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u="none" strike="noStrike" dirty="0">
                          <a:effectLst/>
                          <a:latin typeface="+mj-lt"/>
                        </a:rPr>
                        <a:t>$0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Requested Amount: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046949-F21B-42A6-99D2-8AA1C05C1E82}"/>
              </a:ext>
            </a:extLst>
          </p:cNvPr>
          <p:cNvSpPr txBox="1"/>
          <p:nvPr/>
        </p:nvSpPr>
        <p:spPr>
          <a:xfrm>
            <a:off x="7962900" y="1480045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this after completing: Please round total to nearest $100, then split federal, state, and local.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6CC2D-BB68-4415-813B-D4881D51A340}"/>
              </a:ext>
            </a:extLst>
          </p:cNvPr>
          <p:cNvSpPr txBox="1"/>
          <p:nvPr/>
        </p:nvSpPr>
        <p:spPr>
          <a:xfrm>
            <a:off x="3276600" y="53456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All funding requests to be rounded to nearest $100.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107F1-D44E-4380-BE1A-07C18A03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1071</Words>
  <Application>Microsoft Office PowerPoint</Application>
  <PresentationFormat>Widescreen</PresentationFormat>
  <Paragraphs>173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AIRPORT NAME</vt:lpstr>
      <vt:lpstr>Project Scope</vt:lpstr>
      <vt:lpstr>Project Title </vt:lpstr>
      <vt:lpstr>Opinion of Probable Construction Costs</vt:lpstr>
      <vt:lpstr>Engineering Cost Estimate</vt:lpstr>
      <vt:lpstr>Project Schedule </vt:lpstr>
      <vt:lpstr>Financial Breakdown </vt:lpstr>
      <vt:lpstr>Financial Breakdown </vt:lpstr>
      <vt:lpstr>Financial Breakdown (Use this side only for amendments)</vt:lpstr>
    </vt:vector>
  </TitlesOfParts>
  <Company>TDOT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TDOT</dc:creator>
  <cp:lastModifiedBy>Adam Guy</cp:lastModifiedBy>
  <cp:revision>108</cp:revision>
  <cp:lastPrinted>2013-08-22T23:53:41Z</cp:lastPrinted>
  <dcterms:created xsi:type="dcterms:W3CDTF">2013-07-22T16:15:00Z</dcterms:created>
  <dcterms:modified xsi:type="dcterms:W3CDTF">2022-11-04T14:45:53Z</dcterms:modified>
  <cp:contentStatus/>
</cp:coreProperties>
</file>