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05726" y="897626"/>
            <a:ext cx="2095669" cy="9316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081271" y="3454907"/>
            <a:ext cx="5519928" cy="36827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98702" y="2760217"/>
            <a:ext cx="7460995" cy="1122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1447800"/>
            <a:ext cx="9144000" cy="89535"/>
          </a:xfrm>
          <a:custGeom>
            <a:avLst/>
            <a:gdLst/>
            <a:ahLst/>
            <a:cxnLst/>
            <a:rect l="l" t="t" r="r" b="b"/>
            <a:pathLst>
              <a:path w="9144000" h="89534">
                <a:moveTo>
                  <a:pt x="0" y="0"/>
                </a:moveTo>
                <a:lnTo>
                  <a:pt x="0" y="89154"/>
                </a:lnTo>
                <a:lnTo>
                  <a:pt x="9144000" y="89154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57200" y="6609588"/>
            <a:ext cx="9144000" cy="706120"/>
          </a:xfrm>
          <a:custGeom>
            <a:avLst/>
            <a:gdLst/>
            <a:ahLst/>
            <a:cxnLst/>
            <a:rect l="l" t="t" r="r" b="b"/>
            <a:pathLst>
              <a:path w="9144000" h="706120">
                <a:moveTo>
                  <a:pt x="0" y="0"/>
                </a:moveTo>
                <a:lnTo>
                  <a:pt x="0" y="705611"/>
                </a:lnTo>
                <a:lnTo>
                  <a:pt x="9144000" y="7056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61009" y="6604254"/>
            <a:ext cx="1351788" cy="7109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635508"/>
            <a:ext cx="9144000" cy="812800"/>
          </a:xfrm>
          <a:custGeom>
            <a:avLst/>
            <a:gdLst/>
            <a:ahLst/>
            <a:cxnLst/>
            <a:rect l="l" t="t" r="r" b="b"/>
            <a:pathLst>
              <a:path w="9144000" h="812800">
                <a:moveTo>
                  <a:pt x="0" y="0"/>
                </a:moveTo>
                <a:lnTo>
                  <a:pt x="0" y="812292"/>
                </a:lnTo>
                <a:lnTo>
                  <a:pt x="9144000" y="81229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B3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635508"/>
            <a:ext cx="9144000" cy="812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5301" y="1732279"/>
            <a:ext cx="8435975" cy="2789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Relationship Id="rId3" Type="http://schemas.openxmlformats.org/officeDocument/2006/relationships/image" Target="../media/image7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Relationship Id="rId3" Type="http://schemas.openxmlformats.org/officeDocument/2006/relationships/image" Target="../media/image5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702" y="2760217"/>
            <a:ext cx="3229610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600" spc="-35" b="1">
                <a:solidFill>
                  <a:srgbClr val="002C72"/>
                </a:solidFill>
                <a:latin typeface="Palatino Linotype"/>
                <a:cs typeface="Palatino Linotype"/>
              </a:rPr>
              <a:t>Guide </a:t>
            </a:r>
            <a:r>
              <a:rPr dirty="0" sz="3600" spc="140" b="1">
                <a:solidFill>
                  <a:srgbClr val="002C72"/>
                </a:solidFill>
                <a:latin typeface="Palatino Linotype"/>
                <a:cs typeface="Palatino Linotype"/>
              </a:rPr>
              <a:t>to</a:t>
            </a:r>
            <a:r>
              <a:rPr dirty="0" sz="3600" spc="-155" b="1">
                <a:solidFill>
                  <a:srgbClr val="002C72"/>
                </a:solidFill>
                <a:latin typeface="Palatino Linotype"/>
                <a:cs typeface="Palatino Linotype"/>
              </a:rPr>
              <a:t> </a:t>
            </a:r>
            <a:r>
              <a:rPr dirty="0" sz="3600" b="1">
                <a:solidFill>
                  <a:srgbClr val="002C72"/>
                </a:solidFill>
                <a:latin typeface="Palatino Linotype"/>
                <a:cs typeface="Palatino Linotype"/>
              </a:rPr>
              <a:t>Using  </a:t>
            </a:r>
            <a:r>
              <a:rPr dirty="0" sz="3600" spc="-195" b="1">
                <a:solidFill>
                  <a:srgbClr val="002C72"/>
                </a:solidFill>
                <a:latin typeface="Palatino Linotype"/>
                <a:cs typeface="Palatino Linotype"/>
              </a:rPr>
              <a:t>HDDS</a:t>
            </a:r>
            <a:r>
              <a:rPr dirty="0" sz="3600" spc="-60" b="1">
                <a:solidFill>
                  <a:srgbClr val="002C72"/>
                </a:solidFill>
                <a:latin typeface="Palatino Linotype"/>
                <a:cs typeface="Palatino Linotype"/>
              </a:rPr>
              <a:t> </a:t>
            </a:r>
            <a:r>
              <a:rPr dirty="0" sz="3600" spc="125" b="1">
                <a:solidFill>
                  <a:srgbClr val="002C72"/>
                </a:solidFill>
                <a:latin typeface="Palatino Linotype"/>
                <a:cs typeface="Palatino Linotype"/>
              </a:rPr>
              <a:t>data</a:t>
            </a:r>
            <a:endParaRPr sz="3600">
              <a:latin typeface="Palatino Linotype"/>
              <a:cs typeface="Palatino Linotyp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8702" y="6522972"/>
            <a:ext cx="159448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30" b="1">
                <a:latin typeface="Arial"/>
                <a:cs typeface="Arial"/>
              </a:rPr>
              <a:t>10.20.2020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47800"/>
            <a:ext cx="9144000" cy="89535"/>
          </a:xfrm>
          <a:custGeom>
            <a:avLst/>
            <a:gdLst/>
            <a:ahLst/>
            <a:cxnLst/>
            <a:rect l="l" t="t" r="r" b="b"/>
            <a:pathLst>
              <a:path w="9144000" h="89534">
                <a:moveTo>
                  <a:pt x="0" y="0"/>
                </a:moveTo>
                <a:lnTo>
                  <a:pt x="0" y="89154"/>
                </a:lnTo>
                <a:lnTo>
                  <a:pt x="9144000" y="89154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877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00" y="6609588"/>
            <a:ext cx="9144000" cy="706120"/>
          </a:xfrm>
          <a:custGeom>
            <a:avLst/>
            <a:gdLst/>
            <a:ahLst/>
            <a:cxnLst/>
            <a:rect l="l" t="t" r="r" b="b"/>
            <a:pathLst>
              <a:path w="9144000" h="706120">
                <a:moveTo>
                  <a:pt x="0" y="0"/>
                </a:moveTo>
                <a:lnTo>
                  <a:pt x="0" y="705611"/>
                </a:lnTo>
                <a:lnTo>
                  <a:pt x="9144000" y="7056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1009" y="6604254"/>
            <a:ext cx="1351788" cy="7109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635508"/>
            <a:ext cx="9144000" cy="812800"/>
          </a:xfrm>
          <a:prstGeom prst="rect"/>
          <a:solidFill>
            <a:srgbClr val="1B365D"/>
          </a:solidFill>
        </p:spPr>
        <p:txBody>
          <a:bodyPr wrap="square" lIns="0" tIns="14732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160"/>
              </a:spcBef>
            </a:pPr>
            <a:r>
              <a:rPr dirty="0" spc="15"/>
              <a:t>Questions?</a:t>
            </a:r>
          </a:p>
        </p:txBody>
      </p:sp>
      <p:sp>
        <p:nvSpPr>
          <p:cNvPr id="6" name="object 6"/>
          <p:cNvSpPr/>
          <p:nvPr/>
        </p:nvSpPr>
        <p:spPr>
          <a:xfrm>
            <a:off x="4447144" y="3012933"/>
            <a:ext cx="864861" cy="13974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2057399"/>
            <a:ext cx="8763000" cy="3806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635508"/>
            <a:ext cx="9144000" cy="812800"/>
          </a:xfrm>
          <a:prstGeom prst="rect"/>
          <a:solidFill>
            <a:srgbClr val="1B365D"/>
          </a:solidFill>
        </p:spPr>
        <p:txBody>
          <a:bodyPr wrap="square" lIns="0" tIns="14732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160"/>
              </a:spcBef>
            </a:pPr>
            <a:r>
              <a:rPr dirty="0" spc="75">
                <a:solidFill>
                  <a:srgbClr val="D22630"/>
                </a:solidFill>
              </a:rPr>
              <a:t>Locate </a:t>
            </a:r>
            <a:r>
              <a:rPr dirty="0" spc="140"/>
              <a:t>the </a:t>
            </a:r>
            <a:r>
              <a:rPr dirty="0" spc="-175"/>
              <a:t>HDDS </a:t>
            </a:r>
            <a:r>
              <a:rPr dirty="0" spc="40"/>
              <a:t>User</a:t>
            </a:r>
            <a:r>
              <a:rPr dirty="0" spc="-229"/>
              <a:t> </a:t>
            </a:r>
            <a:r>
              <a:rPr dirty="0" spc="20"/>
              <a:t>Manuals</a:t>
            </a:r>
          </a:p>
        </p:txBody>
      </p:sp>
      <p:sp>
        <p:nvSpPr>
          <p:cNvPr id="4" name="object 4"/>
          <p:cNvSpPr/>
          <p:nvPr/>
        </p:nvSpPr>
        <p:spPr>
          <a:xfrm>
            <a:off x="6096000" y="3276600"/>
            <a:ext cx="533400" cy="1066800"/>
          </a:xfrm>
          <a:custGeom>
            <a:avLst/>
            <a:gdLst/>
            <a:ahLst/>
            <a:cxnLst/>
            <a:rect l="l" t="t" r="r" b="b"/>
            <a:pathLst>
              <a:path w="533400" h="1066800">
                <a:moveTo>
                  <a:pt x="0" y="0"/>
                </a:moveTo>
                <a:lnTo>
                  <a:pt x="71084" y="1636"/>
                </a:lnTo>
                <a:lnTo>
                  <a:pt x="134845" y="6237"/>
                </a:lnTo>
                <a:lnTo>
                  <a:pt x="188785" y="13334"/>
                </a:lnTo>
                <a:lnTo>
                  <a:pt x="230406" y="22464"/>
                </a:lnTo>
                <a:lnTo>
                  <a:pt x="266700" y="44957"/>
                </a:lnTo>
                <a:lnTo>
                  <a:pt x="266700" y="499109"/>
                </a:lnTo>
                <a:lnTo>
                  <a:pt x="276242" y="510850"/>
                </a:lnTo>
                <a:lnTo>
                  <a:pt x="344900" y="530352"/>
                </a:lnTo>
                <a:lnTo>
                  <a:pt x="398892" y="537266"/>
                </a:lnTo>
                <a:lnTo>
                  <a:pt x="462579" y="541725"/>
                </a:lnTo>
                <a:lnTo>
                  <a:pt x="533400" y="543306"/>
                </a:lnTo>
                <a:lnTo>
                  <a:pt x="462579" y="544942"/>
                </a:lnTo>
                <a:lnTo>
                  <a:pt x="398892" y="549543"/>
                </a:lnTo>
                <a:lnTo>
                  <a:pt x="344900" y="556641"/>
                </a:lnTo>
                <a:lnTo>
                  <a:pt x="303163" y="565770"/>
                </a:lnTo>
                <a:lnTo>
                  <a:pt x="266700" y="588264"/>
                </a:lnTo>
                <a:lnTo>
                  <a:pt x="266700" y="1022604"/>
                </a:lnTo>
                <a:lnTo>
                  <a:pt x="257210" y="1034344"/>
                </a:lnTo>
                <a:lnTo>
                  <a:pt x="230406" y="1044899"/>
                </a:lnTo>
                <a:lnTo>
                  <a:pt x="188785" y="1053846"/>
                </a:lnTo>
                <a:lnTo>
                  <a:pt x="134845" y="1060760"/>
                </a:lnTo>
                <a:lnTo>
                  <a:pt x="71084" y="1065219"/>
                </a:lnTo>
                <a:lnTo>
                  <a:pt x="0" y="1066800"/>
                </a:lnTo>
              </a:path>
            </a:pathLst>
          </a:custGeom>
          <a:ln w="25400">
            <a:solidFill>
              <a:srgbClr val="E877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096000" y="3276600"/>
            <a:ext cx="533400" cy="1066800"/>
          </a:xfrm>
          <a:custGeom>
            <a:avLst/>
            <a:gdLst/>
            <a:ahLst/>
            <a:cxnLst/>
            <a:rect l="l" t="t" r="r" b="b"/>
            <a:pathLst>
              <a:path w="533400" h="1066800">
                <a:moveTo>
                  <a:pt x="0" y="0"/>
                </a:moveTo>
                <a:lnTo>
                  <a:pt x="71084" y="1636"/>
                </a:lnTo>
                <a:lnTo>
                  <a:pt x="134845" y="6237"/>
                </a:lnTo>
                <a:lnTo>
                  <a:pt x="188785" y="13334"/>
                </a:lnTo>
                <a:lnTo>
                  <a:pt x="230406" y="22464"/>
                </a:lnTo>
                <a:lnTo>
                  <a:pt x="266700" y="44957"/>
                </a:lnTo>
                <a:lnTo>
                  <a:pt x="266700" y="499109"/>
                </a:lnTo>
                <a:lnTo>
                  <a:pt x="276242" y="510850"/>
                </a:lnTo>
                <a:lnTo>
                  <a:pt x="344900" y="530352"/>
                </a:lnTo>
                <a:lnTo>
                  <a:pt x="398892" y="537266"/>
                </a:lnTo>
                <a:lnTo>
                  <a:pt x="462579" y="541725"/>
                </a:lnTo>
                <a:lnTo>
                  <a:pt x="533400" y="543306"/>
                </a:lnTo>
                <a:lnTo>
                  <a:pt x="462579" y="544942"/>
                </a:lnTo>
                <a:lnTo>
                  <a:pt x="398892" y="549543"/>
                </a:lnTo>
                <a:lnTo>
                  <a:pt x="344900" y="556641"/>
                </a:lnTo>
                <a:lnTo>
                  <a:pt x="303163" y="565770"/>
                </a:lnTo>
                <a:lnTo>
                  <a:pt x="266700" y="588264"/>
                </a:lnTo>
                <a:lnTo>
                  <a:pt x="266700" y="1022604"/>
                </a:lnTo>
                <a:lnTo>
                  <a:pt x="257210" y="1034344"/>
                </a:lnTo>
                <a:lnTo>
                  <a:pt x="230406" y="1044899"/>
                </a:lnTo>
                <a:lnTo>
                  <a:pt x="188785" y="1053846"/>
                </a:lnTo>
                <a:lnTo>
                  <a:pt x="134845" y="1060760"/>
                </a:lnTo>
                <a:lnTo>
                  <a:pt x="71084" y="1065219"/>
                </a:lnTo>
                <a:lnTo>
                  <a:pt x="0" y="1066800"/>
                </a:lnTo>
              </a:path>
            </a:pathLst>
          </a:custGeom>
          <a:ln w="25400">
            <a:solidFill>
              <a:srgbClr val="E87722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609588"/>
            <a:ext cx="9144000" cy="706120"/>
          </a:xfrm>
          <a:custGeom>
            <a:avLst/>
            <a:gdLst/>
            <a:ahLst/>
            <a:cxnLst/>
            <a:rect l="l" t="t" r="r" b="b"/>
            <a:pathLst>
              <a:path w="9144000" h="706120">
                <a:moveTo>
                  <a:pt x="0" y="0"/>
                </a:moveTo>
                <a:lnTo>
                  <a:pt x="0" y="705611"/>
                </a:lnTo>
                <a:lnTo>
                  <a:pt x="9144000" y="7056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1009" y="6604254"/>
            <a:ext cx="1351788" cy="7109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635508"/>
            <a:ext cx="9144000" cy="812800"/>
          </a:xfrm>
          <a:prstGeom prst="rect"/>
          <a:solidFill>
            <a:srgbClr val="1B365D"/>
          </a:solidFill>
        </p:spPr>
        <p:txBody>
          <a:bodyPr wrap="square" lIns="0" tIns="14732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160"/>
              </a:spcBef>
            </a:pPr>
            <a:r>
              <a:rPr dirty="0" spc="35">
                <a:solidFill>
                  <a:srgbClr val="D22630"/>
                </a:solidFill>
              </a:rPr>
              <a:t>File</a:t>
            </a:r>
            <a:r>
              <a:rPr dirty="0" spc="-45">
                <a:solidFill>
                  <a:srgbClr val="D22630"/>
                </a:solidFill>
              </a:rPr>
              <a:t> </a:t>
            </a:r>
            <a:r>
              <a:rPr dirty="0" spc="50"/>
              <a:t>Layout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65301" y="2105659"/>
            <a:ext cx="8074659" cy="23691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FF0F00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2400" spc="-260">
                <a:latin typeface="Arial Black"/>
                <a:cs typeface="Arial Black"/>
              </a:rPr>
              <a:t>Record </a:t>
            </a:r>
            <a:r>
              <a:rPr dirty="0" sz="2400" spc="-250">
                <a:latin typeface="Arial Black"/>
                <a:cs typeface="Arial Black"/>
              </a:rPr>
              <a:t>level </a:t>
            </a:r>
            <a:r>
              <a:rPr dirty="0" sz="2400" spc="-225">
                <a:latin typeface="Arial Black"/>
                <a:cs typeface="Arial Black"/>
              </a:rPr>
              <a:t>data </a:t>
            </a:r>
            <a:r>
              <a:rPr dirty="0" sz="2400" spc="-290">
                <a:latin typeface="Arial Black"/>
                <a:cs typeface="Arial Black"/>
              </a:rPr>
              <a:t>can </a:t>
            </a:r>
            <a:r>
              <a:rPr dirty="0" sz="2400" spc="-195">
                <a:latin typeface="Arial Black"/>
                <a:cs typeface="Arial Black"/>
              </a:rPr>
              <a:t>be </a:t>
            </a:r>
            <a:r>
              <a:rPr dirty="0" sz="2400" spc="-185">
                <a:latin typeface="Arial Black"/>
                <a:cs typeface="Arial Black"/>
              </a:rPr>
              <a:t>provided </a:t>
            </a:r>
            <a:r>
              <a:rPr dirty="0" sz="2400" spc="-300">
                <a:latin typeface="Arial Black"/>
                <a:cs typeface="Arial Black"/>
              </a:rPr>
              <a:t>as </a:t>
            </a:r>
            <a:r>
              <a:rPr dirty="0" sz="2400" spc="-270">
                <a:latin typeface="Arial Black"/>
                <a:cs typeface="Arial Black"/>
              </a:rPr>
              <a:t>a </a:t>
            </a:r>
            <a:r>
              <a:rPr dirty="0" sz="2400" spc="-215" b="1">
                <a:latin typeface="Arial"/>
                <a:cs typeface="Arial"/>
              </a:rPr>
              <a:t>SAS </a:t>
            </a:r>
            <a:r>
              <a:rPr dirty="0" sz="2400" spc="105" b="1">
                <a:latin typeface="Arial"/>
                <a:cs typeface="Arial"/>
              </a:rPr>
              <a:t>datafile</a:t>
            </a:r>
            <a:r>
              <a:rPr dirty="0" sz="2400" spc="350" b="1">
                <a:latin typeface="Arial"/>
                <a:cs typeface="Arial"/>
              </a:rPr>
              <a:t> </a:t>
            </a:r>
            <a:r>
              <a:rPr dirty="0" sz="2400" spc="-120">
                <a:latin typeface="Arial Black"/>
                <a:cs typeface="Arial Black"/>
              </a:rPr>
              <a:t>or</a:t>
            </a:r>
            <a:endParaRPr sz="2400">
              <a:latin typeface="Arial Black"/>
              <a:cs typeface="Arial Black"/>
            </a:endParaRPr>
          </a:p>
          <a:p>
            <a:pPr marL="355600">
              <a:lnSpc>
                <a:spcPct val="100000"/>
              </a:lnSpc>
            </a:pPr>
            <a:r>
              <a:rPr dirty="0" sz="2400" spc="-180" b="1">
                <a:latin typeface="Arial"/>
                <a:cs typeface="Arial"/>
              </a:rPr>
              <a:t>CSV</a:t>
            </a:r>
            <a:r>
              <a:rPr dirty="0" sz="2400" spc="-45" b="1">
                <a:latin typeface="Arial"/>
                <a:cs typeface="Arial"/>
              </a:rPr>
              <a:t> </a:t>
            </a:r>
            <a:r>
              <a:rPr dirty="0" sz="2400" spc="30" b="1">
                <a:latin typeface="Arial"/>
                <a:cs typeface="Arial"/>
              </a:rPr>
              <a:t>file</a:t>
            </a:r>
            <a:r>
              <a:rPr dirty="0" sz="2400" spc="30">
                <a:latin typeface="Arial Black"/>
                <a:cs typeface="Arial Black"/>
              </a:rPr>
              <a:t>.</a:t>
            </a:r>
            <a:endParaRPr sz="24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5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buClr>
                <a:srgbClr val="FF0F00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2400" spc="-340">
                <a:latin typeface="Arial Black"/>
                <a:cs typeface="Arial Black"/>
              </a:rPr>
              <a:t>Two </a:t>
            </a:r>
            <a:r>
              <a:rPr dirty="0" sz="2400" spc="-175">
                <a:latin typeface="Arial Black"/>
                <a:cs typeface="Arial Black"/>
              </a:rPr>
              <a:t>different </a:t>
            </a:r>
            <a:r>
              <a:rPr dirty="0" sz="2400" spc="-220">
                <a:latin typeface="Arial Black"/>
                <a:cs typeface="Arial Black"/>
              </a:rPr>
              <a:t>versions </a:t>
            </a:r>
            <a:r>
              <a:rPr dirty="0" sz="2400" spc="-185">
                <a:latin typeface="Arial Black"/>
                <a:cs typeface="Arial Black"/>
              </a:rPr>
              <a:t>depending </a:t>
            </a:r>
            <a:r>
              <a:rPr dirty="0" sz="2400" spc="-145">
                <a:latin typeface="Arial Black"/>
                <a:cs typeface="Arial Black"/>
              </a:rPr>
              <a:t>on</a:t>
            </a:r>
            <a:r>
              <a:rPr dirty="0" sz="2400" spc="-385">
                <a:latin typeface="Arial Black"/>
                <a:cs typeface="Arial Black"/>
              </a:rPr>
              <a:t> </a:t>
            </a:r>
            <a:r>
              <a:rPr dirty="0" sz="2400" spc="-204">
                <a:latin typeface="Arial Black"/>
                <a:cs typeface="Arial Black"/>
              </a:rPr>
              <a:t>year:</a:t>
            </a:r>
            <a:endParaRPr sz="2400">
              <a:latin typeface="Arial Black"/>
              <a:cs typeface="Arial Black"/>
            </a:endParaRPr>
          </a:p>
          <a:p>
            <a:pPr lvl="1" marL="755015" indent="-285750">
              <a:lnSpc>
                <a:spcPct val="100000"/>
              </a:lnSpc>
              <a:spcBef>
                <a:spcPts val="505"/>
              </a:spcBef>
              <a:buClr>
                <a:srgbClr val="FF0F00"/>
              </a:buClr>
              <a:buFont typeface="Wingdings"/>
              <a:buChar char=""/>
              <a:tabLst>
                <a:tab pos="755015" algn="l"/>
                <a:tab pos="755650" algn="l"/>
              </a:tabLst>
            </a:pPr>
            <a:r>
              <a:rPr dirty="0" sz="2000" spc="-190">
                <a:latin typeface="Arial Black"/>
                <a:cs typeface="Arial Black"/>
              </a:rPr>
              <a:t>Data </a:t>
            </a:r>
            <a:r>
              <a:rPr dirty="0" sz="2000" spc="-204">
                <a:latin typeface="Arial Black"/>
                <a:cs typeface="Arial Black"/>
              </a:rPr>
              <a:t>years </a:t>
            </a:r>
            <a:r>
              <a:rPr dirty="0" sz="2000" spc="-195">
                <a:latin typeface="Arial Black"/>
                <a:cs typeface="Arial Black"/>
              </a:rPr>
              <a:t>1995 </a:t>
            </a:r>
            <a:r>
              <a:rPr dirty="0" sz="2000" spc="-160">
                <a:latin typeface="Arial Black"/>
                <a:cs typeface="Arial Black"/>
              </a:rPr>
              <a:t>to </a:t>
            </a:r>
            <a:r>
              <a:rPr dirty="0" sz="2000" spc="-195">
                <a:latin typeface="Arial Black"/>
                <a:cs typeface="Arial Black"/>
              </a:rPr>
              <a:t>2006 </a:t>
            </a:r>
            <a:r>
              <a:rPr dirty="0" sz="2000" spc="-215">
                <a:latin typeface="Arial Black"/>
                <a:cs typeface="Arial Black"/>
              </a:rPr>
              <a:t>uses</a:t>
            </a:r>
            <a:r>
              <a:rPr dirty="0" sz="2000" spc="60">
                <a:latin typeface="Arial Black"/>
                <a:cs typeface="Arial Black"/>
              </a:rPr>
              <a:t> </a:t>
            </a:r>
            <a:r>
              <a:rPr dirty="0" sz="2000" spc="-185">
                <a:latin typeface="Arial Black"/>
                <a:cs typeface="Arial Black"/>
              </a:rPr>
              <a:t>UB-92</a:t>
            </a:r>
            <a:endParaRPr sz="2000">
              <a:latin typeface="Arial Black"/>
              <a:cs typeface="Arial Black"/>
            </a:endParaRPr>
          </a:p>
          <a:p>
            <a:pPr lvl="1" marL="755015" indent="-285750">
              <a:lnSpc>
                <a:spcPct val="100000"/>
              </a:lnSpc>
              <a:spcBef>
                <a:spcPts val="480"/>
              </a:spcBef>
              <a:buClr>
                <a:srgbClr val="FF0F00"/>
              </a:buClr>
              <a:buFont typeface="Wingdings"/>
              <a:buChar char=""/>
              <a:tabLst>
                <a:tab pos="755015" algn="l"/>
                <a:tab pos="755650" algn="l"/>
              </a:tabLst>
            </a:pPr>
            <a:r>
              <a:rPr dirty="0" sz="2000" spc="-195">
                <a:latin typeface="Arial Black"/>
                <a:cs typeface="Arial Black"/>
              </a:rPr>
              <a:t>2007 </a:t>
            </a:r>
            <a:r>
              <a:rPr dirty="0" sz="2000" spc="-160">
                <a:latin typeface="Arial Black"/>
                <a:cs typeface="Arial Black"/>
              </a:rPr>
              <a:t>to </a:t>
            </a:r>
            <a:r>
              <a:rPr dirty="0" sz="2000" spc="-175">
                <a:latin typeface="Arial Black"/>
                <a:cs typeface="Arial Black"/>
              </a:rPr>
              <a:t>current </a:t>
            </a:r>
            <a:r>
              <a:rPr dirty="0" sz="2000" spc="-215">
                <a:latin typeface="Arial Black"/>
                <a:cs typeface="Arial Black"/>
              </a:rPr>
              <a:t>uses</a:t>
            </a:r>
            <a:r>
              <a:rPr dirty="0" sz="2000" spc="-75">
                <a:latin typeface="Arial Black"/>
                <a:cs typeface="Arial Black"/>
              </a:rPr>
              <a:t> </a:t>
            </a:r>
            <a:r>
              <a:rPr dirty="0" sz="2000" spc="-185">
                <a:latin typeface="Arial Black"/>
                <a:cs typeface="Arial Black"/>
              </a:rPr>
              <a:t>UB-04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7200" y="1447800"/>
            <a:ext cx="9144000" cy="89535"/>
          </a:xfrm>
          <a:custGeom>
            <a:avLst/>
            <a:gdLst/>
            <a:ahLst/>
            <a:cxnLst/>
            <a:rect l="l" t="t" r="r" b="b"/>
            <a:pathLst>
              <a:path w="9144000" h="89534">
                <a:moveTo>
                  <a:pt x="0" y="0"/>
                </a:moveTo>
                <a:lnTo>
                  <a:pt x="0" y="89154"/>
                </a:lnTo>
                <a:lnTo>
                  <a:pt x="9144000" y="89154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F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47800"/>
            <a:ext cx="9144000" cy="89535"/>
          </a:xfrm>
          <a:custGeom>
            <a:avLst/>
            <a:gdLst/>
            <a:ahLst/>
            <a:cxnLst/>
            <a:rect l="l" t="t" r="r" b="b"/>
            <a:pathLst>
              <a:path w="9144000" h="89534">
                <a:moveTo>
                  <a:pt x="0" y="0"/>
                </a:moveTo>
                <a:lnTo>
                  <a:pt x="0" y="89154"/>
                </a:lnTo>
                <a:lnTo>
                  <a:pt x="9144000" y="89154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2D75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00" y="6609588"/>
            <a:ext cx="9144000" cy="706120"/>
          </a:xfrm>
          <a:custGeom>
            <a:avLst/>
            <a:gdLst/>
            <a:ahLst/>
            <a:cxnLst/>
            <a:rect l="l" t="t" r="r" b="b"/>
            <a:pathLst>
              <a:path w="9144000" h="706120">
                <a:moveTo>
                  <a:pt x="0" y="0"/>
                </a:moveTo>
                <a:lnTo>
                  <a:pt x="0" y="705611"/>
                </a:lnTo>
                <a:lnTo>
                  <a:pt x="9144000" y="7056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1009" y="6604254"/>
            <a:ext cx="1351788" cy="7109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635508"/>
            <a:ext cx="9144000" cy="812800"/>
          </a:xfrm>
          <a:prstGeom prst="rect"/>
          <a:solidFill>
            <a:srgbClr val="1B365D"/>
          </a:solidFill>
        </p:spPr>
        <p:txBody>
          <a:bodyPr wrap="square" lIns="0" tIns="147320" rIns="0" bIns="0" rtlCol="0" vert="horz">
            <a:spAutoFit/>
          </a:bodyPr>
          <a:lstStyle/>
          <a:p>
            <a:pPr algn="ctr" marL="3175">
              <a:lnSpc>
                <a:spcPct val="100000"/>
              </a:lnSpc>
              <a:spcBef>
                <a:spcPts val="1160"/>
              </a:spcBef>
            </a:pPr>
            <a:r>
              <a:rPr dirty="0" spc="10">
                <a:solidFill>
                  <a:srgbClr val="D22630"/>
                </a:solidFill>
              </a:rPr>
              <a:t>Diagnosis </a:t>
            </a:r>
            <a:r>
              <a:rPr dirty="0" spc="-10"/>
              <a:t>Code</a:t>
            </a:r>
            <a:r>
              <a:rPr dirty="0" spc="-70"/>
              <a:t> </a:t>
            </a:r>
            <a:r>
              <a:rPr dirty="0" spc="30"/>
              <a:t>Changes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5301" y="2105659"/>
            <a:ext cx="8594090" cy="20008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102235" indent="-342900">
              <a:lnSpc>
                <a:spcPct val="100000"/>
              </a:lnSpc>
              <a:spcBef>
                <a:spcPts val="100"/>
              </a:spcBef>
              <a:buClr>
                <a:srgbClr val="D2D755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2400" spc="-220">
                <a:latin typeface="Arial Black"/>
                <a:cs typeface="Arial Black"/>
              </a:rPr>
              <a:t>HDDS data </a:t>
            </a:r>
            <a:r>
              <a:rPr dirty="0" sz="2400" spc="-240">
                <a:latin typeface="Arial Black"/>
                <a:cs typeface="Arial Black"/>
              </a:rPr>
              <a:t>years </a:t>
            </a:r>
            <a:r>
              <a:rPr dirty="0" sz="2400" spc="-229">
                <a:latin typeface="Arial Black"/>
                <a:cs typeface="Arial Black"/>
              </a:rPr>
              <a:t>1995 </a:t>
            </a:r>
            <a:r>
              <a:rPr dirty="0" sz="2400" spc="-185">
                <a:latin typeface="Arial Black"/>
                <a:cs typeface="Arial Black"/>
              </a:rPr>
              <a:t>to </a:t>
            </a:r>
            <a:r>
              <a:rPr dirty="0" sz="2400" spc="-215">
                <a:latin typeface="Arial Black"/>
                <a:cs typeface="Arial Black"/>
              </a:rPr>
              <a:t>September </a:t>
            </a:r>
            <a:r>
              <a:rPr dirty="0" sz="2400" spc="-229">
                <a:latin typeface="Arial Black"/>
                <a:cs typeface="Arial Black"/>
              </a:rPr>
              <a:t>2015 </a:t>
            </a:r>
            <a:r>
              <a:rPr dirty="0" sz="2400" spc="-260">
                <a:latin typeface="Arial Black"/>
                <a:cs typeface="Arial Black"/>
              </a:rPr>
              <a:t>uses </a:t>
            </a:r>
            <a:r>
              <a:rPr dirty="0" sz="2400" spc="-185">
                <a:latin typeface="Arial Black"/>
                <a:cs typeface="Arial Black"/>
              </a:rPr>
              <a:t>ICD-9-CM  </a:t>
            </a:r>
            <a:r>
              <a:rPr dirty="0" sz="2400" spc="-225">
                <a:latin typeface="Arial Black"/>
                <a:cs typeface="Arial Black"/>
              </a:rPr>
              <a:t>coding</a:t>
            </a:r>
            <a:r>
              <a:rPr dirty="0" sz="2400" spc="-175">
                <a:latin typeface="Arial Black"/>
                <a:cs typeface="Arial Black"/>
              </a:rPr>
              <a:t> </a:t>
            </a:r>
            <a:r>
              <a:rPr dirty="0" sz="2400" spc="-170">
                <a:latin typeface="Arial Black"/>
                <a:cs typeface="Arial Black"/>
              </a:rPr>
              <a:t>format.</a:t>
            </a:r>
            <a:endParaRPr sz="24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D2D755"/>
              </a:buClr>
              <a:buFont typeface="Wingdings"/>
              <a:buChar char=""/>
            </a:pPr>
            <a:endParaRPr sz="2850">
              <a:latin typeface="Arial Black"/>
              <a:cs typeface="Arial Black"/>
            </a:endParaRPr>
          </a:p>
          <a:p>
            <a:pPr marL="355600" marR="5080" indent="-342900">
              <a:lnSpc>
                <a:spcPct val="100000"/>
              </a:lnSpc>
              <a:buClr>
                <a:srgbClr val="D2D755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2400" spc="-335">
                <a:latin typeface="Arial Black"/>
                <a:cs typeface="Arial Black"/>
              </a:rPr>
              <a:t>As </a:t>
            </a:r>
            <a:r>
              <a:rPr dirty="0" sz="2400" spc="-140">
                <a:latin typeface="Arial Black"/>
                <a:cs typeface="Arial Black"/>
              </a:rPr>
              <a:t>of </a:t>
            </a:r>
            <a:r>
              <a:rPr dirty="0" sz="2400" spc="-204">
                <a:latin typeface="Arial Black"/>
                <a:cs typeface="Arial Black"/>
              </a:rPr>
              <a:t>October </a:t>
            </a:r>
            <a:r>
              <a:rPr dirty="0" sz="2400" spc="-220">
                <a:latin typeface="Arial Black"/>
                <a:cs typeface="Arial Black"/>
              </a:rPr>
              <a:t>1, </a:t>
            </a:r>
            <a:r>
              <a:rPr dirty="0" sz="2400" spc="-225">
                <a:latin typeface="Arial Black"/>
                <a:cs typeface="Arial Black"/>
              </a:rPr>
              <a:t>2015, all </a:t>
            </a:r>
            <a:r>
              <a:rPr dirty="0" sz="2400" spc="-204">
                <a:latin typeface="Arial Black"/>
                <a:cs typeface="Arial Black"/>
              </a:rPr>
              <a:t>patient </a:t>
            </a:r>
            <a:r>
              <a:rPr dirty="0" sz="2400" spc="-220">
                <a:latin typeface="Arial Black"/>
                <a:cs typeface="Arial Black"/>
              </a:rPr>
              <a:t>data </a:t>
            </a:r>
            <a:r>
              <a:rPr dirty="0" sz="2400" spc="-240">
                <a:latin typeface="Arial Black"/>
                <a:cs typeface="Arial Black"/>
              </a:rPr>
              <a:t>changed </a:t>
            </a:r>
            <a:r>
              <a:rPr dirty="0" sz="2400" spc="-190">
                <a:latin typeface="Arial Black"/>
                <a:cs typeface="Arial Black"/>
              </a:rPr>
              <a:t>to </a:t>
            </a:r>
            <a:r>
              <a:rPr dirty="0" sz="2400" spc="-204">
                <a:latin typeface="Arial Black"/>
                <a:cs typeface="Arial Black"/>
              </a:rPr>
              <a:t>the </a:t>
            </a:r>
            <a:r>
              <a:rPr dirty="0" sz="2400" spc="-195">
                <a:latin typeface="Arial Black"/>
                <a:cs typeface="Arial Black"/>
              </a:rPr>
              <a:t>ICD-  </a:t>
            </a:r>
            <a:r>
              <a:rPr dirty="0" sz="2400" spc="-190">
                <a:latin typeface="Arial Black"/>
                <a:cs typeface="Arial Black"/>
              </a:rPr>
              <a:t>10-CM </a:t>
            </a:r>
            <a:r>
              <a:rPr dirty="0" sz="2400" spc="-229">
                <a:latin typeface="Arial Black"/>
                <a:cs typeface="Arial Black"/>
              </a:rPr>
              <a:t>coding</a:t>
            </a:r>
            <a:r>
              <a:rPr dirty="0" sz="2400" spc="-165">
                <a:latin typeface="Arial Black"/>
                <a:cs typeface="Arial Black"/>
              </a:rPr>
              <a:t> </a:t>
            </a:r>
            <a:r>
              <a:rPr dirty="0" sz="2400" spc="-170">
                <a:latin typeface="Arial Black"/>
                <a:cs typeface="Arial Black"/>
              </a:rPr>
              <a:t>format.</a:t>
            </a:r>
            <a:endParaRPr sz="24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47800"/>
            <a:ext cx="9144000" cy="89535"/>
          </a:xfrm>
          <a:custGeom>
            <a:avLst/>
            <a:gdLst/>
            <a:ahLst/>
            <a:cxnLst/>
            <a:rect l="l" t="t" r="r" b="b"/>
            <a:pathLst>
              <a:path w="9144000" h="89534">
                <a:moveTo>
                  <a:pt x="0" y="0"/>
                </a:moveTo>
                <a:lnTo>
                  <a:pt x="0" y="89154"/>
                </a:lnTo>
                <a:lnTo>
                  <a:pt x="9144000" y="89154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6D3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00" y="6609588"/>
            <a:ext cx="9144000" cy="706120"/>
          </a:xfrm>
          <a:custGeom>
            <a:avLst/>
            <a:gdLst/>
            <a:ahLst/>
            <a:cxnLst/>
            <a:rect l="l" t="t" r="r" b="b"/>
            <a:pathLst>
              <a:path w="9144000" h="706120">
                <a:moveTo>
                  <a:pt x="0" y="0"/>
                </a:moveTo>
                <a:lnTo>
                  <a:pt x="0" y="705611"/>
                </a:lnTo>
                <a:lnTo>
                  <a:pt x="9144000" y="7056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1009" y="6604254"/>
            <a:ext cx="1351788" cy="7109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635508"/>
            <a:ext cx="9144000" cy="812800"/>
          </a:xfrm>
          <a:prstGeom prst="rect"/>
          <a:solidFill>
            <a:srgbClr val="1B365D"/>
          </a:solidFill>
        </p:spPr>
        <p:txBody>
          <a:bodyPr wrap="square" lIns="0" tIns="147320" rIns="0" bIns="0" rtlCol="0" vert="horz">
            <a:spAutoFit/>
          </a:bodyPr>
          <a:lstStyle/>
          <a:p>
            <a:pPr algn="ctr" marL="97790">
              <a:lnSpc>
                <a:spcPct val="100000"/>
              </a:lnSpc>
              <a:spcBef>
                <a:spcPts val="1160"/>
              </a:spcBef>
            </a:pPr>
            <a:r>
              <a:rPr dirty="0" spc="-5">
                <a:solidFill>
                  <a:srgbClr val="D22630"/>
                </a:solidFill>
              </a:rPr>
              <a:t>Using </a:t>
            </a:r>
            <a:r>
              <a:rPr dirty="0" spc="135"/>
              <a:t>the </a:t>
            </a:r>
            <a:r>
              <a:rPr dirty="0" spc="-140"/>
              <a:t>JARID</a:t>
            </a:r>
            <a:r>
              <a:rPr dirty="0" spc="-260"/>
              <a:t> </a:t>
            </a:r>
            <a:r>
              <a:rPr dirty="0" spc="65"/>
              <a:t>variable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55600" marR="1170305" indent="-342900">
              <a:lnSpc>
                <a:spcPct val="100000"/>
              </a:lnSpc>
              <a:spcBef>
                <a:spcPts val="100"/>
              </a:spcBef>
              <a:buClr>
                <a:srgbClr val="E6D395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pc="-350"/>
              <a:t>A </a:t>
            </a:r>
            <a:r>
              <a:rPr dirty="0" spc="-25" b="1">
                <a:latin typeface="Arial"/>
                <a:cs typeface="Arial"/>
              </a:rPr>
              <a:t>Joint </a:t>
            </a:r>
            <a:r>
              <a:rPr dirty="0" spc="70" b="1">
                <a:latin typeface="Arial"/>
                <a:cs typeface="Arial"/>
              </a:rPr>
              <a:t>Annual </a:t>
            </a:r>
            <a:r>
              <a:rPr dirty="0" spc="65" b="1">
                <a:latin typeface="Arial"/>
                <a:cs typeface="Arial"/>
              </a:rPr>
              <a:t>Report </a:t>
            </a:r>
            <a:r>
              <a:rPr dirty="0" spc="85" b="1">
                <a:latin typeface="Arial"/>
                <a:cs typeface="Arial"/>
              </a:rPr>
              <a:t>ID </a:t>
            </a:r>
            <a:r>
              <a:rPr dirty="0" spc="10" b="1">
                <a:latin typeface="Arial"/>
                <a:cs typeface="Arial"/>
              </a:rPr>
              <a:t>(</a:t>
            </a:r>
            <a:r>
              <a:rPr dirty="0" spc="-425" b="1">
                <a:latin typeface="Arial"/>
                <a:cs typeface="Arial"/>
              </a:rPr>
              <a:t> </a:t>
            </a:r>
            <a:r>
              <a:rPr dirty="0" spc="-100" b="1">
                <a:latin typeface="Arial"/>
                <a:cs typeface="Arial"/>
              </a:rPr>
              <a:t>JARID) </a:t>
            </a:r>
            <a:r>
              <a:rPr dirty="0" spc="-260"/>
              <a:t>is </a:t>
            </a:r>
            <a:r>
              <a:rPr dirty="0" spc="-225"/>
              <a:t>issued </a:t>
            </a:r>
            <a:r>
              <a:rPr dirty="0" spc="-185"/>
              <a:t>to </a:t>
            </a:r>
            <a:r>
              <a:rPr dirty="0" spc="-225"/>
              <a:t>all  </a:t>
            </a:r>
            <a:r>
              <a:rPr dirty="0" spc="-220"/>
              <a:t>registered </a:t>
            </a:r>
            <a:r>
              <a:rPr dirty="0" spc="-305"/>
              <a:t>TN </a:t>
            </a:r>
            <a:r>
              <a:rPr dirty="0" spc="-215"/>
              <a:t>hospitals </a:t>
            </a:r>
            <a:r>
              <a:rPr dirty="0" spc="-220"/>
              <a:t>by</a:t>
            </a:r>
            <a:r>
              <a:rPr dirty="0" spc="90"/>
              <a:t> </a:t>
            </a:r>
            <a:r>
              <a:rPr dirty="0" spc="-235"/>
              <a:t>TDH.</a:t>
            </a: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E6D395"/>
              </a:buClr>
              <a:buFont typeface="Wingdings"/>
              <a:buChar char=""/>
            </a:pPr>
            <a:endParaRPr sz="2850"/>
          </a:p>
          <a:p>
            <a:pPr marL="355600" indent="-342900">
              <a:lnSpc>
                <a:spcPct val="100000"/>
              </a:lnSpc>
              <a:buClr>
                <a:srgbClr val="E6D395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pc="-220"/>
              <a:t>HDDS </a:t>
            </a:r>
            <a:r>
              <a:rPr dirty="0" spc="-280"/>
              <a:t>creates </a:t>
            </a:r>
            <a:r>
              <a:rPr dirty="0" spc="-185"/>
              <a:t>4-digit </a:t>
            </a:r>
            <a:r>
              <a:rPr dirty="0" spc="60" b="1">
                <a:latin typeface="Arial"/>
                <a:cs typeface="Arial"/>
              </a:rPr>
              <a:t>Hospital </a:t>
            </a:r>
            <a:r>
              <a:rPr dirty="0" spc="85" b="1">
                <a:latin typeface="Arial"/>
                <a:cs typeface="Arial"/>
              </a:rPr>
              <a:t>ID </a:t>
            </a:r>
            <a:r>
              <a:rPr dirty="0" spc="-145"/>
              <a:t>from </a:t>
            </a:r>
            <a:r>
              <a:rPr dirty="0" spc="-204"/>
              <a:t>the</a:t>
            </a:r>
            <a:r>
              <a:rPr dirty="0" spc="-245"/>
              <a:t> </a:t>
            </a:r>
            <a:r>
              <a:rPr dirty="0" spc="-395"/>
              <a:t>JARID.</a:t>
            </a:r>
          </a:p>
          <a:p>
            <a:pPr lvl="1" marL="755015" indent="-285750">
              <a:lnSpc>
                <a:spcPct val="100000"/>
              </a:lnSpc>
              <a:spcBef>
                <a:spcPts val="525"/>
              </a:spcBef>
              <a:buClr>
                <a:srgbClr val="E6D395"/>
              </a:buClr>
              <a:buFont typeface="Wingdings"/>
              <a:buChar char=""/>
              <a:tabLst>
                <a:tab pos="755015" algn="l"/>
                <a:tab pos="755650" algn="l"/>
              </a:tabLst>
            </a:pPr>
            <a:r>
              <a:rPr dirty="0" sz="2100" spc="80" i="1">
                <a:latin typeface="Calibri"/>
                <a:cs typeface="Calibri"/>
              </a:rPr>
              <a:t>County </a:t>
            </a:r>
            <a:r>
              <a:rPr dirty="0" sz="2100" spc="70" i="1">
                <a:latin typeface="Calibri"/>
                <a:cs typeface="Calibri"/>
              </a:rPr>
              <a:t>location </a:t>
            </a:r>
            <a:r>
              <a:rPr dirty="0" sz="2100">
                <a:latin typeface="Arial Black"/>
                <a:cs typeface="Arial Black"/>
              </a:rPr>
              <a:t>– </a:t>
            </a:r>
            <a:r>
              <a:rPr dirty="0" sz="2100" spc="-155">
                <a:latin typeface="Arial Black"/>
                <a:cs typeface="Arial Black"/>
              </a:rPr>
              <a:t>defined </a:t>
            </a:r>
            <a:r>
              <a:rPr dirty="0" sz="2100" spc="-195">
                <a:latin typeface="Arial Black"/>
                <a:cs typeface="Arial Black"/>
              </a:rPr>
              <a:t>by </a:t>
            </a:r>
            <a:r>
              <a:rPr dirty="0" sz="2100" spc="-175">
                <a:latin typeface="Arial Black"/>
                <a:cs typeface="Arial Black"/>
              </a:rPr>
              <a:t>the </a:t>
            </a:r>
            <a:r>
              <a:rPr dirty="0" sz="2100" spc="-165">
                <a:latin typeface="Arial Black"/>
                <a:cs typeface="Arial Black"/>
              </a:rPr>
              <a:t>first </a:t>
            </a:r>
            <a:r>
              <a:rPr dirty="0" sz="2100" spc="-225">
                <a:latin typeface="Arial Black"/>
                <a:cs typeface="Arial Black"/>
              </a:rPr>
              <a:t>two</a:t>
            </a:r>
            <a:r>
              <a:rPr dirty="0" sz="2100" spc="-250">
                <a:latin typeface="Arial Black"/>
                <a:cs typeface="Arial Black"/>
              </a:rPr>
              <a:t> </a:t>
            </a:r>
            <a:r>
              <a:rPr dirty="0" sz="2100" spc="-190">
                <a:latin typeface="Arial Black"/>
                <a:cs typeface="Arial Black"/>
              </a:rPr>
              <a:t>digits.</a:t>
            </a:r>
            <a:endParaRPr sz="2100">
              <a:latin typeface="Arial Black"/>
              <a:cs typeface="Arial Black"/>
            </a:endParaRPr>
          </a:p>
          <a:p>
            <a:pPr lvl="1" marL="755015" indent="-286385">
              <a:lnSpc>
                <a:spcPct val="100000"/>
              </a:lnSpc>
              <a:spcBef>
                <a:spcPts val="505"/>
              </a:spcBef>
              <a:buClr>
                <a:srgbClr val="E6D395"/>
              </a:buClr>
              <a:buFont typeface="Wingdings"/>
              <a:buChar char=""/>
              <a:tabLst>
                <a:tab pos="755015" algn="l"/>
                <a:tab pos="755650" algn="l"/>
              </a:tabLst>
            </a:pPr>
            <a:r>
              <a:rPr dirty="0" sz="2100" spc="40" i="1">
                <a:latin typeface="Calibri"/>
                <a:cs typeface="Calibri"/>
              </a:rPr>
              <a:t>Type </a:t>
            </a:r>
            <a:r>
              <a:rPr dirty="0" sz="2100" spc="55" i="1">
                <a:latin typeface="Calibri"/>
                <a:cs typeface="Calibri"/>
              </a:rPr>
              <a:t>of </a:t>
            </a:r>
            <a:r>
              <a:rPr dirty="0" sz="2100" spc="70" i="1">
                <a:latin typeface="Calibri"/>
                <a:cs typeface="Calibri"/>
              </a:rPr>
              <a:t>Hospital </a:t>
            </a:r>
            <a:r>
              <a:rPr dirty="0" sz="2100">
                <a:latin typeface="Arial Black"/>
                <a:cs typeface="Arial Black"/>
              </a:rPr>
              <a:t>– </a:t>
            </a:r>
            <a:r>
              <a:rPr dirty="0" sz="2100" spc="-160">
                <a:latin typeface="Arial Black"/>
                <a:cs typeface="Arial Black"/>
              </a:rPr>
              <a:t>defined </a:t>
            </a:r>
            <a:r>
              <a:rPr dirty="0" sz="2100" spc="-195">
                <a:latin typeface="Arial Black"/>
                <a:cs typeface="Arial Black"/>
              </a:rPr>
              <a:t>by </a:t>
            </a:r>
            <a:r>
              <a:rPr dirty="0" sz="2100" spc="-180">
                <a:latin typeface="Arial Black"/>
                <a:cs typeface="Arial Black"/>
              </a:rPr>
              <a:t>the </a:t>
            </a:r>
            <a:r>
              <a:rPr dirty="0" sz="2100" spc="-145">
                <a:latin typeface="Arial Black"/>
                <a:cs typeface="Arial Black"/>
              </a:rPr>
              <a:t>third </a:t>
            </a:r>
            <a:r>
              <a:rPr dirty="0" sz="2100" spc="-160">
                <a:latin typeface="Arial Black"/>
                <a:cs typeface="Arial Black"/>
              </a:rPr>
              <a:t>and </a:t>
            </a:r>
            <a:r>
              <a:rPr dirty="0" sz="2100" spc="-125">
                <a:latin typeface="Arial Black"/>
                <a:cs typeface="Arial Black"/>
              </a:rPr>
              <a:t>fourth </a:t>
            </a:r>
            <a:r>
              <a:rPr dirty="0" sz="2100" spc="-180">
                <a:latin typeface="Arial Black"/>
                <a:cs typeface="Arial Black"/>
              </a:rPr>
              <a:t>digit </a:t>
            </a:r>
            <a:r>
              <a:rPr dirty="0" sz="2100" spc="-120">
                <a:latin typeface="Arial Black"/>
                <a:cs typeface="Arial Black"/>
              </a:rPr>
              <a:t>of</a:t>
            </a:r>
            <a:r>
              <a:rPr dirty="0" sz="2100" spc="-180">
                <a:latin typeface="Arial Black"/>
                <a:cs typeface="Arial Black"/>
              </a:rPr>
              <a:t> </a:t>
            </a:r>
            <a:r>
              <a:rPr dirty="0" sz="2100" spc="-370">
                <a:latin typeface="Arial Black"/>
                <a:cs typeface="Arial Black"/>
              </a:rPr>
              <a:t>JARID</a:t>
            </a:r>
            <a:endParaRPr sz="2100">
              <a:latin typeface="Arial Black"/>
              <a:cs typeface="Arial Black"/>
            </a:endParaRPr>
          </a:p>
          <a:p>
            <a:pPr lvl="2" marL="1155065" indent="-228600">
              <a:lnSpc>
                <a:spcPct val="100000"/>
              </a:lnSpc>
              <a:spcBef>
                <a:spcPts val="500"/>
              </a:spcBef>
              <a:buClr>
                <a:srgbClr val="E6D395"/>
              </a:buClr>
              <a:buFont typeface="Wingdings"/>
              <a:buChar char=""/>
              <a:tabLst>
                <a:tab pos="1155700" algn="l"/>
              </a:tabLst>
            </a:pPr>
            <a:r>
              <a:rPr dirty="0" sz="2100" spc="-250">
                <a:latin typeface="Arial Black"/>
                <a:cs typeface="Arial Black"/>
              </a:rPr>
              <a:t>Acute </a:t>
            </a:r>
            <a:r>
              <a:rPr dirty="0" sz="2100" spc="-200">
                <a:latin typeface="Arial Black"/>
                <a:cs typeface="Arial Black"/>
              </a:rPr>
              <a:t>Hospitals </a:t>
            </a:r>
            <a:r>
              <a:rPr dirty="0" sz="2100" spc="-170">
                <a:latin typeface="Arial Black"/>
                <a:cs typeface="Arial Black"/>
              </a:rPr>
              <a:t>(20-39 </a:t>
            </a:r>
            <a:r>
              <a:rPr dirty="0" sz="2100" spc="-160">
                <a:latin typeface="Arial Black"/>
                <a:cs typeface="Arial Black"/>
              </a:rPr>
              <a:t>and</a:t>
            </a:r>
            <a:r>
              <a:rPr dirty="0" sz="2100" spc="-30">
                <a:latin typeface="Arial Black"/>
                <a:cs typeface="Arial Black"/>
              </a:rPr>
              <a:t> </a:t>
            </a:r>
            <a:r>
              <a:rPr dirty="0" sz="2100" spc="-170">
                <a:latin typeface="Arial Black"/>
                <a:cs typeface="Arial Black"/>
              </a:rPr>
              <a:t>50-54)</a:t>
            </a:r>
            <a:endParaRPr sz="2100"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79705" y="4496053"/>
            <a:ext cx="4150360" cy="793750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240665" indent="-228600">
              <a:lnSpc>
                <a:spcPct val="100000"/>
              </a:lnSpc>
              <a:spcBef>
                <a:spcPts val="605"/>
              </a:spcBef>
              <a:buClr>
                <a:srgbClr val="E6D395"/>
              </a:buClr>
              <a:buFont typeface="Wingdings"/>
              <a:buChar char=""/>
              <a:tabLst>
                <a:tab pos="241300" algn="l"/>
              </a:tabLst>
            </a:pPr>
            <a:r>
              <a:rPr dirty="0" sz="2100" spc="-170">
                <a:latin typeface="Arial Black"/>
                <a:cs typeface="Arial Black"/>
              </a:rPr>
              <a:t>Mental </a:t>
            </a:r>
            <a:r>
              <a:rPr dirty="0" sz="2100" spc="-190">
                <a:latin typeface="Arial Black"/>
                <a:cs typeface="Arial Black"/>
              </a:rPr>
              <a:t>Health </a:t>
            </a:r>
            <a:r>
              <a:rPr dirty="0" sz="2100" spc="-200">
                <a:latin typeface="Arial Black"/>
                <a:cs typeface="Arial Black"/>
              </a:rPr>
              <a:t>Hospitals</a:t>
            </a:r>
            <a:r>
              <a:rPr dirty="0" sz="2100" spc="-170">
                <a:latin typeface="Arial Black"/>
                <a:cs typeface="Arial Black"/>
              </a:rPr>
              <a:t> </a:t>
            </a:r>
            <a:r>
              <a:rPr dirty="0" sz="2100" spc="-180">
                <a:latin typeface="Arial Black"/>
                <a:cs typeface="Arial Black"/>
              </a:rPr>
              <a:t>(40-49)</a:t>
            </a:r>
            <a:endParaRPr sz="2100">
              <a:latin typeface="Arial Black"/>
              <a:cs typeface="Arial Black"/>
            </a:endParaRPr>
          </a:p>
          <a:p>
            <a:pPr marL="240665" indent="-228600">
              <a:lnSpc>
                <a:spcPct val="100000"/>
              </a:lnSpc>
              <a:spcBef>
                <a:spcPts val="500"/>
              </a:spcBef>
              <a:buClr>
                <a:srgbClr val="E6D395"/>
              </a:buClr>
              <a:buFont typeface="Wingdings"/>
              <a:buChar char=""/>
              <a:tabLst>
                <a:tab pos="241300" algn="l"/>
              </a:tabLst>
            </a:pPr>
            <a:r>
              <a:rPr dirty="0" sz="2100" spc="-210">
                <a:latin typeface="Arial Black"/>
                <a:cs typeface="Arial Black"/>
              </a:rPr>
              <a:t>Rehab </a:t>
            </a:r>
            <a:r>
              <a:rPr dirty="0" sz="2100" spc="-335">
                <a:latin typeface="Arial Black"/>
                <a:cs typeface="Arial Black"/>
              </a:rPr>
              <a:t>&amp; </a:t>
            </a:r>
            <a:r>
              <a:rPr dirty="0" sz="2100" spc="-240">
                <a:latin typeface="Arial Black"/>
                <a:cs typeface="Arial Black"/>
              </a:rPr>
              <a:t>Specialty</a:t>
            </a:r>
            <a:r>
              <a:rPr dirty="0" sz="2100" spc="-295">
                <a:latin typeface="Arial Black"/>
                <a:cs typeface="Arial Black"/>
              </a:rPr>
              <a:t> </a:t>
            </a:r>
            <a:r>
              <a:rPr dirty="0" sz="2100" spc="-180">
                <a:latin typeface="Arial Black"/>
                <a:cs typeface="Arial Black"/>
              </a:rPr>
              <a:t>(75-84)</a:t>
            </a:r>
            <a:endParaRPr sz="2100">
              <a:latin typeface="Arial Black"/>
              <a:cs typeface="Arial Bl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73086" y="4482338"/>
            <a:ext cx="1187450" cy="635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4000" spc="-385">
                <a:solidFill>
                  <a:srgbClr val="002C72"/>
                </a:solidFill>
                <a:uFill>
                  <a:solidFill>
                    <a:srgbClr val="002C73"/>
                  </a:solidFill>
                </a:uFill>
                <a:latin typeface="Arial Black"/>
                <a:cs typeface="Arial Black"/>
              </a:rPr>
              <a:t>47</a:t>
            </a:r>
            <a:r>
              <a:rPr dirty="0" u="heavy" sz="4000" spc="-385">
                <a:solidFill>
                  <a:srgbClr val="D22630"/>
                </a:solidFill>
                <a:uFill>
                  <a:solidFill>
                    <a:srgbClr val="002C73"/>
                  </a:solidFill>
                </a:uFill>
                <a:latin typeface="Arial Black"/>
                <a:cs typeface="Arial Black"/>
              </a:rPr>
              <a:t>21</a:t>
            </a:r>
            <a:endParaRPr sz="4000">
              <a:latin typeface="Arial Black"/>
              <a:cs typeface="Arial Blac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63104" y="5664200"/>
            <a:ext cx="18618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5" b="1">
                <a:solidFill>
                  <a:srgbClr val="D22630"/>
                </a:solidFill>
                <a:latin typeface="Arial"/>
                <a:cs typeface="Arial"/>
              </a:rPr>
              <a:t>Type </a:t>
            </a:r>
            <a:r>
              <a:rPr dirty="0" sz="1800" spc="50" b="1">
                <a:solidFill>
                  <a:srgbClr val="D22630"/>
                </a:solidFill>
                <a:latin typeface="Arial"/>
                <a:cs typeface="Arial"/>
              </a:rPr>
              <a:t>of</a:t>
            </a:r>
            <a:r>
              <a:rPr dirty="0" sz="1800" spc="-140" b="1">
                <a:solidFill>
                  <a:srgbClr val="D22630"/>
                </a:solidFill>
                <a:latin typeface="Arial"/>
                <a:cs typeface="Arial"/>
              </a:rPr>
              <a:t> </a:t>
            </a:r>
            <a:r>
              <a:rPr dirty="0" sz="1800" spc="40" b="1">
                <a:solidFill>
                  <a:srgbClr val="D22630"/>
                </a:solidFill>
                <a:latin typeface="Arial"/>
                <a:cs typeface="Arial"/>
              </a:rPr>
              <a:t>Hospital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67012" y="5706879"/>
            <a:ext cx="18903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30" b="1">
                <a:solidFill>
                  <a:srgbClr val="002C72"/>
                </a:solidFill>
                <a:latin typeface="Arial"/>
                <a:cs typeface="Arial"/>
              </a:rPr>
              <a:t>County</a:t>
            </a:r>
            <a:r>
              <a:rPr dirty="0" sz="1800" spc="-60" b="1">
                <a:solidFill>
                  <a:srgbClr val="002C72"/>
                </a:solidFill>
                <a:latin typeface="Arial"/>
                <a:cs typeface="Arial"/>
              </a:rPr>
              <a:t> </a:t>
            </a:r>
            <a:r>
              <a:rPr dirty="0" sz="1800" spc="30" b="1">
                <a:solidFill>
                  <a:srgbClr val="002C72"/>
                </a:solidFill>
                <a:latin typeface="Arial"/>
                <a:cs typeface="Arial"/>
              </a:rPr>
              <a:t>Location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484364" y="5070347"/>
            <a:ext cx="757555" cy="589280"/>
          </a:xfrm>
          <a:custGeom>
            <a:avLst/>
            <a:gdLst/>
            <a:ahLst/>
            <a:cxnLst/>
            <a:rect l="l" t="t" r="r" b="b"/>
            <a:pathLst>
              <a:path w="757554" h="589279">
                <a:moveTo>
                  <a:pt x="125729" y="24383"/>
                </a:moveTo>
                <a:lnTo>
                  <a:pt x="0" y="0"/>
                </a:lnTo>
                <a:lnTo>
                  <a:pt x="55625" y="115061"/>
                </a:lnTo>
                <a:lnTo>
                  <a:pt x="64007" y="104220"/>
                </a:lnTo>
                <a:lnTo>
                  <a:pt x="64007" y="73151"/>
                </a:lnTo>
                <a:lnTo>
                  <a:pt x="86867" y="42671"/>
                </a:lnTo>
                <a:lnTo>
                  <a:pt x="102370" y="54598"/>
                </a:lnTo>
                <a:lnTo>
                  <a:pt x="125729" y="24383"/>
                </a:lnTo>
                <a:close/>
              </a:path>
              <a:path w="757554" h="589279">
                <a:moveTo>
                  <a:pt x="102370" y="54598"/>
                </a:moveTo>
                <a:lnTo>
                  <a:pt x="86867" y="42671"/>
                </a:lnTo>
                <a:lnTo>
                  <a:pt x="64007" y="73151"/>
                </a:lnTo>
                <a:lnTo>
                  <a:pt x="79062" y="84747"/>
                </a:lnTo>
                <a:lnTo>
                  <a:pt x="102370" y="54598"/>
                </a:lnTo>
                <a:close/>
              </a:path>
              <a:path w="757554" h="589279">
                <a:moveTo>
                  <a:pt x="79062" y="84747"/>
                </a:moveTo>
                <a:lnTo>
                  <a:pt x="64007" y="73151"/>
                </a:lnTo>
                <a:lnTo>
                  <a:pt x="64007" y="104220"/>
                </a:lnTo>
                <a:lnTo>
                  <a:pt x="79062" y="84747"/>
                </a:lnTo>
                <a:close/>
              </a:path>
              <a:path w="757554" h="589279">
                <a:moveTo>
                  <a:pt x="757427" y="558546"/>
                </a:moveTo>
                <a:lnTo>
                  <a:pt x="102370" y="54598"/>
                </a:lnTo>
                <a:lnTo>
                  <a:pt x="79062" y="84747"/>
                </a:lnTo>
                <a:lnTo>
                  <a:pt x="733805" y="589026"/>
                </a:lnTo>
                <a:lnTo>
                  <a:pt x="757427" y="558546"/>
                </a:lnTo>
                <a:close/>
              </a:path>
            </a:pathLst>
          </a:custGeom>
          <a:solidFill>
            <a:srgbClr val="D226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484364" y="5070347"/>
            <a:ext cx="757555" cy="589280"/>
          </a:xfrm>
          <a:custGeom>
            <a:avLst/>
            <a:gdLst/>
            <a:ahLst/>
            <a:cxnLst/>
            <a:rect l="l" t="t" r="r" b="b"/>
            <a:pathLst>
              <a:path w="757554" h="589279">
                <a:moveTo>
                  <a:pt x="125729" y="24383"/>
                </a:moveTo>
                <a:lnTo>
                  <a:pt x="0" y="0"/>
                </a:lnTo>
                <a:lnTo>
                  <a:pt x="55625" y="115061"/>
                </a:lnTo>
                <a:lnTo>
                  <a:pt x="64007" y="104220"/>
                </a:lnTo>
                <a:lnTo>
                  <a:pt x="64007" y="73151"/>
                </a:lnTo>
                <a:lnTo>
                  <a:pt x="86867" y="42671"/>
                </a:lnTo>
                <a:lnTo>
                  <a:pt x="102370" y="54598"/>
                </a:lnTo>
                <a:lnTo>
                  <a:pt x="125729" y="24383"/>
                </a:lnTo>
                <a:close/>
              </a:path>
              <a:path w="757554" h="589279">
                <a:moveTo>
                  <a:pt x="102370" y="54598"/>
                </a:moveTo>
                <a:lnTo>
                  <a:pt x="86867" y="42671"/>
                </a:lnTo>
                <a:lnTo>
                  <a:pt x="64007" y="73151"/>
                </a:lnTo>
                <a:lnTo>
                  <a:pt x="79062" y="84747"/>
                </a:lnTo>
                <a:lnTo>
                  <a:pt x="102370" y="54598"/>
                </a:lnTo>
                <a:close/>
              </a:path>
              <a:path w="757554" h="589279">
                <a:moveTo>
                  <a:pt x="79062" y="84747"/>
                </a:moveTo>
                <a:lnTo>
                  <a:pt x="64007" y="73151"/>
                </a:lnTo>
                <a:lnTo>
                  <a:pt x="64007" y="104220"/>
                </a:lnTo>
                <a:lnTo>
                  <a:pt x="79062" y="84747"/>
                </a:lnTo>
                <a:close/>
              </a:path>
              <a:path w="757554" h="589279">
                <a:moveTo>
                  <a:pt x="757427" y="558546"/>
                </a:moveTo>
                <a:lnTo>
                  <a:pt x="102370" y="54598"/>
                </a:lnTo>
                <a:lnTo>
                  <a:pt x="79062" y="84747"/>
                </a:lnTo>
                <a:lnTo>
                  <a:pt x="733805" y="589026"/>
                </a:lnTo>
                <a:lnTo>
                  <a:pt x="757427" y="558546"/>
                </a:lnTo>
                <a:close/>
              </a:path>
            </a:pathLst>
          </a:custGeom>
          <a:solidFill>
            <a:srgbClr val="D226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319265" y="5084064"/>
            <a:ext cx="605155" cy="615950"/>
          </a:xfrm>
          <a:custGeom>
            <a:avLst/>
            <a:gdLst/>
            <a:ahLst/>
            <a:cxnLst/>
            <a:rect l="l" t="t" r="r" b="b"/>
            <a:pathLst>
              <a:path w="605154" h="615950">
                <a:moveTo>
                  <a:pt x="538597" y="94852"/>
                </a:moveTo>
                <a:lnTo>
                  <a:pt x="511299" y="68065"/>
                </a:lnTo>
                <a:lnTo>
                  <a:pt x="0" y="589026"/>
                </a:lnTo>
                <a:lnTo>
                  <a:pt x="26670" y="615696"/>
                </a:lnTo>
                <a:lnTo>
                  <a:pt x="538597" y="94852"/>
                </a:lnTo>
                <a:close/>
              </a:path>
              <a:path w="605154" h="615950">
                <a:moveTo>
                  <a:pt x="605028" y="0"/>
                </a:moveTo>
                <a:lnTo>
                  <a:pt x="483870" y="41148"/>
                </a:lnTo>
                <a:lnTo>
                  <a:pt x="511299" y="68065"/>
                </a:lnTo>
                <a:lnTo>
                  <a:pt x="524256" y="54864"/>
                </a:lnTo>
                <a:lnTo>
                  <a:pt x="551688" y="81534"/>
                </a:lnTo>
                <a:lnTo>
                  <a:pt x="551688" y="107698"/>
                </a:lnTo>
                <a:lnTo>
                  <a:pt x="565404" y="121158"/>
                </a:lnTo>
                <a:lnTo>
                  <a:pt x="605028" y="0"/>
                </a:lnTo>
                <a:close/>
              </a:path>
              <a:path w="605154" h="615950">
                <a:moveTo>
                  <a:pt x="551688" y="81534"/>
                </a:moveTo>
                <a:lnTo>
                  <a:pt x="524256" y="54864"/>
                </a:lnTo>
                <a:lnTo>
                  <a:pt x="511299" y="68065"/>
                </a:lnTo>
                <a:lnTo>
                  <a:pt x="538597" y="94852"/>
                </a:lnTo>
                <a:lnTo>
                  <a:pt x="551688" y="81534"/>
                </a:lnTo>
                <a:close/>
              </a:path>
              <a:path w="605154" h="615950">
                <a:moveTo>
                  <a:pt x="551688" y="107698"/>
                </a:moveTo>
                <a:lnTo>
                  <a:pt x="551688" y="81534"/>
                </a:lnTo>
                <a:lnTo>
                  <a:pt x="538597" y="94852"/>
                </a:lnTo>
                <a:lnTo>
                  <a:pt x="551688" y="107698"/>
                </a:lnTo>
                <a:close/>
              </a:path>
            </a:pathLst>
          </a:custGeom>
          <a:solidFill>
            <a:srgbClr val="002C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319265" y="5084064"/>
            <a:ext cx="605155" cy="615950"/>
          </a:xfrm>
          <a:custGeom>
            <a:avLst/>
            <a:gdLst/>
            <a:ahLst/>
            <a:cxnLst/>
            <a:rect l="l" t="t" r="r" b="b"/>
            <a:pathLst>
              <a:path w="605154" h="615950">
                <a:moveTo>
                  <a:pt x="538597" y="94852"/>
                </a:moveTo>
                <a:lnTo>
                  <a:pt x="511299" y="68065"/>
                </a:lnTo>
                <a:lnTo>
                  <a:pt x="0" y="589026"/>
                </a:lnTo>
                <a:lnTo>
                  <a:pt x="26670" y="615696"/>
                </a:lnTo>
                <a:lnTo>
                  <a:pt x="538597" y="94852"/>
                </a:lnTo>
                <a:close/>
              </a:path>
              <a:path w="605154" h="615950">
                <a:moveTo>
                  <a:pt x="605028" y="0"/>
                </a:moveTo>
                <a:lnTo>
                  <a:pt x="483870" y="41148"/>
                </a:lnTo>
                <a:lnTo>
                  <a:pt x="511299" y="68065"/>
                </a:lnTo>
                <a:lnTo>
                  <a:pt x="524256" y="54864"/>
                </a:lnTo>
                <a:lnTo>
                  <a:pt x="551688" y="81534"/>
                </a:lnTo>
                <a:lnTo>
                  <a:pt x="551688" y="107698"/>
                </a:lnTo>
                <a:lnTo>
                  <a:pt x="565404" y="121158"/>
                </a:lnTo>
                <a:lnTo>
                  <a:pt x="605028" y="0"/>
                </a:lnTo>
                <a:close/>
              </a:path>
              <a:path w="605154" h="615950">
                <a:moveTo>
                  <a:pt x="551688" y="81534"/>
                </a:moveTo>
                <a:lnTo>
                  <a:pt x="524256" y="54864"/>
                </a:lnTo>
                <a:lnTo>
                  <a:pt x="511299" y="68065"/>
                </a:lnTo>
                <a:lnTo>
                  <a:pt x="538597" y="94852"/>
                </a:lnTo>
                <a:lnTo>
                  <a:pt x="551688" y="81534"/>
                </a:lnTo>
                <a:close/>
              </a:path>
              <a:path w="605154" h="615950">
                <a:moveTo>
                  <a:pt x="551688" y="107698"/>
                </a:moveTo>
                <a:lnTo>
                  <a:pt x="551688" y="81534"/>
                </a:lnTo>
                <a:lnTo>
                  <a:pt x="538597" y="94852"/>
                </a:lnTo>
                <a:lnTo>
                  <a:pt x="551688" y="107698"/>
                </a:lnTo>
                <a:close/>
              </a:path>
            </a:pathLst>
          </a:custGeom>
          <a:solidFill>
            <a:srgbClr val="002C73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47800"/>
            <a:ext cx="9144000" cy="89535"/>
          </a:xfrm>
          <a:custGeom>
            <a:avLst/>
            <a:gdLst/>
            <a:ahLst/>
            <a:cxnLst/>
            <a:rect l="l" t="t" r="r" b="b"/>
            <a:pathLst>
              <a:path w="9144000" h="89534">
                <a:moveTo>
                  <a:pt x="0" y="0"/>
                </a:moveTo>
                <a:lnTo>
                  <a:pt x="0" y="89154"/>
                </a:lnTo>
                <a:lnTo>
                  <a:pt x="9144000" y="89154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2D75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00" y="6609588"/>
            <a:ext cx="9144000" cy="706120"/>
          </a:xfrm>
          <a:custGeom>
            <a:avLst/>
            <a:gdLst/>
            <a:ahLst/>
            <a:cxnLst/>
            <a:rect l="l" t="t" r="r" b="b"/>
            <a:pathLst>
              <a:path w="9144000" h="706120">
                <a:moveTo>
                  <a:pt x="0" y="0"/>
                </a:moveTo>
                <a:lnTo>
                  <a:pt x="0" y="705611"/>
                </a:lnTo>
                <a:lnTo>
                  <a:pt x="9144000" y="7056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1009" y="6604254"/>
            <a:ext cx="1351788" cy="7109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635508"/>
            <a:ext cx="9144000" cy="812800"/>
          </a:xfrm>
          <a:prstGeom prst="rect"/>
          <a:solidFill>
            <a:srgbClr val="1B365D"/>
          </a:solidFill>
        </p:spPr>
        <p:txBody>
          <a:bodyPr wrap="square" lIns="0" tIns="147320" rIns="0" bIns="0" rtlCol="0" vert="horz">
            <a:spAutoFit/>
          </a:bodyPr>
          <a:lstStyle/>
          <a:p>
            <a:pPr algn="ctr" marL="96520">
              <a:lnSpc>
                <a:spcPct val="100000"/>
              </a:lnSpc>
              <a:spcBef>
                <a:spcPts val="1160"/>
              </a:spcBef>
            </a:pPr>
            <a:r>
              <a:rPr dirty="0" spc="-10">
                <a:solidFill>
                  <a:srgbClr val="D22630"/>
                </a:solidFill>
              </a:rPr>
              <a:t>Added</a:t>
            </a:r>
            <a:r>
              <a:rPr dirty="0" spc="-65">
                <a:solidFill>
                  <a:srgbClr val="D22630"/>
                </a:solidFill>
              </a:rPr>
              <a:t> </a:t>
            </a:r>
            <a:r>
              <a:rPr dirty="0"/>
              <a:t>Variables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5301" y="1920494"/>
            <a:ext cx="8121015" cy="41954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 spc="-335">
                <a:latin typeface="Arial Black"/>
                <a:cs typeface="Arial Black"/>
              </a:rPr>
              <a:t>As </a:t>
            </a:r>
            <a:r>
              <a:rPr dirty="0" sz="2400" spc="-175">
                <a:latin typeface="Arial Black"/>
                <a:cs typeface="Arial Black"/>
              </a:rPr>
              <a:t>part </a:t>
            </a:r>
            <a:r>
              <a:rPr dirty="0" sz="2400" spc="-140">
                <a:latin typeface="Arial Black"/>
                <a:cs typeface="Arial Black"/>
              </a:rPr>
              <a:t>of </a:t>
            </a:r>
            <a:r>
              <a:rPr dirty="0" sz="2400" spc="-220">
                <a:latin typeface="Arial Black"/>
                <a:cs typeface="Arial Black"/>
              </a:rPr>
              <a:t>data </a:t>
            </a:r>
            <a:r>
              <a:rPr dirty="0" sz="2400" spc="-240">
                <a:latin typeface="Arial Black"/>
                <a:cs typeface="Arial Black"/>
              </a:rPr>
              <a:t>processing, </a:t>
            </a:r>
            <a:r>
              <a:rPr dirty="0" sz="2400" spc="-254">
                <a:latin typeface="Arial Black"/>
                <a:cs typeface="Arial Black"/>
              </a:rPr>
              <a:t>TDH </a:t>
            </a:r>
            <a:r>
              <a:rPr dirty="0" sz="2400" spc="-220">
                <a:latin typeface="Arial Black"/>
                <a:cs typeface="Arial Black"/>
              </a:rPr>
              <a:t>adds </a:t>
            </a:r>
            <a:r>
              <a:rPr dirty="0" sz="2400" spc="-195">
                <a:latin typeface="Arial Black"/>
                <a:cs typeface="Arial Black"/>
              </a:rPr>
              <a:t>additional </a:t>
            </a:r>
            <a:r>
              <a:rPr dirty="0" sz="2400" spc="-225">
                <a:latin typeface="Arial Black"/>
                <a:cs typeface="Arial Black"/>
              </a:rPr>
              <a:t>variables  </a:t>
            </a:r>
            <a:r>
              <a:rPr dirty="0" sz="2400" spc="-215">
                <a:latin typeface="Arial Black"/>
                <a:cs typeface="Arial Black"/>
              </a:rPr>
              <a:t>that </a:t>
            </a:r>
            <a:r>
              <a:rPr dirty="0" sz="2400" spc="-235">
                <a:latin typeface="Arial Black"/>
                <a:cs typeface="Arial Black"/>
              </a:rPr>
              <a:t>may </a:t>
            </a:r>
            <a:r>
              <a:rPr dirty="0" sz="2400" spc="-170">
                <a:latin typeface="Arial Black"/>
                <a:cs typeface="Arial Black"/>
              </a:rPr>
              <a:t>not </a:t>
            </a:r>
            <a:r>
              <a:rPr dirty="0" sz="2400" spc="-195">
                <a:latin typeface="Arial Black"/>
                <a:cs typeface="Arial Black"/>
              </a:rPr>
              <a:t>be </a:t>
            </a:r>
            <a:r>
              <a:rPr dirty="0" sz="2400" spc="-215">
                <a:latin typeface="Arial Black"/>
                <a:cs typeface="Arial Black"/>
              </a:rPr>
              <a:t>referenced </a:t>
            </a:r>
            <a:r>
              <a:rPr dirty="0" sz="2400" spc="-165">
                <a:latin typeface="Arial Black"/>
                <a:cs typeface="Arial Black"/>
              </a:rPr>
              <a:t>in </a:t>
            </a:r>
            <a:r>
              <a:rPr dirty="0" sz="2400" spc="-204">
                <a:latin typeface="Arial Black"/>
                <a:cs typeface="Arial Black"/>
              </a:rPr>
              <a:t>the </a:t>
            </a:r>
            <a:r>
              <a:rPr dirty="0" sz="2400" spc="-210">
                <a:latin typeface="Arial Black"/>
                <a:cs typeface="Arial Black"/>
              </a:rPr>
              <a:t>manuals. </a:t>
            </a:r>
            <a:r>
              <a:rPr dirty="0" sz="2400" spc="-280">
                <a:latin typeface="Arial Black"/>
                <a:cs typeface="Arial Black"/>
              </a:rPr>
              <a:t>These </a:t>
            </a:r>
            <a:r>
              <a:rPr dirty="0" sz="2400" spc="-225">
                <a:latin typeface="Arial Black"/>
                <a:cs typeface="Arial Black"/>
              </a:rPr>
              <a:t>are  variables </a:t>
            </a:r>
            <a:r>
              <a:rPr dirty="0" sz="2400" spc="-190">
                <a:latin typeface="Arial Black"/>
                <a:cs typeface="Arial Black"/>
              </a:rPr>
              <a:t>derived </a:t>
            </a:r>
            <a:r>
              <a:rPr dirty="0" sz="2400" spc="-150">
                <a:latin typeface="Arial Black"/>
                <a:cs typeface="Arial Black"/>
              </a:rPr>
              <a:t>from </a:t>
            </a:r>
            <a:r>
              <a:rPr dirty="0" sz="2400" spc="-204">
                <a:latin typeface="Arial Black"/>
                <a:cs typeface="Arial Black"/>
              </a:rPr>
              <a:t>the</a:t>
            </a:r>
            <a:r>
              <a:rPr dirty="0" sz="2400" spc="-90">
                <a:latin typeface="Arial Black"/>
                <a:cs typeface="Arial Black"/>
              </a:rPr>
              <a:t> </a:t>
            </a:r>
            <a:r>
              <a:rPr dirty="0" sz="2400" spc="-215">
                <a:latin typeface="Arial Black"/>
                <a:cs typeface="Arial Black"/>
              </a:rPr>
              <a:t>data.</a:t>
            </a:r>
            <a:endParaRPr sz="24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400" spc="-254">
                <a:latin typeface="Arial Black"/>
                <a:cs typeface="Arial Black"/>
              </a:rPr>
              <a:t>Examples:</a:t>
            </a:r>
            <a:endParaRPr sz="24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D2D755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2400" spc="-285">
                <a:latin typeface="Arial Black"/>
                <a:cs typeface="Arial Black"/>
              </a:rPr>
              <a:t>Flag </a:t>
            </a:r>
            <a:r>
              <a:rPr dirty="0" sz="2400" spc="-120">
                <a:latin typeface="Arial Black"/>
                <a:cs typeface="Arial Black"/>
              </a:rPr>
              <a:t>for </a:t>
            </a:r>
            <a:r>
              <a:rPr dirty="0" sz="2400" spc="-280">
                <a:latin typeface="Arial Black"/>
                <a:cs typeface="Arial Black"/>
              </a:rPr>
              <a:t>Tennessee</a:t>
            </a:r>
            <a:r>
              <a:rPr dirty="0" sz="2400" spc="-95">
                <a:latin typeface="Arial Black"/>
                <a:cs typeface="Arial Black"/>
              </a:rPr>
              <a:t> </a:t>
            </a:r>
            <a:r>
              <a:rPr dirty="0" sz="2400" spc="-240">
                <a:latin typeface="Arial Black"/>
                <a:cs typeface="Arial Black"/>
              </a:rPr>
              <a:t>Resident</a:t>
            </a:r>
            <a:endParaRPr sz="24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D2D755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2400" spc="-345">
                <a:latin typeface="Arial Black"/>
                <a:cs typeface="Arial Black"/>
              </a:rPr>
              <a:t>Race</a:t>
            </a:r>
            <a:r>
              <a:rPr dirty="0" sz="2400" spc="-165">
                <a:latin typeface="Arial Black"/>
                <a:cs typeface="Arial Black"/>
              </a:rPr>
              <a:t> </a:t>
            </a:r>
            <a:r>
              <a:rPr dirty="0" sz="2400" spc="-210">
                <a:latin typeface="Arial Black"/>
                <a:cs typeface="Arial Black"/>
              </a:rPr>
              <a:t>Summarized</a:t>
            </a:r>
            <a:endParaRPr sz="24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D2D755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2400" spc="-190">
                <a:latin typeface="Arial Black"/>
                <a:cs typeface="Arial Black"/>
              </a:rPr>
              <a:t>Infant </a:t>
            </a:r>
            <a:r>
              <a:rPr dirty="0" sz="2400" spc="-300">
                <a:latin typeface="Arial Black"/>
                <a:cs typeface="Arial Black"/>
              </a:rPr>
              <a:t>Age </a:t>
            </a:r>
            <a:r>
              <a:rPr dirty="0" sz="2400" spc="-160">
                <a:latin typeface="Arial Black"/>
                <a:cs typeface="Arial Black"/>
              </a:rPr>
              <a:t>in</a:t>
            </a:r>
            <a:r>
              <a:rPr dirty="0" sz="2400" spc="-10">
                <a:latin typeface="Arial Black"/>
                <a:cs typeface="Arial Black"/>
              </a:rPr>
              <a:t> </a:t>
            </a:r>
            <a:r>
              <a:rPr dirty="0" sz="2400" spc="-175">
                <a:latin typeface="Arial Black"/>
                <a:cs typeface="Arial Black"/>
              </a:rPr>
              <a:t>Months</a:t>
            </a:r>
            <a:endParaRPr sz="24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lr>
                <a:srgbClr val="D2D755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2400" spc="-285">
                <a:latin typeface="Arial Black"/>
                <a:cs typeface="Arial Black"/>
              </a:rPr>
              <a:t>Flag </a:t>
            </a:r>
            <a:r>
              <a:rPr dirty="0" sz="2400" spc="-120">
                <a:latin typeface="Arial Black"/>
                <a:cs typeface="Arial Black"/>
              </a:rPr>
              <a:t>for </a:t>
            </a:r>
            <a:r>
              <a:rPr dirty="0" sz="2400" spc="-260">
                <a:latin typeface="Arial Black"/>
                <a:cs typeface="Arial Black"/>
              </a:rPr>
              <a:t>Emergency </a:t>
            </a:r>
            <a:r>
              <a:rPr dirty="0" sz="2400" spc="-220">
                <a:latin typeface="Arial Black"/>
                <a:cs typeface="Arial Black"/>
              </a:rPr>
              <a:t>Room</a:t>
            </a:r>
            <a:r>
              <a:rPr dirty="0" sz="2400" spc="-20">
                <a:latin typeface="Arial Black"/>
                <a:cs typeface="Arial Black"/>
              </a:rPr>
              <a:t> </a:t>
            </a:r>
            <a:r>
              <a:rPr dirty="0" sz="2400" spc="-260">
                <a:latin typeface="Arial Black"/>
                <a:cs typeface="Arial Black"/>
              </a:rPr>
              <a:t>Record</a:t>
            </a:r>
            <a:endParaRPr sz="2400">
              <a:latin typeface="Arial Black"/>
              <a:cs typeface="Arial Black"/>
            </a:endParaRPr>
          </a:p>
          <a:p>
            <a:pPr marL="12700" marR="1774825">
              <a:lnSpc>
                <a:spcPct val="120000"/>
              </a:lnSpc>
              <a:buClr>
                <a:srgbClr val="D2D755"/>
              </a:buClr>
              <a:buFont typeface="Wingdings"/>
              <a:buChar char=""/>
              <a:tabLst>
                <a:tab pos="355600" algn="l"/>
                <a:tab pos="1977389" algn="l"/>
              </a:tabLst>
            </a:pPr>
            <a:r>
              <a:rPr dirty="0" sz="2400" spc="-225">
                <a:latin typeface="Arial Black"/>
                <a:cs typeface="Arial Black"/>
              </a:rPr>
              <a:t>Patient</a:t>
            </a:r>
            <a:r>
              <a:rPr dirty="0" sz="2400" spc="-145">
                <a:latin typeface="Arial Black"/>
                <a:cs typeface="Arial Black"/>
              </a:rPr>
              <a:t> </a:t>
            </a:r>
            <a:r>
              <a:rPr dirty="0" sz="2400" spc="-215">
                <a:latin typeface="Arial Black"/>
                <a:cs typeface="Arial Black"/>
              </a:rPr>
              <a:t>ID.	</a:t>
            </a:r>
            <a:r>
              <a:rPr dirty="0" sz="2400" spc="-210">
                <a:latin typeface="Arial Black"/>
                <a:cs typeface="Arial Black"/>
              </a:rPr>
              <a:t>Randomized </a:t>
            </a:r>
            <a:r>
              <a:rPr dirty="0" sz="2400" spc="-145">
                <a:latin typeface="Arial Black"/>
                <a:cs typeface="Arial Black"/>
              </a:rPr>
              <a:t>from </a:t>
            </a:r>
            <a:r>
              <a:rPr dirty="0" sz="2400" spc="-225">
                <a:latin typeface="Arial Black"/>
                <a:cs typeface="Arial Black"/>
              </a:rPr>
              <a:t>Patient </a:t>
            </a:r>
            <a:r>
              <a:rPr dirty="0" sz="2400" spc="-300">
                <a:latin typeface="Arial Black"/>
                <a:cs typeface="Arial Black"/>
              </a:rPr>
              <a:t>SSN.  </a:t>
            </a:r>
            <a:r>
              <a:rPr dirty="0" sz="2400" spc="-350">
                <a:latin typeface="Arial Black"/>
                <a:cs typeface="Arial Black"/>
              </a:rPr>
              <a:t>A </a:t>
            </a:r>
            <a:r>
              <a:rPr dirty="0" sz="2400" spc="-190">
                <a:latin typeface="Arial Black"/>
                <a:cs typeface="Arial Black"/>
              </a:rPr>
              <a:t>file </a:t>
            </a:r>
            <a:r>
              <a:rPr dirty="0" sz="2400" spc="-220">
                <a:latin typeface="Arial Black"/>
                <a:cs typeface="Arial Black"/>
              </a:rPr>
              <a:t>listing </a:t>
            </a:r>
            <a:r>
              <a:rPr dirty="0" sz="2400" spc="-225">
                <a:latin typeface="Arial Black"/>
                <a:cs typeface="Arial Black"/>
              </a:rPr>
              <a:t>variables </a:t>
            </a:r>
            <a:r>
              <a:rPr dirty="0" sz="2400" spc="-260">
                <a:latin typeface="Arial Black"/>
                <a:cs typeface="Arial Black"/>
              </a:rPr>
              <a:t>is </a:t>
            </a:r>
            <a:r>
              <a:rPr dirty="0" sz="2400" spc="-229">
                <a:latin typeface="Arial Black"/>
                <a:cs typeface="Arial Black"/>
              </a:rPr>
              <a:t>available </a:t>
            </a:r>
            <a:r>
              <a:rPr dirty="0" sz="2400" spc="-220">
                <a:latin typeface="Arial Black"/>
                <a:cs typeface="Arial Black"/>
              </a:rPr>
              <a:t>by</a:t>
            </a:r>
            <a:r>
              <a:rPr dirty="0" sz="2400" spc="-100">
                <a:latin typeface="Arial Black"/>
                <a:cs typeface="Arial Black"/>
              </a:rPr>
              <a:t> </a:t>
            </a:r>
            <a:r>
              <a:rPr dirty="0" sz="2400" spc="-204">
                <a:latin typeface="Arial Black"/>
                <a:cs typeface="Arial Black"/>
              </a:rPr>
              <a:t>request.</a:t>
            </a:r>
            <a:endParaRPr sz="24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47800"/>
            <a:ext cx="9144000" cy="89535"/>
          </a:xfrm>
          <a:custGeom>
            <a:avLst/>
            <a:gdLst/>
            <a:ahLst/>
            <a:cxnLst/>
            <a:rect l="l" t="t" r="r" b="b"/>
            <a:pathLst>
              <a:path w="9144000" h="89534">
                <a:moveTo>
                  <a:pt x="0" y="0"/>
                </a:moveTo>
                <a:lnTo>
                  <a:pt x="0" y="89154"/>
                </a:lnTo>
                <a:lnTo>
                  <a:pt x="9144000" y="89154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2DCCD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00" y="6609588"/>
            <a:ext cx="9144000" cy="706120"/>
          </a:xfrm>
          <a:custGeom>
            <a:avLst/>
            <a:gdLst/>
            <a:ahLst/>
            <a:cxnLst/>
            <a:rect l="l" t="t" r="r" b="b"/>
            <a:pathLst>
              <a:path w="9144000" h="706120">
                <a:moveTo>
                  <a:pt x="0" y="0"/>
                </a:moveTo>
                <a:lnTo>
                  <a:pt x="0" y="705611"/>
                </a:lnTo>
                <a:lnTo>
                  <a:pt x="9144000" y="7056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1009" y="6604254"/>
            <a:ext cx="1351788" cy="7109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635508"/>
            <a:ext cx="9144000" cy="812800"/>
          </a:xfrm>
          <a:prstGeom prst="rect"/>
          <a:solidFill>
            <a:srgbClr val="1B365D"/>
          </a:solidFill>
        </p:spPr>
        <p:txBody>
          <a:bodyPr wrap="square" lIns="0" tIns="14732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160"/>
              </a:spcBef>
            </a:pPr>
            <a:r>
              <a:rPr dirty="0" spc="5">
                <a:solidFill>
                  <a:srgbClr val="D22630"/>
                </a:solidFill>
              </a:rPr>
              <a:t>Coding</a:t>
            </a:r>
            <a:r>
              <a:rPr dirty="0" spc="-30">
                <a:solidFill>
                  <a:srgbClr val="D22630"/>
                </a:solidFill>
              </a:rPr>
              <a:t> </a:t>
            </a:r>
            <a:r>
              <a:rPr dirty="0" spc="50"/>
              <a:t>Considerations</a:t>
            </a:r>
          </a:p>
        </p:txBody>
      </p:sp>
      <p:sp>
        <p:nvSpPr>
          <p:cNvPr id="6" name="object 6"/>
          <p:cNvSpPr/>
          <p:nvPr/>
        </p:nvSpPr>
        <p:spPr>
          <a:xfrm>
            <a:off x="1304419" y="1739324"/>
            <a:ext cx="7677525" cy="45911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635508"/>
            <a:ext cx="9144000" cy="812800"/>
          </a:xfrm>
          <a:prstGeom prst="rect"/>
          <a:solidFill>
            <a:srgbClr val="1B365D"/>
          </a:solidFill>
        </p:spPr>
        <p:txBody>
          <a:bodyPr wrap="square" lIns="0" tIns="147320" rIns="0" bIns="0" rtlCol="0" vert="horz">
            <a:spAutoFit/>
          </a:bodyPr>
          <a:lstStyle/>
          <a:p>
            <a:pPr marL="836930">
              <a:lnSpc>
                <a:spcPct val="100000"/>
              </a:lnSpc>
              <a:spcBef>
                <a:spcPts val="1160"/>
              </a:spcBef>
            </a:pPr>
            <a:r>
              <a:rPr dirty="0" spc="75">
                <a:solidFill>
                  <a:srgbClr val="D22630"/>
                </a:solidFill>
              </a:rPr>
              <a:t>Locate </a:t>
            </a:r>
            <a:r>
              <a:rPr dirty="0" spc="135"/>
              <a:t>the </a:t>
            </a:r>
            <a:r>
              <a:rPr dirty="0" spc="-175"/>
              <a:t>TN </a:t>
            </a:r>
            <a:r>
              <a:rPr dirty="0" spc="35"/>
              <a:t>Hospital </a:t>
            </a:r>
            <a:r>
              <a:rPr dirty="0" spc="55"/>
              <a:t>Charge</a:t>
            </a:r>
            <a:r>
              <a:rPr dirty="0" spc="-260"/>
              <a:t> </a:t>
            </a:r>
            <a:r>
              <a:rPr dirty="0" spc="60"/>
              <a:t>Reports</a:t>
            </a:r>
          </a:p>
        </p:txBody>
      </p:sp>
      <p:sp>
        <p:nvSpPr>
          <p:cNvPr id="3" name="object 3"/>
          <p:cNvSpPr/>
          <p:nvPr/>
        </p:nvSpPr>
        <p:spPr>
          <a:xfrm>
            <a:off x="6096000" y="3276600"/>
            <a:ext cx="533400" cy="1066800"/>
          </a:xfrm>
          <a:custGeom>
            <a:avLst/>
            <a:gdLst/>
            <a:ahLst/>
            <a:cxnLst/>
            <a:rect l="l" t="t" r="r" b="b"/>
            <a:pathLst>
              <a:path w="533400" h="1066800">
                <a:moveTo>
                  <a:pt x="0" y="0"/>
                </a:moveTo>
                <a:lnTo>
                  <a:pt x="71084" y="1636"/>
                </a:lnTo>
                <a:lnTo>
                  <a:pt x="134845" y="6237"/>
                </a:lnTo>
                <a:lnTo>
                  <a:pt x="188785" y="13334"/>
                </a:lnTo>
                <a:lnTo>
                  <a:pt x="230406" y="22464"/>
                </a:lnTo>
                <a:lnTo>
                  <a:pt x="266700" y="44957"/>
                </a:lnTo>
                <a:lnTo>
                  <a:pt x="266700" y="499109"/>
                </a:lnTo>
                <a:lnTo>
                  <a:pt x="276242" y="510850"/>
                </a:lnTo>
                <a:lnTo>
                  <a:pt x="344900" y="530352"/>
                </a:lnTo>
                <a:lnTo>
                  <a:pt x="398892" y="537266"/>
                </a:lnTo>
                <a:lnTo>
                  <a:pt x="462579" y="541725"/>
                </a:lnTo>
                <a:lnTo>
                  <a:pt x="533400" y="543306"/>
                </a:lnTo>
                <a:lnTo>
                  <a:pt x="462579" y="544942"/>
                </a:lnTo>
                <a:lnTo>
                  <a:pt x="398892" y="549543"/>
                </a:lnTo>
                <a:lnTo>
                  <a:pt x="344900" y="556641"/>
                </a:lnTo>
                <a:lnTo>
                  <a:pt x="303163" y="565770"/>
                </a:lnTo>
                <a:lnTo>
                  <a:pt x="266700" y="588264"/>
                </a:lnTo>
                <a:lnTo>
                  <a:pt x="266700" y="1022604"/>
                </a:lnTo>
                <a:lnTo>
                  <a:pt x="257210" y="1034344"/>
                </a:lnTo>
                <a:lnTo>
                  <a:pt x="230406" y="1044899"/>
                </a:lnTo>
                <a:lnTo>
                  <a:pt x="188785" y="1053846"/>
                </a:lnTo>
                <a:lnTo>
                  <a:pt x="134845" y="1060760"/>
                </a:lnTo>
                <a:lnTo>
                  <a:pt x="71084" y="1065219"/>
                </a:lnTo>
                <a:lnTo>
                  <a:pt x="0" y="1066800"/>
                </a:lnTo>
              </a:path>
            </a:pathLst>
          </a:custGeom>
          <a:ln w="25400">
            <a:solidFill>
              <a:srgbClr val="E877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096000" y="3276600"/>
            <a:ext cx="533400" cy="1066800"/>
          </a:xfrm>
          <a:custGeom>
            <a:avLst/>
            <a:gdLst/>
            <a:ahLst/>
            <a:cxnLst/>
            <a:rect l="l" t="t" r="r" b="b"/>
            <a:pathLst>
              <a:path w="533400" h="1066800">
                <a:moveTo>
                  <a:pt x="0" y="0"/>
                </a:moveTo>
                <a:lnTo>
                  <a:pt x="71084" y="1636"/>
                </a:lnTo>
                <a:lnTo>
                  <a:pt x="134845" y="6237"/>
                </a:lnTo>
                <a:lnTo>
                  <a:pt x="188785" y="13334"/>
                </a:lnTo>
                <a:lnTo>
                  <a:pt x="230406" y="22464"/>
                </a:lnTo>
                <a:lnTo>
                  <a:pt x="266700" y="44957"/>
                </a:lnTo>
                <a:lnTo>
                  <a:pt x="266700" y="499109"/>
                </a:lnTo>
                <a:lnTo>
                  <a:pt x="276242" y="510850"/>
                </a:lnTo>
                <a:lnTo>
                  <a:pt x="344900" y="530352"/>
                </a:lnTo>
                <a:lnTo>
                  <a:pt x="398892" y="537266"/>
                </a:lnTo>
                <a:lnTo>
                  <a:pt x="462579" y="541725"/>
                </a:lnTo>
                <a:lnTo>
                  <a:pt x="533400" y="543306"/>
                </a:lnTo>
                <a:lnTo>
                  <a:pt x="462579" y="544942"/>
                </a:lnTo>
                <a:lnTo>
                  <a:pt x="398892" y="549543"/>
                </a:lnTo>
                <a:lnTo>
                  <a:pt x="344900" y="556641"/>
                </a:lnTo>
                <a:lnTo>
                  <a:pt x="303163" y="565770"/>
                </a:lnTo>
                <a:lnTo>
                  <a:pt x="266700" y="588264"/>
                </a:lnTo>
                <a:lnTo>
                  <a:pt x="266700" y="1022604"/>
                </a:lnTo>
                <a:lnTo>
                  <a:pt x="257210" y="1034344"/>
                </a:lnTo>
                <a:lnTo>
                  <a:pt x="230406" y="1044899"/>
                </a:lnTo>
                <a:lnTo>
                  <a:pt x="188785" y="1053846"/>
                </a:lnTo>
                <a:lnTo>
                  <a:pt x="134845" y="1060760"/>
                </a:lnTo>
                <a:lnTo>
                  <a:pt x="71084" y="1065219"/>
                </a:lnTo>
                <a:lnTo>
                  <a:pt x="0" y="1066800"/>
                </a:lnTo>
              </a:path>
            </a:pathLst>
          </a:custGeom>
          <a:ln w="25400">
            <a:solidFill>
              <a:srgbClr val="E877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85800" y="1950719"/>
            <a:ext cx="8763000" cy="43594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47800"/>
            <a:ext cx="9144000" cy="89535"/>
          </a:xfrm>
          <a:custGeom>
            <a:avLst/>
            <a:gdLst/>
            <a:ahLst/>
            <a:cxnLst/>
            <a:rect l="l" t="t" r="r" b="b"/>
            <a:pathLst>
              <a:path w="9144000" h="89534">
                <a:moveTo>
                  <a:pt x="0" y="0"/>
                </a:moveTo>
                <a:lnTo>
                  <a:pt x="0" y="89154"/>
                </a:lnTo>
                <a:lnTo>
                  <a:pt x="9144000" y="89154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877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00" y="6609588"/>
            <a:ext cx="9144000" cy="706120"/>
          </a:xfrm>
          <a:custGeom>
            <a:avLst/>
            <a:gdLst/>
            <a:ahLst/>
            <a:cxnLst/>
            <a:rect l="l" t="t" r="r" b="b"/>
            <a:pathLst>
              <a:path w="9144000" h="706120">
                <a:moveTo>
                  <a:pt x="0" y="0"/>
                </a:moveTo>
                <a:lnTo>
                  <a:pt x="0" y="705611"/>
                </a:lnTo>
                <a:lnTo>
                  <a:pt x="9144000" y="7056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1009" y="6604254"/>
            <a:ext cx="1351788" cy="7109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635508"/>
            <a:ext cx="9144000" cy="812800"/>
          </a:xfrm>
          <a:prstGeom prst="rect"/>
          <a:solidFill>
            <a:srgbClr val="1B365D"/>
          </a:solidFill>
        </p:spPr>
        <p:txBody>
          <a:bodyPr wrap="square" lIns="0" tIns="14732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160"/>
              </a:spcBef>
            </a:pPr>
            <a:r>
              <a:rPr dirty="0" spc="30">
                <a:solidFill>
                  <a:srgbClr val="D22630"/>
                </a:solidFill>
              </a:rPr>
              <a:t>Citing </a:t>
            </a:r>
            <a:r>
              <a:rPr dirty="0" spc="-175"/>
              <a:t>HDDS</a:t>
            </a:r>
            <a:r>
              <a:rPr dirty="0" spc="-114"/>
              <a:t> </a:t>
            </a:r>
            <a:r>
              <a:rPr dirty="0" spc="40"/>
              <a:t>Data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5301" y="1844294"/>
            <a:ext cx="7983220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E87722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2400" spc="30" b="1">
                <a:latin typeface="Arial"/>
                <a:cs typeface="Arial"/>
              </a:rPr>
              <a:t>Source/Reference: </a:t>
            </a:r>
            <a:r>
              <a:rPr dirty="0" sz="2400" spc="-280">
                <a:latin typeface="Arial Black"/>
                <a:cs typeface="Arial Black"/>
              </a:rPr>
              <a:t>Tennessee </a:t>
            </a:r>
            <a:r>
              <a:rPr dirty="0" sz="2400" spc="-190">
                <a:latin typeface="Arial Black"/>
                <a:cs typeface="Arial Black"/>
              </a:rPr>
              <a:t>Department </a:t>
            </a:r>
            <a:r>
              <a:rPr dirty="0" sz="2400" spc="-140">
                <a:latin typeface="Arial Black"/>
                <a:cs typeface="Arial Black"/>
              </a:rPr>
              <a:t>of </a:t>
            </a:r>
            <a:r>
              <a:rPr dirty="0" sz="2400" spc="-215">
                <a:latin typeface="Arial Black"/>
                <a:cs typeface="Arial Black"/>
              </a:rPr>
              <a:t>Health,  </a:t>
            </a:r>
            <a:r>
              <a:rPr dirty="0" sz="2400" spc="-195">
                <a:latin typeface="Arial Black"/>
                <a:cs typeface="Arial Black"/>
              </a:rPr>
              <a:t>Division </a:t>
            </a:r>
            <a:r>
              <a:rPr dirty="0" sz="2400" spc="-140">
                <a:latin typeface="Arial Black"/>
                <a:cs typeface="Arial Black"/>
              </a:rPr>
              <a:t>of </a:t>
            </a:r>
            <a:r>
              <a:rPr dirty="0" sz="2400" spc="-185">
                <a:latin typeface="Arial Black"/>
                <a:cs typeface="Arial Black"/>
              </a:rPr>
              <a:t>Population </a:t>
            </a:r>
            <a:r>
              <a:rPr dirty="0" sz="2400" spc="-215">
                <a:latin typeface="Arial Black"/>
                <a:cs typeface="Arial Black"/>
              </a:rPr>
              <a:t>Health </a:t>
            </a:r>
            <a:r>
              <a:rPr dirty="0" sz="2400" spc="-260">
                <a:latin typeface="Arial Black"/>
                <a:cs typeface="Arial Black"/>
              </a:rPr>
              <a:t>Assessment. </a:t>
            </a:r>
            <a:r>
              <a:rPr dirty="0" sz="2400" spc="-215">
                <a:latin typeface="Arial Black"/>
                <a:cs typeface="Arial Black"/>
              </a:rPr>
              <a:t>Hospital  </a:t>
            </a:r>
            <a:r>
              <a:rPr dirty="0" sz="2400" spc="-245">
                <a:latin typeface="Arial Black"/>
                <a:cs typeface="Arial Black"/>
              </a:rPr>
              <a:t>Discharge </a:t>
            </a:r>
            <a:r>
              <a:rPr dirty="0" sz="2400" spc="-225">
                <a:latin typeface="Arial Black"/>
                <a:cs typeface="Arial Black"/>
              </a:rPr>
              <a:t>Data </a:t>
            </a:r>
            <a:r>
              <a:rPr dirty="0" sz="2400" spc="-275">
                <a:latin typeface="Arial Black"/>
                <a:cs typeface="Arial Black"/>
              </a:rPr>
              <a:t>Systems, </a:t>
            </a:r>
            <a:r>
              <a:rPr dirty="0" sz="2400" spc="-270">
                <a:latin typeface="Arial Black"/>
                <a:cs typeface="Arial Black"/>
              </a:rPr>
              <a:t>(Year). </a:t>
            </a:r>
            <a:r>
              <a:rPr dirty="0" sz="2400" spc="-225">
                <a:latin typeface="Arial Black"/>
                <a:cs typeface="Arial Black"/>
              </a:rPr>
              <a:t>Nashville,</a:t>
            </a:r>
            <a:r>
              <a:rPr dirty="0" sz="2400" spc="229">
                <a:latin typeface="Arial Black"/>
                <a:cs typeface="Arial Black"/>
              </a:rPr>
              <a:t> </a:t>
            </a:r>
            <a:r>
              <a:rPr dirty="0" sz="2400" spc="-260">
                <a:latin typeface="Arial Black"/>
                <a:cs typeface="Arial Black"/>
              </a:rPr>
              <a:t>TN.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5301" y="3892550"/>
            <a:ext cx="8360409" cy="1488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E87722"/>
              </a:buClr>
              <a:buFont typeface="Wingdings"/>
              <a:buChar char=""/>
              <a:tabLst>
                <a:tab pos="355600" algn="l"/>
                <a:tab pos="3429000" algn="l"/>
              </a:tabLst>
            </a:pPr>
            <a:r>
              <a:rPr dirty="0" sz="2400" spc="55" b="1">
                <a:latin typeface="Arial"/>
                <a:cs typeface="Arial"/>
              </a:rPr>
              <a:t>Acknowledgement:	</a:t>
            </a:r>
            <a:r>
              <a:rPr dirty="0" sz="2400" spc="-215">
                <a:latin typeface="Arial Black"/>
                <a:cs typeface="Arial Black"/>
              </a:rPr>
              <a:t>Hospital </a:t>
            </a:r>
            <a:r>
              <a:rPr dirty="0" sz="2400" spc="-245">
                <a:latin typeface="Arial Black"/>
                <a:cs typeface="Arial Black"/>
              </a:rPr>
              <a:t>Discharge </a:t>
            </a:r>
            <a:r>
              <a:rPr dirty="0" sz="2400" spc="-225">
                <a:latin typeface="Arial Black"/>
                <a:cs typeface="Arial Black"/>
              </a:rPr>
              <a:t>Data </a:t>
            </a:r>
            <a:r>
              <a:rPr dirty="0" sz="2400" spc="-265">
                <a:latin typeface="Arial Black"/>
                <a:cs typeface="Arial Black"/>
              </a:rPr>
              <a:t>were  </a:t>
            </a:r>
            <a:r>
              <a:rPr dirty="0" sz="2400" spc="-185">
                <a:latin typeface="Arial Black"/>
                <a:cs typeface="Arial Black"/>
              </a:rPr>
              <a:t>provided </a:t>
            </a:r>
            <a:r>
              <a:rPr dirty="0" sz="2400" spc="-220">
                <a:latin typeface="Arial Black"/>
                <a:cs typeface="Arial Black"/>
              </a:rPr>
              <a:t>by </a:t>
            </a:r>
            <a:r>
              <a:rPr dirty="0" sz="2400" spc="-204">
                <a:latin typeface="Arial Black"/>
                <a:cs typeface="Arial Black"/>
              </a:rPr>
              <a:t>the </a:t>
            </a:r>
            <a:r>
              <a:rPr dirty="0" sz="2400" spc="-280">
                <a:latin typeface="Arial Black"/>
                <a:cs typeface="Arial Black"/>
              </a:rPr>
              <a:t>Tennessee </a:t>
            </a:r>
            <a:r>
              <a:rPr dirty="0" sz="2400" spc="-190">
                <a:latin typeface="Arial Black"/>
                <a:cs typeface="Arial Black"/>
              </a:rPr>
              <a:t>Department </a:t>
            </a:r>
            <a:r>
              <a:rPr dirty="0" sz="2400" spc="-140">
                <a:latin typeface="Arial Black"/>
                <a:cs typeface="Arial Black"/>
              </a:rPr>
              <a:t>of </a:t>
            </a:r>
            <a:r>
              <a:rPr dirty="0" sz="2400" spc="-215">
                <a:latin typeface="Arial Black"/>
                <a:cs typeface="Arial Black"/>
              </a:rPr>
              <a:t>Health, Office  </a:t>
            </a:r>
            <a:r>
              <a:rPr dirty="0" sz="2400" spc="-140">
                <a:latin typeface="Arial Black"/>
                <a:cs typeface="Arial Black"/>
              </a:rPr>
              <a:t>of </a:t>
            </a:r>
            <a:r>
              <a:rPr dirty="0" sz="2400" spc="-240">
                <a:latin typeface="Arial Black"/>
                <a:cs typeface="Arial Black"/>
              </a:rPr>
              <a:t>Healthcare </a:t>
            </a:r>
            <a:r>
              <a:rPr dirty="0" sz="2400" spc="-280">
                <a:latin typeface="Arial Black"/>
                <a:cs typeface="Arial Black"/>
              </a:rPr>
              <a:t>Statistics, </a:t>
            </a:r>
            <a:r>
              <a:rPr dirty="0" sz="2400" spc="-200">
                <a:latin typeface="Arial Black"/>
                <a:cs typeface="Arial Black"/>
              </a:rPr>
              <a:t>Division </a:t>
            </a:r>
            <a:r>
              <a:rPr dirty="0" sz="2400" spc="-140">
                <a:latin typeface="Arial Black"/>
                <a:cs typeface="Arial Black"/>
              </a:rPr>
              <a:t>of </a:t>
            </a:r>
            <a:r>
              <a:rPr dirty="0" sz="2400" spc="-190">
                <a:latin typeface="Arial Black"/>
                <a:cs typeface="Arial Black"/>
              </a:rPr>
              <a:t>Population </a:t>
            </a:r>
            <a:r>
              <a:rPr dirty="0" sz="2400" spc="-215">
                <a:latin typeface="Arial Black"/>
                <a:cs typeface="Arial Black"/>
              </a:rPr>
              <a:t>Health  </a:t>
            </a:r>
            <a:r>
              <a:rPr dirty="0" sz="2400" spc="-260">
                <a:latin typeface="Arial Black"/>
                <a:cs typeface="Arial Black"/>
              </a:rPr>
              <a:t>Assessment.</a:t>
            </a:r>
            <a:endParaRPr sz="24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DC20494</dc:creator>
  <dc:title>Microsoft PowerPoint - HDDS Infowebinar DM_Final - 10202020</dc:title>
  <dcterms:created xsi:type="dcterms:W3CDTF">2020-11-05T21:14:46Z</dcterms:created>
  <dcterms:modified xsi:type="dcterms:W3CDTF">2020-11-05T21:14:46Z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2020-10-20T00:00:00Z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2020-11-05T00:00:00Z</vt:filetime>
  </property>
</Properties>
</file>