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81" r:id="rId3"/>
    <p:sldId id="283" r:id="rId4"/>
    <p:sldId id="268" r:id="rId5"/>
    <p:sldId id="271" r:id="rId6"/>
    <p:sldId id="280" r:id="rId7"/>
    <p:sldId id="263" r:id="rId8"/>
    <p:sldId id="285" r:id="rId9"/>
    <p:sldId id="274" r:id="rId10"/>
    <p:sldId id="287" r:id="rId11"/>
    <p:sldId id="290" r:id="rId12"/>
    <p:sldId id="288" r:id="rId13"/>
    <p:sldId id="289" r:id="rId14"/>
    <p:sldId id="273" r:id="rId15"/>
    <p:sldId id="282" r:id="rId16"/>
    <p:sldId id="284"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C. Ballinger" initials="CCB" lastIdx="7" clrIdx="0">
    <p:extLst>
      <p:ext uri="{19B8F6BF-5375-455C-9EA6-DF929625EA0E}">
        <p15:presenceInfo xmlns:p15="http://schemas.microsoft.com/office/powerpoint/2012/main" userId="S::BA1000S@tn.gov::537e0b66-812d-44a6-85b0-ebfcce88b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0A6D8-E1F6-464B-A86F-86BAFC3C877F}" v="11" dt="2022-10-25T14:23:16.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94662" autoAdjust="0"/>
  </p:normalViewPr>
  <p:slideViewPr>
    <p:cSldViewPr>
      <p:cViewPr varScale="1">
        <p:scale>
          <a:sx n="68" d="100"/>
          <a:sy n="68" d="100"/>
        </p:scale>
        <p:origin x="52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Anderson" userId="743f1ae0-ad06-4ce2-aae4-d1640741628b" providerId="ADAL" clId="{7070A6D8-E1F6-464B-A86F-86BAFC3C877F}"/>
    <pc:docChg chg="custSel modSld modMainMaster">
      <pc:chgData name="Karla Anderson" userId="743f1ae0-ad06-4ce2-aae4-d1640741628b" providerId="ADAL" clId="{7070A6D8-E1F6-464B-A86F-86BAFC3C877F}" dt="2022-10-25T14:23:31.033" v="47" actId="1076"/>
      <pc:docMkLst>
        <pc:docMk/>
      </pc:docMkLst>
      <pc:sldChg chg="modSp mod">
        <pc:chgData name="Karla Anderson" userId="743f1ae0-ad06-4ce2-aae4-d1640741628b" providerId="ADAL" clId="{7070A6D8-E1F6-464B-A86F-86BAFC3C877F}" dt="2022-10-25T14:15:14.295" v="0" actId="1076"/>
        <pc:sldMkLst>
          <pc:docMk/>
          <pc:sldMk cId="2273659403" sldId="256"/>
        </pc:sldMkLst>
        <pc:spChg chg="mod">
          <ac:chgData name="Karla Anderson" userId="743f1ae0-ad06-4ce2-aae4-d1640741628b" providerId="ADAL" clId="{7070A6D8-E1F6-464B-A86F-86BAFC3C877F}" dt="2022-10-25T14:15:14.295" v="0" actId="1076"/>
          <ac:spMkLst>
            <pc:docMk/>
            <pc:sldMk cId="2273659403" sldId="256"/>
            <ac:spMk id="4" creationId="{00000000-0000-0000-0000-000000000000}"/>
          </ac:spMkLst>
        </pc:spChg>
      </pc:sldChg>
      <pc:sldChg chg="modSp mod">
        <pc:chgData name="Karla Anderson" userId="743f1ae0-ad06-4ce2-aae4-d1640741628b" providerId="ADAL" clId="{7070A6D8-E1F6-464B-A86F-86BAFC3C877F}" dt="2022-10-25T14:18:21.768" v="22" actId="20577"/>
        <pc:sldMkLst>
          <pc:docMk/>
          <pc:sldMk cId="1875759762" sldId="268"/>
        </pc:sldMkLst>
        <pc:spChg chg="mod">
          <ac:chgData name="Karla Anderson" userId="743f1ae0-ad06-4ce2-aae4-d1640741628b" providerId="ADAL" clId="{7070A6D8-E1F6-464B-A86F-86BAFC3C877F}" dt="2022-10-25T14:18:21.768" v="22" actId="20577"/>
          <ac:spMkLst>
            <pc:docMk/>
            <pc:sldMk cId="1875759762" sldId="268"/>
            <ac:spMk id="3" creationId="{00000000-0000-0000-0000-000000000000}"/>
          </ac:spMkLst>
        </pc:spChg>
      </pc:sldChg>
      <pc:sldChg chg="modSp mod modCm">
        <pc:chgData name="Karla Anderson" userId="743f1ae0-ad06-4ce2-aae4-d1640741628b" providerId="ADAL" clId="{7070A6D8-E1F6-464B-A86F-86BAFC3C877F}" dt="2022-10-25T14:19:08.067" v="29" actId="20577"/>
        <pc:sldMkLst>
          <pc:docMk/>
          <pc:sldMk cId="2659044669" sldId="271"/>
        </pc:sldMkLst>
        <pc:spChg chg="mod">
          <ac:chgData name="Karla Anderson" userId="743f1ae0-ad06-4ce2-aae4-d1640741628b" providerId="ADAL" clId="{7070A6D8-E1F6-464B-A86F-86BAFC3C877F}" dt="2022-10-25T14:19:08.067" v="29" actId="20577"/>
          <ac:spMkLst>
            <pc:docMk/>
            <pc:sldMk cId="2659044669" sldId="271"/>
            <ac:spMk id="2" creationId="{00000000-0000-0000-0000-000000000000}"/>
          </ac:spMkLst>
        </pc:spChg>
        <pc:spChg chg="mod">
          <ac:chgData name="Karla Anderson" userId="743f1ae0-ad06-4ce2-aae4-d1640741628b" providerId="ADAL" clId="{7070A6D8-E1F6-464B-A86F-86BAFC3C877F}" dt="2022-10-25T14:18:48.319" v="23" actId="20577"/>
          <ac:spMkLst>
            <pc:docMk/>
            <pc:sldMk cId="2659044669" sldId="271"/>
            <ac:spMk id="4" creationId="{00000000-0000-0000-0000-000000000000}"/>
          </ac:spMkLst>
        </pc:spChg>
      </pc:sldChg>
      <pc:sldChg chg="modSp">
        <pc:chgData name="Karla Anderson" userId="743f1ae0-ad06-4ce2-aae4-d1640741628b" providerId="ADAL" clId="{7070A6D8-E1F6-464B-A86F-86BAFC3C877F}" dt="2022-10-25T14:23:16.297" v="46" actId="20577"/>
        <pc:sldMkLst>
          <pc:docMk/>
          <pc:sldMk cId="102091290" sldId="273"/>
        </pc:sldMkLst>
        <pc:spChg chg="mod">
          <ac:chgData name="Karla Anderson" userId="743f1ae0-ad06-4ce2-aae4-d1640741628b" providerId="ADAL" clId="{7070A6D8-E1F6-464B-A86F-86BAFC3C877F}" dt="2022-10-25T14:23:16.297" v="46" actId="20577"/>
          <ac:spMkLst>
            <pc:docMk/>
            <pc:sldMk cId="102091290" sldId="273"/>
            <ac:spMk id="3" creationId="{00000000-0000-0000-0000-000000000000}"/>
          </ac:spMkLst>
        </pc:spChg>
      </pc:sldChg>
      <pc:sldChg chg="modSp mod">
        <pc:chgData name="Karla Anderson" userId="743f1ae0-ad06-4ce2-aae4-d1640741628b" providerId="ADAL" clId="{7070A6D8-E1F6-464B-A86F-86BAFC3C877F}" dt="2022-10-25T14:21:59.125" v="40" actId="404"/>
        <pc:sldMkLst>
          <pc:docMk/>
          <pc:sldMk cId="2050394482" sldId="274"/>
        </pc:sldMkLst>
        <pc:spChg chg="mod">
          <ac:chgData name="Karla Anderson" userId="743f1ae0-ad06-4ce2-aae4-d1640741628b" providerId="ADAL" clId="{7070A6D8-E1F6-464B-A86F-86BAFC3C877F}" dt="2022-10-25T14:21:59.125" v="40" actId="404"/>
          <ac:spMkLst>
            <pc:docMk/>
            <pc:sldMk cId="2050394482" sldId="274"/>
            <ac:spMk id="3" creationId="{00000000-0000-0000-0000-000000000000}"/>
          </ac:spMkLst>
        </pc:spChg>
      </pc:sldChg>
      <pc:sldChg chg="modSp mod">
        <pc:chgData name="Karla Anderson" userId="743f1ae0-ad06-4ce2-aae4-d1640741628b" providerId="ADAL" clId="{7070A6D8-E1F6-464B-A86F-86BAFC3C877F}" dt="2022-10-25T14:20:49.129" v="34" actId="20577"/>
        <pc:sldMkLst>
          <pc:docMk/>
          <pc:sldMk cId="295637391" sldId="280"/>
        </pc:sldMkLst>
        <pc:spChg chg="mod">
          <ac:chgData name="Karla Anderson" userId="743f1ae0-ad06-4ce2-aae4-d1640741628b" providerId="ADAL" clId="{7070A6D8-E1F6-464B-A86F-86BAFC3C877F}" dt="2022-10-25T14:20:49.129" v="34" actId="20577"/>
          <ac:spMkLst>
            <pc:docMk/>
            <pc:sldMk cId="295637391" sldId="280"/>
            <ac:spMk id="3" creationId="{00000000-0000-0000-0000-000000000000}"/>
          </ac:spMkLst>
        </pc:spChg>
      </pc:sldChg>
      <pc:sldChg chg="modSp mod">
        <pc:chgData name="Karla Anderson" userId="743f1ae0-ad06-4ce2-aae4-d1640741628b" providerId="ADAL" clId="{7070A6D8-E1F6-464B-A86F-86BAFC3C877F}" dt="2022-10-25T14:23:31.033" v="47" actId="1076"/>
        <pc:sldMkLst>
          <pc:docMk/>
          <pc:sldMk cId="3121409085" sldId="282"/>
        </pc:sldMkLst>
        <pc:spChg chg="mod">
          <ac:chgData name="Karla Anderson" userId="743f1ae0-ad06-4ce2-aae4-d1640741628b" providerId="ADAL" clId="{7070A6D8-E1F6-464B-A86F-86BAFC3C877F}" dt="2022-10-25T14:23:31.033" v="47" actId="1076"/>
          <ac:spMkLst>
            <pc:docMk/>
            <pc:sldMk cId="3121409085" sldId="282"/>
            <ac:spMk id="3" creationId="{00000000-0000-0000-0000-000000000000}"/>
          </ac:spMkLst>
        </pc:spChg>
      </pc:sldChg>
      <pc:sldChg chg="modSp mod">
        <pc:chgData name="Karla Anderson" userId="743f1ae0-ad06-4ce2-aae4-d1640741628b" providerId="ADAL" clId="{7070A6D8-E1F6-464B-A86F-86BAFC3C877F}" dt="2022-10-25T14:17:48.980" v="21" actId="20577"/>
        <pc:sldMkLst>
          <pc:docMk/>
          <pc:sldMk cId="85984754" sldId="283"/>
        </pc:sldMkLst>
        <pc:spChg chg="mod">
          <ac:chgData name="Karla Anderson" userId="743f1ae0-ad06-4ce2-aae4-d1640741628b" providerId="ADAL" clId="{7070A6D8-E1F6-464B-A86F-86BAFC3C877F}" dt="2022-10-25T14:17:48.980" v="21" actId="20577"/>
          <ac:spMkLst>
            <pc:docMk/>
            <pc:sldMk cId="85984754" sldId="283"/>
            <ac:spMk id="3" creationId="{DA0A2A72-D86C-4554-B293-1DF242E676F7}"/>
          </ac:spMkLst>
        </pc:spChg>
      </pc:sldChg>
      <pc:sldChg chg="modSp mod">
        <pc:chgData name="Karla Anderson" userId="743f1ae0-ad06-4ce2-aae4-d1640741628b" providerId="ADAL" clId="{7070A6D8-E1F6-464B-A86F-86BAFC3C877F}" dt="2022-10-25T14:21:08.513" v="36" actId="404"/>
        <pc:sldMkLst>
          <pc:docMk/>
          <pc:sldMk cId="2184806025" sldId="285"/>
        </pc:sldMkLst>
        <pc:spChg chg="mod">
          <ac:chgData name="Karla Anderson" userId="743f1ae0-ad06-4ce2-aae4-d1640741628b" providerId="ADAL" clId="{7070A6D8-E1F6-464B-A86F-86BAFC3C877F}" dt="2022-10-25T14:21:08.513" v="36" actId="404"/>
          <ac:spMkLst>
            <pc:docMk/>
            <pc:sldMk cId="2184806025" sldId="285"/>
            <ac:spMk id="2" creationId="{B3618810-0B8A-4A89-945C-737DEE11034D}"/>
          </ac:spMkLst>
        </pc:spChg>
      </pc:sldChg>
      <pc:sldChg chg="modSp mod">
        <pc:chgData name="Karla Anderson" userId="743f1ae0-ad06-4ce2-aae4-d1640741628b" providerId="ADAL" clId="{7070A6D8-E1F6-464B-A86F-86BAFC3C877F}" dt="2022-10-25T14:22:31.171" v="41" actId="1076"/>
        <pc:sldMkLst>
          <pc:docMk/>
          <pc:sldMk cId="784381368" sldId="287"/>
        </pc:sldMkLst>
        <pc:picChg chg="mod">
          <ac:chgData name="Karla Anderson" userId="743f1ae0-ad06-4ce2-aae4-d1640741628b" providerId="ADAL" clId="{7070A6D8-E1F6-464B-A86F-86BAFC3C877F}" dt="2022-10-25T14:22:31.171" v="41" actId="1076"/>
          <ac:picMkLst>
            <pc:docMk/>
            <pc:sldMk cId="784381368" sldId="287"/>
            <ac:picMk id="7" creationId="{EC97B4B1-ABEB-467A-B717-4C4E7992A9C5}"/>
          </ac:picMkLst>
        </pc:picChg>
      </pc:sldChg>
      <pc:sldChg chg="modSp mod">
        <pc:chgData name="Karla Anderson" userId="743f1ae0-ad06-4ce2-aae4-d1640741628b" providerId="ADAL" clId="{7070A6D8-E1F6-464B-A86F-86BAFC3C877F}" dt="2022-10-25T14:22:56.683" v="44" actId="27636"/>
        <pc:sldMkLst>
          <pc:docMk/>
          <pc:sldMk cId="138882588" sldId="289"/>
        </pc:sldMkLst>
        <pc:spChg chg="mod">
          <ac:chgData name="Karla Anderson" userId="743f1ae0-ad06-4ce2-aae4-d1640741628b" providerId="ADAL" clId="{7070A6D8-E1F6-464B-A86F-86BAFC3C877F}" dt="2022-10-25T14:22:56.683" v="44" actId="27636"/>
          <ac:spMkLst>
            <pc:docMk/>
            <pc:sldMk cId="138882588" sldId="289"/>
            <ac:spMk id="3" creationId="{AD568740-93FA-4B60-86C0-306ABFF9C8B4}"/>
          </ac:spMkLst>
        </pc:spChg>
      </pc:sldChg>
      <pc:sldChg chg="modSp mod">
        <pc:chgData name="Karla Anderson" userId="743f1ae0-ad06-4ce2-aae4-d1640741628b" providerId="ADAL" clId="{7070A6D8-E1F6-464B-A86F-86BAFC3C877F}" dt="2022-10-25T14:22:40.077" v="42" actId="1076"/>
        <pc:sldMkLst>
          <pc:docMk/>
          <pc:sldMk cId="3051908123" sldId="290"/>
        </pc:sldMkLst>
        <pc:picChg chg="mod">
          <ac:chgData name="Karla Anderson" userId="743f1ae0-ad06-4ce2-aae4-d1640741628b" providerId="ADAL" clId="{7070A6D8-E1F6-464B-A86F-86BAFC3C877F}" dt="2022-10-25T14:22:40.077" v="42" actId="1076"/>
          <ac:picMkLst>
            <pc:docMk/>
            <pc:sldMk cId="3051908123" sldId="290"/>
            <ac:picMk id="8" creationId="{C4FE3DE2-6574-47FE-BC6D-FAF37A115E4A}"/>
          </ac:picMkLst>
        </pc:picChg>
      </pc:sldChg>
      <pc:sldMasterChg chg="modSldLayout">
        <pc:chgData name="Karla Anderson" userId="743f1ae0-ad06-4ce2-aae4-d1640741628b" providerId="ADAL" clId="{7070A6D8-E1F6-464B-A86F-86BAFC3C877F}" dt="2022-10-25T14:16:00.446" v="8"/>
        <pc:sldMasterMkLst>
          <pc:docMk/>
          <pc:sldMasterMk cId="664046116" sldId="2147483660"/>
        </pc:sldMasterMkLst>
        <pc:sldLayoutChg chg="addSp delSp modSp mod">
          <pc:chgData name="Karla Anderson" userId="743f1ae0-ad06-4ce2-aae4-d1640741628b" providerId="ADAL" clId="{7070A6D8-E1F6-464B-A86F-86BAFC3C877F}" dt="2022-10-25T14:15:35.044" v="2"/>
          <pc:sldLayoutMkLst>
            <pc:docMk/>
            <pc:sldMasterMk cId="664046116" sldId="2147483660"/>
            <pc:sldLayoutMk cId="3177787085" sldId="2147483661"/>
          </pc:sldLayoutMkLst>
          <pc:picChg chg="del">
            <ac:chgData name="Karla Anderson" userId="743f1ae0-ad06-4ce2-aae4-d1640741628b" providerId="ADAL" clId="{7070A6D8-E1F6-464B-A86F-86BAFC3C877F}" dt="2022-10-25T14:15:34.701" v="1" actId="478"/>
            <ac:picMkLst>
              <pc:docMk/>
              <pc:sldMasterMk cId="664046116" sldId="2147483660"/>
              <pc:sldLayoutMk cId="3177787085" sldId="2147483661"/>
              <ac:picMk id="4" creationId="{00000000-0000-0000-0000-000000000000}"/>
            </ac:picMkLst>
          </pc:picChg>
          <pc:picChg chg="add mod">
            <ac:chgData name="Karla Anderson" userId="743f1ae0-ad06-4ce2-aae4-d1640741628b" providerId="ADAL" clId="{7070A6D8-E1F6-464B-A86F-86BAFC3C877F}" dt="2022-10-25T14:15:35.044" v="2"/>
            <ac:picMkLst>
              <pc:docMk/>
              <pc:sldMasterMk cId="664046116" sldId="2147483660"/>
              <pc:sldLayoutMk cId="3177787085" sldId="2147483661"/>
              <ac:picMk id="9" creationId="{0142941C-398B-4D66-BDE1-D4FBA0DBCD38}"/>
            </ac:picMkLst>
          </pc:picChg>
        </pc:sldLayoutChg>
        <pc:sldLayoutChg chg="addSp delSp modSp mod">
          <pc:chgData name="Karla Anderson" userId="743f1ae0-ad06-4ce2-aae4-d1640741628b" providerId="ADAL" clId="{7070A6D8-E1F6-464B-A86F-86BAFC3C877F}" dt="2022-10-25T14:15:42.426" v="4"/>
          <pc:sldLayoutMkLst>
            <pc:docMk/>
            <pc:sldMasterMk cId="664046116" sldId="2147483660"/>
            <pc:sldLayoutMk cId="1316725149" sldId="2147483662"/>
          </pc:sldLayoutMkLst>
          <pc:picChg chg="del">
            <ac:chgData name="Karla Anderson" userId="743f1ae0-ad06-4ce2-aae4-d1640741628b" providerId="ADAL" clId="{7070A6D8-E1F6-464B-A86F-86BAFC3C877F}" dt="2022-10-25T14:15:42.019" v="3" actId="478"/>
            <ac:picMkLst>
              <pc:docMk/>
              <pc:sldMasterMk cId="664046116" sldId="2147483660"/>
              <pc:sldLayoutMk cId="1316725149" sldId="2147483662"/>
              <ac:picMk id="6" creationId="{00000000-0000-0000-0000-000000000000}"/>
            </ac:picMkLst>
          </pc:picChg>
          <pc:picChg chg="add mod">
            <ac:chgData name="Karla Anderson" userId="743f1ae0-ad06-4ce2-aae4-d1640741628b" providerId="ADAL" clId="{7070A6D8-E1F6-464B-A86F-86BAFC3C877F}" dt="2022-10-25T14:15:42.426" v="4"/>
            <ac:picMkLst>
              <pc:docMk/>
              <pc:sldMasterMk cId="664046116" sldId="2147483660"/>
              <pc:sldLayoutMk cId="1316725149" sldId="2147483662"/>
              <ac:picMk id="8" creationId="{ECBD352D-031D-4AE5-87A8-1312099E4226}"/>
            </ac:picMkLst>
          </pc:picChg>
        </pc:sldLayoutChg>
        <pc:sldLayoutChg chg="addSp delSp modSp mod">
          <pc:chgData name="Karla Anderson" userId="743f1ae0-ad06-4ce2-aae4-d1640741628b" providerId="ADAL" clId="{7070A6D8-E1F6-464B-A86F-86BAFC3C877F}" dt="2022-10-25T14:15:51.277" v="6"/>
          <pc:sldLayoutMkLst>
            <pc:docMk/>
            <pc:sldMasterMk cId="664046116" sldId="2147483660"/>
            <pc:sldLayoutMk cId="963506700" sldId="2147483663"/>
          </pc:sldLayoutMkLst>
          <pc:picChg chg="add mod">
            <ac:chgData name="Karla Anderson" userId="743f1ae0-ad06-4ce2-aae4-d1640741628b" providerId="ADAL" clId="{7070A6D8-E1F6-464B-A86F-86BAFC3C877F}" dt="2022-10-25T14:15:51.277" v="6"/>
            <ac:picMkLst>
              <pc:docMk/>
              <pc:sldMasterMk cId="664046116" sldId="2147483660"/>
              <pc:sldLayoutMk cId="963506700" sldId="2147483663"/>
              <ac:picMk id="5" creationId="{07A38C27-0AFE-4705-B77B-FB073DEE0F6A}"/>
            </ac:picMkLst>
          </pc:picChg>
          <pc:picChg chg="del">
            <ac:chgData name="Karla Anderson" userId="743f1ae0-ad06-4ce2-aae4-d1640741628b" providerId="ADAL" clId="{7070A6D8-E1F6-464B-A86F-86BAFC3C877F}" dt="2022-10-25T14:15:50.936" v="5" actId="478"/>
            <ac:picMkLst>
              <pc:docMk/>
              <pc:sldMasterMk cId="664046116" sldId="2147483660"/>
              <pc:sldLayoutMk cId="963506700" sldId="2147483663"/>
              <ac:picMk id="6" creationId="{00000000-0000-0000-0000-000000000000}"/>
            </ac:picMkLst>
          </pc:picChg>
        </pc:sldLayoutChg>
        <pc:sldLayoutChg chg="addSp delSp modSp mod">
          <pc:chgData name="Karla Anderson" userId="743f1ae0-ad06-4ce2-aae4-d1640741628b" providerId="ADAL" clId="{7070A6D8-E1F6-464B-A86F-86BAFC3C877F}" dt="2022-10-25T14:16:00.446" v="8"/>
          <pc:sldLayoutMkLst>
            <pc:docMk/>
            <pc:sldMasterMk cId="664046116" sldId="2147483660"/>
            <pc:sldLayoutMk cId="1794380473" sldId="2147483664"/>
          </pc:sldLayoutMkLst>
          <pc:picChg chg="add mod">
            <ac:chgData name="Karla Anderson" userId="743f1ae0-ad06-4ce2-aae4-d1640741628b" providerId="ADAL" clId="{7070A6D8-E1F6-464B-A86F-86BAFC3C877F}" dt="2022-10-25T14:16:00.446" v="8"/>
            <ac:picMkLst>
              <pc:docMk/>
              <pc:sldMasterMk cId="664046116" sldId="2147483660"/>
              <pc:sldLayoutMk cId="1794380473" sldId="2147483664"/>
              <ac:picMk id="6" creationId="{74258918-FE7C-4144-B5F1-17087F47D885}"/>
            </ac:picMkLst>
          </pc:picChg>
          <pc:picChg chg="del">
            <ac:chgData name="Karla Anderson" userId="743f1ae0-ad06-4ce2-aae4-d1640741628b" providerId="ADAL" clId="{7070A6D8-E1F6-464B-A86F-86BAFC3C877F}" dt="2022-10-25T14:16:00.127" v="7" actId="478"/>
            <ac:picMkLst>
              <pc:docMk/>
              <pc:sldMasterMk cId="664046116" sldId="2147483660"/>
              <pc:sldLayoutMk cId="1794380473" sldId="2147483664"/>
              <ac:picMk id="9" creationId="{00000000-0000-0000-0000-000000000000}"/>
            </ac:picMkLst>
          </pc:picChg>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9-29T13:15:37.125" idx="1">
    <p:pos x="5072" y="235"/>
    <p:text>Added LESO and removed the following due to being not applicable to local entities in the audience:</p:text>
    <p:extLst>
      <p:ext uri="{C676402C-5697-4E1C-873F-D02D1690AC5C}">
        <p15:threadingInfo xmlns:p15="http://schemas.microsoft.com/office/powerpoint/2012/main" timeZoneBias="300"/>
      </p:ext>
    </p:extLst>
  </p:cm>
  <p:cm authorId="1" dt="2022-09-29T13:20:35.972" idx="3">
    <p:pos x="5072" y="331"/>
    <p:text>State employees are eligible to participate in these online auctions as long as participation is limited to personal time on a personal computer.</p:text>
    <p:extLst>
      <p:ext uri="{C676402C-5697-4E1C-873F-D02D1690AC5C}">
        <p15:threadingInfo xmlns:p15="http://schemas.microsoft.com/office/powerpoint/2012/main" timeZoneBias="300">
          <p15:parentCm authorId="1" idx="1"/>
        </p15:threadingInfo>
      </p:ext>
    </p:extLst>
  </p:cm>
  <p:cm authorId="1" dt="2022-09-29T13:20:42.553" idx="4">
    <p:pos x="5072" y="427"/>
    <p:text>"Interdepartmental &amp; Departmental Transfers
 The transfer of property within and between State agencies is acceptable and encouraged. Unless a tagged asset is transferred, surplus does not need to be involved. If a tagged asset is transferred, the Asset management group of F&amp;A must be notified in order to re-assign the asset to the proper account."</p:text>
    <p:extLst>
      <p:ext uri="{C676402C-5697-4E1C-873F-D02D1690AC5C}">
        <p15:threadingInfo xmlns:p15="http://schemas.microsoft.com/office/powerpoint/2012/main" timeZoneBias="300">
          <p15:parentCm authorId="1" idx="1"/>
        </p15:threadingInfo>
      </p:ext>
    </p:extLst>
  </p:cm>
  <p:cm authorId="1" dt="2022-09-29T13:20:55.203" idx="5">
    <p:pos x="5072" y="523"/>
    <p:text>"Resale to State Agencies
State agencies are also considered to be eligible donees. If property is submitted as surplus, sales to other State agencies must be coordinated and administered through the surplus programs. "</p:text>
    <p:extLst>
      <p:ext uri="{C676402C-5697-4E1C-873F-D02D1690AC5C}">
        <p15:threadingInfo xmlns:p15="http://schemas.microsoft.com/office/powerpoint/2012/main" timeZoneBias="300">
          <p15:parentCm authorId="1"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1C42E9B-E07E-4FE3-AAB0-8B1C1866839E}" type="datetimeFigureOut">
              <a:rPr lang="en-US" smtClean="0"/>
              <a:t>10/25/2022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5E353EA-2351-4150-8E42-B2C9101202DE}" type="slidenum">
              <a:rPr lang="en-US" smtClean="0"/>
              <a:t>‹#›</a:t>
            </a:fld>
            <a:endParaRPr lang="en-US"/>
          </a:p>
        </p:txBody>
      </p:sp>
    </p:spTree>
    <p:extLst>
      <p:ext uri="{BB962C8B-B14F-4D97-AF65-F5344CB8AC3E}">
        <p14:creationId xmlns:p14="http://schemas.microsoft.com/office/powerpoint/2010/main" val="388342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8FC5A3F-79B9-4574-A094-F76D584D7308}" type="datetimeFigureOut">
              <a:rPr lang="en-US" smtClean="0"/>
              <a:t>10/25/2022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400BF88-DA02-41DF-9196-5F4B670E049F}" type="slidenum">
              <a:rPr lang="en-US" smtClean="0"/>
              <a:t>‹#›</a:t>
            </a:fld>
            <a:endParaRPr lang="en-US"/>
          </a:p>
        </p:txBody>
      </p:sp>
    </p:spTree>
    <p:extLst>
      <p:ext uri="{BB962C8B-B14F-4D97-AF65-F5344CB8AC3E}">
        <p14:creationId xmlns:p14="http://schemas.microsoft.com/office/powerpoint/2010/main" val="152873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0BF88-DA02-41DF-9196-5F4B670E049F}" type="slidenum">
              <a:rPr lang="en-US" smtClean="0"/>
              <a:t>5</a:t>
            </a:fld>
            <a:endParaRPr lang="en-US"/>
          </a:p>
        </p:txBody>
      </p:sp>
    </p:spTree>
    <p:extLst>
      <p:ext uri="{BB962C8B-B14F-4D97-AF65-F5344CB8AC3E}">
        <p14:creationId xmlns:p14="http://schemas.microsoft.com/office/powerpoint/2010/main" val="565947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6200" y="4038603"/>
            <a:ext cx="8991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5461001"/>
            <a:ext cx="8991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a:extLst>
              <a:ext uri="{FF2B5EF4-FFF2-40B4-BE49-F238E27FC236}">
                <a16:creationId xmlns:a16="http://schemas.microsoft.com/office/drawing/2014/main" id="{0142941C-398B-4D66-BDE1-D4FBA0DBC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7315200" cy="2743200"/>
          </a:xfrm>
          <a:prstGeom prst="rect">
            <a:avLst/>
          </a:prstGeom>
        </p:spPr>
      </p:pic>
    </p:spTree>
    <p:extLst>
      <p:ext uri="{BB962C8B-B14F-4D97-AF65-F5344CB8AC3E}">
        <p14:creationId xmlns:p14="http://schemas.microsoft.com/office/powerpoint/2010/main" val="31777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54374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2707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8675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66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29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5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a:extLst>
              <a:ext uri="{FF2B5EF4-FFF2-40B4-BE49-F238E27FC236}">
                <a16:creationId xmlns:a16="http://schemas.microsoft.com/office/drawing/2014/main" id="{ECBD352D-031D-4AE5-87A8-1312099E4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81000"/>
            <a:ext cx="3413760" cy="1280160"/>
          </a:xfrm>
          <a:prstGeom prst="rect">
            <a:avLst/>
          </a:prstGeom>
        </p:spPr>
      </p:pic>
    </p:spTree>
    <p:extLst>
      <p:ext uri="{BB962C8B-B14F-4D97-AF65-F5344CB8AC3E}">
        <p14:creationId xmlns:p14="http://schemas.microsoft.com/office/powerpoint/2010/main" val="131672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07A38C27-0AFE-4705-B77B-FB073DEE0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96350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4258918-FE7C-4144-B5F1-17087F47D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7943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0566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334848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8816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89868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7369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6640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Chris.Douglas@tn.gov"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Chris.Douglas@tn.gov"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tn.gov/generalservices/vam/state-surplus/forms-resources.htm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4419600"/>
            <a:ext cx="8991600" cy="1422399"/>
          </a:xfrm>
        </p:spPr>
        <p:txBody>
          <a:bodyPr>
            <a:normAutofit fontScale="90000"/>
          </a:bodyPr>
          <a:lstStyle/>
          <a:p>
            <a:r>
              <a:rPr lang="en-US" dirty="0"/>
              <a:t>Vehicle &amp; Asset Management:</a:t>
            </a:r>
            <a:br>
              <a:rPr lang="en-US" dirty="0"/>
            </a:br>
            <a:r>
              <a:rPr lang="en-US" dirty="0"/>
              <a:t>Distribution of Surplus Property </a:t>
            </a:r>
            <a:br>
              <a:rPr lang="en-US" dirty="0"/>
            </a:br>
            <a:r>
              <a:rPr lang="en-US" dirty="0"/>
              <a:t>to Local Entities</a:t>
            </a:r>
          </a:p>
        </p:txBody>
      </p:sp>
      <p:sp>
        <p:nvSpPr>
          <p:cNvPr id="3" name="Text Placeholder 4"/>
          <p:cNvSpPr>
            <a:spLocks noGrp="1"/>
          </p:cNvSpPr>
          <p:nvPr>
            <p:ph type="body" sz="quarter" idx="11"/>
          </p:nvPr>
        </p:nvSpPr>
        <p:spPr>
          <a:xfrm>
            <a:off x="0" y="6400800"/>
            <a:ext cx="9144000" cy="457200"/>
          </a:xfrm>
        </p:spPr>
        <p:txBody>
          <a:bodyPr/>
          <a:lstStyle/>
          <a:p>
            <a:endParaRPr lang="en-US" dirty="0"/>
          </a:p>
        </p:txBody>
      </p:sp>
    </p:spTree>
    <p:extLst>
      <p:ext uri="{BB962C8B-B14F-4D97-AF65-F5344CB8AC3E}">
        <p14:creationId xmlns:p14="http://schemas.microsoft.com/office/powerpoint/2010/main" val="22736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C71B-6805-41AC-B836-2B09340D47F7}"/>
              </a:ext>
            </a:extLst>
          </p:cNvPr>
          <p:cNvSpPr>
            <a:spLocks noGrp="1"/>
          </p:cNvSpPr>
          <p:nvPr>
            <p:ph type="title"/>
          </p:nvPr>
        </p:nvSpPr>
        <p:spPr/>
        <p:txBody>
          <a:bodyPr/>
          <a:lstStyle/>
          <a:p>
            <a:r>
              <a:rPr lang="en-US" dirty="0"/>
              <a:t>State Surplus: Public Internet Auction</a:t>
            </a:r>
          </a:p>
        </p:txBody>
      </p:sp>
      <p:sp>
        <p:nvSpPr>
          <p:cNvPr id="3" name="Content Placeholder 2">
            <a:extLst>
              <a:ext uri="{FF2B5EF4-FFF2-40B4-BE49-F238E27FC236}">
                <a16:creationId xmlns:a16="http://schemas.microsoft.com/office/drawing/2014/main" id="{5C3B778C-B635-4879-BC78-909821C17B5D}"/>
              </a:ext>
            </a:extLst>
          </p:cNvPr>
          <p:cNvSpPr>
            <a:spLocks noGrp="1"/>
          </p:cNvSpPr>
          <p:nvPr>
            <p:ph idx="1"/>
          </p:nvPr>
        </p:nvSpPr>
        <p:spPr/>
        <p:txBody>
          <a:bodyPr/>
          <a:lstStyle/>
          <a:p>
            <a:r>
              <a:rPr lang="en-US"/>
              <a:t>When posting </a:t>
            </a:r>
            <a:r>
              <a:rPr lang="en-US" dirty="0"/>
              <a:t>surplus for internet auction, VAM uses GovDeals.com. </a:t>
            </a:r>
          </a:p>
          <a:p>
            <a:r>
              <a:rPr lang="en-US" dirty="0"/>
              <a:t>To bid, you must register for a </a:t>
            </a:r>
            <a:r>
              <a:rPr lang="en-US" dirty="0" err="1"/>
              <a:t>GovDeals</a:t>
            </a:r>
            <a:r>
              <a:rPr lang="en-US" dirty="0"/>
              <a:t> account.</a:t>
            </a:r>
          </a:p>
          <a:p>
            <a:r>
              <a:rPr lang="en-US" dirty="0"/>
              <a:t>You </a:t>
            </a:r>
            <a:r>
              <a:rPr lang="en-US" b="1" dirty="0"/>
              <a:t>do not have to be a donee </a:t>
            </a:r>
            <a:r>
              <a:rPr lang="en-US" dirty="0"/>
              <a:t>to participate in public auctions.</a:t>
            </a:r>
          </a:p>
        </p:txBody>
      </p:sp>
      <p:pic>
        <p:nvPicPr>
          <p:cNvPr id="7" name="Picture 6" descr="Logo&#10;&#10;Description automatically generated">
            <a:extLst>
              <a:ext uri="{FF2B5EF4-FFF2-40B4-BE49-F238E27FC236}">
                <a16:creationId xmlns:a16="http://schemas.microsoft.com/office/drawing/2014/main" id="{EC97B4B1-ABEB-467A-B717-4C4E7992A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890" y="4038600"/>
            <a:ext cx="5240419" cy="1264020"/>
          </a:xfrm>
          <a:prstGeom prst="rect">
            <a:avLst/>
          </a:prstGeom>
        </p:spPr>
      </p:pic>
    </p:spTree>
    <p:extLst>
      <p:ext uri="{BB962C8B-B14F-4D97-AF65-F5344CB8AC3E}">
        <p14:creationId xmlns:p14="http://schemas.microsoft.com/office/powerpoint/2010/main" val="78438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C76E-475F-457B-A342-F3D7F7B25629}"/>
              </a:ext>
            </a:extLst>
          </p:cNvPr>
          <p:cNvSpPr>
            <a:spLocks noGrp="1"/>
          </p:cNvSpPr>
          <p:nvPr>
            <p:ph type="title"/>
          </p:nvPr>
        </p:nvSpPr>
        <p:spPr/>
        <p:txBody>
          <a:bodyPr/>
          <a:lstStyle/>
          <a:p>
            <a:r>
              <a:rPr lang="en-US" dirty="0"/>
              <a:t>Online auctions at govdeals.com/tnsurplus</a:t>
            </a:r>
          </a:p>
        </p:txBody>
      </p:sp>
      <p:pic>
        <p:nvPicPr>
          <p:cNvPr id="8" name="Picture 7">
            <a:extLst>
              <a:ext uri="{FF2B5EF4-FFF2-40B4-BE49-F238E27FC236}">
                <a16:creationId xmlns:a16="http://schemas.microsoft.com/office/drawing/2014/main" id="{C4FE3DE2-6574-47FE-BC6D-FAF37A115E4A}"/>
              </a:ext>
            </a:extLst>
          </p:cNvPr>
          <p:cNvPicPr>
            <a:picLocks noChangeAspect="1"/>
          </p:cNvPicPr>
          <p:nvPr/>
        </p:nvPicPr>
        <p:blipFill>
          <a:blip r:embed="rId2"/>
          <a:stretch>
            <a:fillRect/>
          </a:stretch>
        </p:blipFill>
        <p:spPr>
          <a:xfrm>
            <a:off x="533400" y="1003303"/>
            <a:ext cx="8077200" cy="2459003"/>
          </a:xfrm>
          <a:prstGeom prst="rect">
            <a:avLst/>
          </a:prstGeom>
        </p:spPr>
      </p:pic>
      <p:pic>
        <p:nvPicPr>
          <p:cNvPr id="10" name="Picture 9">
            <a:extLst>
              <a:ext uri="{FF2B5EF4-FFF2-40B4-BE49-F238E27FC236}">
                <a16:creationId xmlns:a16="http://schemas.microsoft.com/office/drawing/2014/main" id="{DDDF0294-ECC0-4D29-9998-E3E0BFB075F9}"/>
              </a:ext>
            </a:extLst>
          </p:cNvPr>
          <p:cNvPicPr>
            <a:picLocks noChangeAspect="1"/>
          </p:cNvPicPr>
          <p:nvPr/>
        </p:nvPicPr>
        <p:blipFill rotWithShape="1">
          <a:blip r:embed="rId3"/>
          <a:srcRect l="1666" r="5000" b="3086"/>
          <a:stretch/>
        </p:blipFill>
        <p:spPr>
          <a:xfrm>
            <a:off x="304800" y="3429000"/>
            <a:ext cx="8534400" cy="2667000"/>
          </a:xfrm>
          <a:prstGeom prst="rect">
            <a:avLst/>
          </a:prstGeom>
        </p:spPr>
      </p:pic>
    </p:spTree>
    <p:extLst>
      <p:ext uri="{BB962C8B-B14F-4D97-AF65-F5344CB8AC3E}">
        <p14:creationId xmlns:p14="http://schemas.microsoft.com/office/powerpoint/2010/main" val="30519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D052-A6AA-47B2-BBA0-8FFE8A392EC2}"/>
              </a:ext>
            </a:extLst>
          </p:cNvPr>
          <p:cNvSpPr>
            <a:spLocks noGrp="1"/>
          </p:cNvSpPr>
          <p:nvPr>
            <p:ph type="title"/>
          </p:nvPr>
        </p:nvSpPr>
        <p:spPr/>
        <p:txBody>
          <a:bodyPr/>
          <a:lstStyle/>
          <a:p>
            <a:r>
              <a:rPr lang="en-US" dirty="0"/>
              <a:t>Online auctions at govdeals.com/tnsurplus</a:t>
            </a:r>
          </a:p>
        </p:txBody>
      </p:sp>
      <p:pic>
        <p:nvPicPr>
          <p:cNvPr id="4" name="Picture 3">
            <a:extLst>
              <a:ext uri="{FF2B5EF4-FFF2-40B4-BE49-F238E27FC236}">
                <a16:creationId xmlns:a16="http://schemas.microsoft.com/office/drawing/2014/main" id="{4FBA57F7-CD62-4520-954E-5EFBFF7E9D88}"/>
              </a:ext>
            </a:extLst>
          </p:cNvPr>
          <p:cNvPicPr>
            <a:picLocks noChangeAspect="1"/>
          </p:cNvPicPr>
          <p:nvPr/>
        </p:nvPicPr>
        <p:blipFill rotWithShape="1">
          <a:blip r:embed="rId2"/>
          <a:srcRect l="980" t="13995"/>
          <a:stretch/>
        </p:blipFill>
        <p:spPr>
          <a:xfrm>
            <a:off x="381000" y="984134"/>
            <a:ext cx="8458200" cy="5146696"/>
          </a:xfrm>
          <a:prstGeom prst="rect">
            <a:avLst/>
          </a:prstGeom>
        </p:spPr>
      </p:pic>
      <p:pic>
        <p:nvPicPr>
          <p:cNvPr id="6" name="Picture 5" descr="Logo&#10;&#10;Description automatically generated">
            <a:extLst>
              <a:ext uri="{FF2B5EF4-FFF2-40B4-BE49-F238E27FC236}">
                <a16:creationId xmlns:a16="http://schemas.microsoft.com/office/drawing/2014/main" id="{08AE6C92-7E07-4A9C-9E54-2AC2B2B444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12" y="1314589"/>
            <a:ext cx="3581400" cy="863855"/>
          </a:xfrm>
          <a:prstGeom prst="rect">
            <a:avLst/>
          </a:prstGeom>
        </p:spPr>
      </p:pic>
    </p:spTree>
    <p:extLst>
      <p:ext uri="{BB962C8B-B14F-4D97-AF65-F5344CB8AC3E}">
        <p14:creationId xmlns:p14="http://schemas.microsoft.com/office/powerpoint/2010/main" val="371914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3063-49EE-4A51-BF75-20AB4D68FA54}"/>
              </a:ext>
            </a:extLst>
          </p:cNvPr>
          <p:cNvSpPr>
            <a:spLocks noGrp="1"/>
          </p:cNvSpPr>
          <p:nvPr>
            <p:ph type="title"/>
          </p:nvPr>
        </p:nvSpPr>
        <p:spPr/>
        <p:txBody>
          <a:bodyPr/>
          <a:lstStyle/>
          <a:p>
            <a:r>
              <a:rPr lang="en-US" b="1" dirty="0"/>
              <a:t>Law Enforcement Support Office (LESO)</a:t>
            </a:r>
            <a:endParaRPr lang="en-US" dirty="0"/>
          </a:p>
        </p:txBody>
      </p:sp>
      <p:sp>
        <p:nvSpPr>
          <p:cNvPr id="3" name="Content Placeholder 2">
            <a:extLst>
              <a:ext uri="{FF2B5EF4-FFF2-40B4-BE49-F238E27FC236}">
                <a16:creationId xmlns:a16="http://schemas.microsoft.com/office/drawing/2014/main" id="{AD568740-93FA-4B60-86C0-306ABFF9C8B4}"/>
              </a:ext>
            </a:extLst>
          </p:cNvPr>
          <p:cNvSpPr>
            <a:spLocks noGrp="1"/>
          </p:cNvSpPr>
          <p:nvPr>
            <p:ph idx="1"/>
          </p:nvPr>
        </p:nvSpPr>
        <p:spPr>
          <a:xfrm>
            <a:off x="228600" y="1193804"/>
            <a:ext cx="6095112" cy="4958462"/>
          </a:xfrm>
        </p:spPr>
        <p:txBody>
          <a:bodyPr>
            <a:normAutofit lnSpcReduction="10000"/>
          </a:bodyPr>
          <a:lstStyle/>
          <a:p>
            <a:pPr>
              <a:spcAft>
                <a:spcPts val="500"/>
              </a:spcAft>
            </a:pPr>
            <a:r>
              <a:rPr lang="en-US" sz="2000" dirty="0"/>
              <a:t>VAM also administers the DoD Section 1033 Excess Property Program, through partnership with Defense Logistics Agency.</a:t>
            </a:r>
          </a:p>
          <a:p>
            <a:pPr>
              <a:spcAft>
                <a:spcPts val="500"/>
              </a:spcAft>
            </a:pPr>
            <a:r>
              <a:rPr lang="en-US" sz="2000" dirty="0"/>
              <a:t>The program allows representatives to be eligible to screen for excess DoD property suitable for law enforcement use, in-person at military bases or online.</a:t>
            </a:r>
          </a:p>
          <a:p>
            <a:pPr>
              <a:spcAft>
                <a:spcPts val="500"/>
              </a:spcAft>
            </a:pPr>
            <a:r>
              <a:rPr lang="en-US" sz="2000" dirty="0"/>
              <a:t>All DoD excess property can be used for counter-drug and other law enforcement activities, except operation of jails. </a:t>
            </a:r>
          </a:p>
          <a:p>
            <a:pPr>
              <a:spcAft>
                <a:spcPts val="500"/>
              </a:spcAft>
            </a:pPr>
            <a:r>
              <a:rPr lang="en-US" sz="2000" dirty="0"/>
              <a:t>Eligible organizations may participate by paying a fee up to $1,000 and having a current State Plan of Operation (SPO) form completed and an application on file with the LESO Program Office.</a:t>
            </a:r>
          </a:p>
        </p:txBody>
      </p:sp>
      <p:pic>
        <p:nvPicPr>
          <p:cNvPr id="5" name="Picture 4" descr="Logo&#10;&#10;Description automatically generated">
            <a:extLst>
              <a:ext uri="{FF2B5EF4-FFF2-40B4-BE49-F238E27FC236}">
                <a16:creationId xmlns:a16="http://schemas.microsoft.com/office/drawing/2014/main" id="{1A2D6E3E-2167-4ADF-B0AE-C023ECDAE0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1312" y="1714500"/>
            <a:ext cx="2820288" cy="3429000"/>
          </a:xfrm>
          <a:prstGeom prst="rect">
            <a:avLst/>
          </a:prstGeom>
        </p:spPr>
      </p:pic>
    </p:spTree>
    <p:extLst>
      <p:ext uri="{BB962C8B-B14F-4D97-AF65-F5344CB8AC3E}">
        <p14:creationId xmlns:p14="http://schemas.microsoft.com/office/powerpoint/2010/main" val="1388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 Something?</a:t>
            </a:r>
          </a:p>
        </p:txBody>
      </p:sp>
      <p:sp>
        <p:nvSpPr>
          <p:cNvPr id="3" name="Content Placeholder 2"/>
          <p:cNvSpPr>
            <a:spLocks noGrp="1"/>
          </p:cNvSpPr>
          <p:nvPr>
            <p:ph idx="1"/>
          </p:nvPr>
        </p:nvSpPr>
        <p:spPr>
          <a:xfrm>
            <a:off x="228600" y="1193804"/>
            <a:ext cx="8763000" cy="4902196"/>
          </a:xfrm>
        </p:spPr>
        <p:txBody>
          <a:bodyPr/>
          <a:lstStyle/>
          <a:p>
            <a:r>
              <a:rPr lang="en-US" sz="2000" b="1" dirty="0"/>
              <a:t>Let us know the property you are looking for</a:t>
            </a:r>
            <a:r>
              <a:rPr lang="en-US" sz="2000" dirty="0"/>
              <a:t>! Our inventory changes constantly. If we know the types of property you need, we can keep an eye out. This is especially true of more obscure equipment we would be less likely to keep in stock regularly. </a:t>
            </a:r>
          </a:p>
          <a:p>
            <a:endParaRPr lang="en-US" sz="2000" dirty="0"/>
          </a:p>
          <a:p>
            <a:r>
              <a:rPr lang="en-US" sz="2000" dirty="0"/>
              <a:t>VAM property staff will search for items of special need upon request. </a:t>
            </a:r>
          </a:p>
          <a:p>
            <a:endParaRPr lang="en-US" sz="2000" dirty="0"/>
          </a:p>
          <a:p>
            <a:r>
              <a:rPr lang="en-US" sz="2000" dirty="0"/>
              <a:t>Please complete a </a:t>
            </a:r>
            <a:r>
              <a:rPr lang="en-US" sz="2000" b="1" dirty="0"/>
              <a:t>Wish List </a:t>
            </a:r>
            <a:r>
              <a:rPr lang="en-US" sz="2000" dirty="0"/>
              <a:t>form on our website and email the completed form to </a:t>
            </a:r>
            <a:r>
              <a:rPr lang="en-US" sz="2000" i="1" u="sng" dirty="0"/>
              <a:t>surplus.scheduling@tn.gov</a:t>
            </a:r>
          </a:p>
          <a:p>
            <a:endParaRPr lang="en-US" sz="2000" dirty="0"/>
          </a:p>
          <a:p>
            <a:r>
              <a:rPr lang="en-US" sz="2000" dirty="0"/>
              <a:t>Wish list will be maintained by VAM Team and may be used to priorities criteria for allocating property. </a:t>
            </a:r>
          </a:p>
          <a:p>
            <a:endParaRPr lang="en-US" sz="2000" dirty="0"/>
          </a:p>
        </p:txBody>
      </p:sp>
    </p:spTree>
    <p:extLst>
      <p:ext uri="{BB962C8B-B14F-4D97-AF65-F5344CB8AC3E}">
        <p14:creationId xmlns:p14="http://schemas.microsoft.com/office/powerpoint/2010/main" val="10209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VAM State Contacts 				</a:t>
            </a:r>
          </a:p>
        </p:txBody>
      </p:sp>
      <p:sp>
        <p:nvSpPr>
          <p:cNvPr id="3" name="Content Placeholder 2"/>
          <p:cNvSpPr>
            <a:spLocks noGrp="1"/>
          </p:cNvSpPr>
          <p:nvPr>
            <p:ph idx="1"/>
          </p:nvPr>
        </p:nvSpPr>
        <p:spPr>
          <a:xfrm>
            <a:off x="228600" y="1219200"/>
            <a:ext cx="8763000" cy="4800600"/>
          </a:xfrm>
        </p:spPr>
        <p:txBody>
          <a:bodyPr>
            <a:normAutofit/>
          </a:bodyPr>
          <a:lstStyle/>
          <a:p>
            <a:pPr lvl="2">
              <a:buFont typeface="Wingdings" panose="05000000000000000000" pitchFamily="2" charset="2"/>
              <a:buChar char="Ø"/>
            </a:pPr>
            <a:endParaRPr lang="en-US" dirty="0"/>
          </a:p>
          <a:p>
            <a:pPr lvl="2"/>
            <a:r>
              <a:rPr lang="en-US" sz="2400" b="1" dirty="0"/>
              <a:t>State Surplus Property Manager </a:t>
            </a:r>
          </a:p>
          <a:p>
            <a:pPr lvl="3">
              <a:buFont typeface="Wingdings" panose="05000000000000000000" pitchFamily="2" charset="2"/>
              <a:buChar char="§"/>
            </a:pPr>
            <a:r>
              <a:rPr lang="en-US" sz="2000" dirty="0"/>
              <a:t>Chris Douglas- </a:t>
            </a:r>
            <a:r>
              <a:rPr lang="en-US" sz="1800" dirty="0">
                <a:hlinkClick r:id="rId2"/>
              </a:rPr>
              <a:t>Chris.Douglas@tn.gov</a:t>
            </a:r>
            <a:r>
              <a:rPr lang="en-US" sz="1800" dirty="0"/>
              <a:t> – 615-350-3081</a:t>
            </a:r>
          </a:p>
          <a:p>
            <a:pPr marL="914400" lvl="2" indent="0">
              <a:buNone/>
            </a:pPr>
            <a:endParaRPr lang="en-US" sz="2000" dirty="0"/>
          </a:p>
          <a:p>
            <a:pPr lvl="2"/>
            <a:r>
              <a:rPr lang="en-US" sz="2400" b="1" dirty="0"/>
              <a:t>State Surplus Property Reps </a:t>
            </a:r>
            <a:endParaRPr lang="en-US" sz="2000" dirty="0"/>
          </a:p>
          <a:p>
            <a:pPr lvl="3">
              <a:buFont typeface="Wingdings" panose="05000000000000000000" pitchFamily="2" charset="2"/>
              <a:buChar char="§"/>
            </a:pPr>
            <a:r>
              <a:rPr lang="en-US" sz="1800" dirty="0"/>
              <a:t>Gary Ryan </a:t>
            </a:r>
          </a:p>
          <a:p>
            <a:pPr lvl="3">
              <a:buFont typeface="Wingdings" panose="05000000000000000000" pitchFamily="2" charset="2"/>
              <a:buChar char="§"/>
            </a:pPr>
            <a:r>
              <a:rPr lang="en-US" sz="1800" dirty="0"/>
              <a:t>Don Coffman </a:t>
            </a:r>
          </a:p>
          <a:p>
            <a:pPr lvl="3">
              <a:buFont typeface="Wingdings" panose="05000000000000000000" pitchFamily="2" charset="2"/>
              <a:buChar char="§"/>
            </a:pPr>
            <a:r>
              <a:rPr lang="en-US" sz="1800" dirty="0"/>
              <a:t>Darrell Chambliss</a:t>
            </a:r>
          </a:p>
          <a:p>
            <a:pPr lvl="3">
              <a:buFont typeface="Wingdings" panose="05000000000000000000" pitchFamily="2" charset="2"/>
              <a:buChar char="§"/>
            </a:pPr>
            <a:r>
              <a:rPr lang="en-US" sz="1800" dirty="0"/>
              <a:t>Nancy Weeks </a:t>
            </a:r>
          </a:p>
          <a:p>
            <a:pPr lvl="3">
              <a:buFont typeface="Wingdings" panose="05000000000000000000" pitchFamily="2" charset="2"/>
              <a:buChar char="§"/>
            </a:pPr>
            <a:r>
              <a:rPr lang="en-US" sz="1800" dirty="0"/>
              <a:t>James Thomas </a:t>
            </a:r>
          </a:p>
          <a:p>
            <a:pPr lvl="3">
              <a:buFont typeface="Wingdings" panose="05000000000000000000" pitchFamily="2" charset="2"/>
              <a:buChar char="§"/>
            </a:pPr>
            <a:r>
              <a:rPr lang="en-US" sz="1800" dirty="0"/>
              <a:t>Billy Farmer</a:t>
            </a:r>
          </a:p>
          <a:p>
            <a:pPr marL="914400" lvl="2" indent="0">
              <a:buNone/>
            </a:pPr>
            <a:endParaRPr lang="en-US" dirty="0"/>
          </a:p>
          <a:p>
            <a:pPr lvl="2">
              <a:buFont typeface="Wingdings" panose="05000000000000000000" pitchFamily="2" charset="2"/>
              <a:buChar char="Ø"/>
            </a:pPr>
            <a:endParaRPr lang="en-US" dirty="0"/>
          </a:p>
        </p:txBody>
      </p:sp>
    </p:spTree>
    <p:extLst>
      <p:ext uri="{BB962C8B-B14F-4D97-AF65-F5344CB8AC3E}">
        <p14:creationId xmlns:p14="http://schemas.microsoft.com/office/powerpoint/2010/main" val="31214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AD32-B947-45B4-8704-CF05D1635167}"/>
              </a:ext>
            </a:extLst>
          </p:cNvPr>
          <p:cNvSpPr>
            <a:spLocks noGrp="1"/>
          </p:cNvSpPr>
          <p:nvPr>
            <p:ph type="title"/>
          </p:nvPr>
        </p:nvSpPr>
        <p:spPr/>
        <p:txBody>
          <a:bodyPr/>
          <a:lstStyle/>
          <a:p>
            <a:r>
              <a:rPr lang="en-US" dirty="0"/>
              <a:t>VAM Federal Contacts</a:t>
            </a:r>
          </a:p>
        </p:txBody>
      </p:sp>
      <p:sp>
        <p:nvSpPr>
          <p:cNvPr id="3" name="Content Placeholder 2">
            <a:extLst>
              <a:ext uri="{FF2B5EF4-FFF2-40B4-BE49-F238E27FC236}">
                <a16:creationId xmlns:a16="http://schemas.microsoft.com/office/drawing/2014/main" id="{A33B73E4-E0CC-4BC9-A746-4E527CCA4E8C}"/>
              </a:ext>
            </a:extLst>
          </p:cNvPr>
          <p:cNvSpPr>
            <a:spLocks noGrp="1"/>
          </p:cNvSpPr>
          <p:nvPr>
            <p:ph idx="1"/>
          </p:nvPr>
        </p:nvSpPr>
        <p:spPr/>
        <p:txBody>
          <a:bodyPr/>
          <a:lstStyle/>
          <a:p>
            <a:pPr marL="1143000" marR="0" lvl="2" indent="-22860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Federal Property Manager </a:t>
            </a: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Elbert Baker </a:t>
            </a:r>
            <a:r>
              <a:rPr kumimoji="0" lang="en-US" sz="20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Elbert.Baker@tn</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.gov</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615-350-3321</a:t>
            </a:r>
          </a:p>
          <a:p>
            <a:pPr marL="914400" marR="0" lvl="2"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Federal Program Points of Contacts </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Walter Emery</a:t>
            </a: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lang="en-US" sz="1800" dirty="0">
                <a:solidFill>
                  <a:prstClr val="black"/>
                </a:solidFill>
              </a:rPr>
              <a:t>Robert Dow</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Joy Hendrickson</a:t>
            </a: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Andrea Jones</a:t>
            </a: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lang="en-US" sz="1800" dirty="0">
                <a:solidFill>
                  <a:prstClr val="black"/>
                </a:solidFill>
              </a:rPr>
              <a:t>Tim Dailey</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600200" marR="0" lvl="3" indent="-228600" algn="l" defTabSz="914400" rtl="0" eaLnBrk="1" fontAlgn="auto" latinLnBrk="0" hangingPunct="1">
              <a:lnSpc>
                <a:spcPct val="100000"/>
              </a:lnSpc>
              <a:spcBef>
                <a:spcPct val="20000"/>
              </a:spcBef>
              <a:spcAft>
                <a:spcPts val="0"/>
              </a:spcAft>
              <a:buClr>
                <a:srgbClr val="FF0F00"/>
              </a:buClr>
              <a:buSzTx/>
              <a:buFont typeface="Wingdings" panose="05000000000000000000" pitchFamily="2" charset="2"/>
              <a:buChar char="§"/>
              <a:tabLst/>
              <a:defRPr/>
            </a:pPr>
            <a:r>
              <a:rPr lang="en-US" sz="1800" dirty="0">
                <a:solidFill>
                  <a:prstClr val="black"/>
                </a:solidFill>
              </a:rPr>
              <a:t>Pam Consolini</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9806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Surplus Property Program 	</a:t>
            </a:r>
          </a:p>
        </p:txBody>
      </p:sp>
      <p:sp>
        <p:nvSpPr>
          <p:cNvPr id="3" name="Content Placeholder 2"/>
          <p:cNvSpPr>
            <a:spLocks noGrp="1"/>
          </p:cNvSpPr>
          <p:nvPr>
            <p:ph idx="1"/>
          </p:nvPr>
        </p:nvSpPr>
        <p:spPr/>
        <p:txBody>
          <a:bodyPr>
            <a:normAutofit/>
          </a:bodyPr>
          <a:lstStyle/>
          <a:p>
            <a:endParaRPr lang="en-US" dirty="0"/>
          </a:p>
          <a:p>
            <a:r>
              <a:rPr lang="en-US" dirty="0"/>
              <a:t>General Services Surplus Property Program is the authority that determines how property purchased with state funding is disposed of after it is considered of no favorable use.</a:t>
            </a:r>
          </a:p>
          <a:p>
            <a:pPr marL="0" indent="0">
              <a:buNone/>
            </a:pPr>
            <a:endParaRPr lang="en-US" dirty="0"/>
          </a:p>
          <a:p>
            <a:r>
              <a:rPr lang="en-US" dirty="0"/>
              <a:t>The program is designed to redistribute surplus from state agencies to other state agencies, city/ county governments, and eligible non-profit organizations.</a:t>
            </a:r>
          </a:p>
        </p:txBody>
      </p:sp>
    </p:spTree>
    <p:extLst>
      <p:ext uri="{BB962C8B-B14F-4D97-AF65-F5344CB8AC3E}">
        <p14:creationId xmlns:p14="http://schemas.microsoft.com/office/powerpoint/2010/main" val="421932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5EB4-11B3-43BD-AD1F-6EBCB7AA1395}"/>
              </a:ext>
            </a:extLst>
          </p:cNvPr>
          <p:cNvSpPr>
            <a:spLocks noGrp="1"/>
          </p:cNvSpPr>
          <p:nvPr>
            <p:ph type="title"/>
          </p:nvPr>
        </p:nvSpPr>
        <p:spPr/>
        <p:txBody>
          <a:bodyPr/>
          <a:lstStyle/>
          <a:p>
            <a:r>
              <a:rPr lang="en-US" sz="2800" dirty="0"/>
              <a:t>What is Federal Excess/Surplus Property Program</a:t>
            </a:r>
          </a:p>
        </p:txBody>
      </p:sp>
      <p:sp>
        <p:nvSpPr>
          <p:cNvPr id="3" name="Content Placeholder 2">
            <a:extLst>
              <a:ext uri="{FF2B5EF4-FFF2-40B4-BE49-F238E27FC236}">
                <a16:creationId xmlns:a16="http://schemas.microsoft.com/office/drawing/2014/main" id="{DA0A2A72-D86C-4554-B293-1DF242E676F7}"/>
              </a:ext>
            </a:extLst>
          </p:cNvPr>
          <p:cNvSpPr>
            <a:spLocks noGrp="1"/>
          </p:cNvSpPr>
          <p:nvPr>
            <p:ph idx="1"/>
          </p:nvPr>
        </p:nvSpPr>
        <p:spPr/>
        <p:txBody>
          <a:bodyPr>
            <a:normAutofit/>
          </a:bodyPr>
          <a:lstStyle/>
          <a:p>
            <a:pPr marL="342900" marR="0" lvl="0" indent="-342900">
              <a:spcBef>
                <a:spcPts val="0"/>
              </a:spcBef>
              <a:spcAft>
                <a:spcPts val="0"/>
              </a:spcAft>
              <a:buFont typeface="Arial" panose="020B0604020202020204" pitchFamily="34" charset="0"/>
              <a:buChar char="•"/>
              <a:tabLst>
                <a:tab pos="457200" algn="l"/>
              </a:tabLst>
            </a:pPr>
            <a:r>
              <a:rPr lang="en-US" sz="2600" kern="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The Department of General Services Federal Property Program is the authority and entry site for excess/ surplus federal property requested and approved donated after it is </a:t>
            </a:r>
            <a:r>
              <a:rPr lang="en-US" sz="2600" dirty="0">
                <a:solidFill>
                  <a:srgbClr val="000000"/>
                </a:solidFill>
                <a:cs typeface="Times New Roman" panose="02020603050405020304" pitchFamily="18" charset="0"/>
              </a:rPr>
              <a:t>considered excess or surplus by the federal government</a:t>
            </a:r>
          </a:p>
          <a:p>
            <a:pPr marL="342900" marR="0" lvl="0" indent="-342900">
              <a:spcBef>
                <a:spcPts val="0"/>
              </a:spcBef>
              <a:spcAft>
                <a:spcPts val="0"/>
              </a:spcAft>
              <a:buFont typeface="Arial" panose="020B0604020202020204" pitchFamily="34" charset="0"/>
              <a:buChar char="•"/>
              <a:tabLst>
                <a:tab pos="457200" algn="l"/>
              </a:tabLst>
            </a:pPr>
            <a:endParaRPr lang="en-US" sz="2600" dirty="0">
              <a:solidFill>
                <a:srgbClr val="000000"/>
              </a:solidFill>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600" dirty="0">
                <a:solidFill>
                  <a:srgbClr val="000000"/>
                </a:solidFill>
                <a:cs typeface="Times New Roman" panose="02020603050405020304" pitchFamily="18" charset="0"/>
              </a:rPr>
              <a:t>These programs are designed to reutilize federal excess or surplus property to States, law enforcement agencies, city/ county governments, and eligible non-profit organizations.</a:t>
            </a:r>
          </a:p>
          <a:p>
            <a:endParaRPr lang="en-US" dirty="0"/>
          </a:p>
        </p:txBody>
      </p:sp>
    </p:spTree>
    <p:extLst>
      <p:ext uri="{BB962C8B-B14F-4D97-AF65-F5344CB8AC3E}">
        <p14:creationId xmlns:p14="http://schemas.microsoft.com/office/powerpoint/2010/main" val="859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Surplus or Excess Property 	</a:t>
            </a:r>
          </a:p>
        </p:txBody>
      </p:sp>
      <p:sp>
        <p:nvSpPr>
          <p:cNvPr id="3" name="Content Placeholder 2"/>
          <p:cNvSpPr>
            <a:spLocks noGrp="1"/>
          </p:cNvSpPr>
          <p:nvPr>
            <p:ph idx="1"/>
          </p:nvPr>
        </p:nvSpPr>
        <p:spPr>
          <a:xfrm>
            <a:off x="228600" y="1003303"/>
            <a:ext cx="8763000" cy="4958462"/>
          </a:xfrm>
        </p:spPr>
        <p:txBody>
          <a:bodyPr>
            <a:normAutofit fontScale="92500" lnSpcReduction="20000"/>
          </a:bodyPr>
          <a:lstStyle/>
          <a:p>
            <a:endParaRPr lang="en-US" dirty="0"/>
          </a:p>
          <a:p>
            <a:r>
              <a:rPr lang="en-US" dirty="0"/>
              <a:t>Computer &amp; Related Equipment </a:t>
            </a:r>
          </a:p>
          <a:p>
            <a:endParaRPr lang="en-US" dirty="0"/>
          </a:p>
          <a:p>
            <a:r>
              <a:rPr lang="en-US" dirty="0"/>
              <a:t>Vehicles &amp; Mechanical Equipment </a:t>
            </a:r>
          </a:p>
          <a:p>
            <a:endParaRPr lang="en-US" dirty="0"/>
          </a:p>
          <a:p>
            <a:r>
              <a:rPr lang="en-US" dirty="0"/>
              <a:t>Furniture </a:t>
            </a:r>
          </a:p>
          <a:p>
            <a:endParaRPr lang="en-US" dirty="0"/>
          </a:p>
          <a:p>
            <a:r>
              <a:rPr lang="en-US" dirty="0"/>
              <a:t>Office &amp; Other Supplies </a:t>
            </a:r>
            <a:r>
              <a:rPr lang="en-US" i="1" dirty="0">
                <a:solidFill>
                  <a:schemeClr val="tx1">
                    <a:lumMod val="50000"/>
                    <a:lumOff val="50000"/>
                  </a:schemeClr>
                </a:solidFill>
              </a:rPr>
              <a:t>(New/Excess)</a:t>
            </a:r>
            <a:r>
              <a:rPr lang="en-US" i="1" dirty="0"/>
              <a:t> </a:t>
            </a:r>
          </a:p>
          <a:p>
            <a:endParaRPr lang="en-US" dirty="0"/>
          </a:p>
          <a:p>
            <a:r>
              <a:rPr lang="en-US" dirty="0"/>
              <a:t>Animals </a:t>
            </a:r>
          </a:p>
          <a:p>
            <a:endParaRPr lang="en-US" dirty="0"/>
          </a:p>
          <a:p>
            <a:r>
              <a:rPr lang="en-US" dirty="0"/>
              <a:t>State Waste Product </a:t>
            </a:r>
            <a:r>
              <a:rPr lang="en-US" i="1" dirty="0">
                <a:solidFill>
                  <a:schemeClr val="tx1">
                    <a:lumMod val="50000"/>
                    <a:lumOff val="50000"/>
                  </a:schemeClr>
                </a:solidFill>
              </a:rPr>
              <a:t>(including scrap metal)</a:t>
            </a:r>
          </a:p>
          <a:p>
            <a:pPr marL="0" indent="0">
              <a:buNone/>
            </a:pPr>
            <a:endParaRPr lang="en-US" i="1" dirty="0">
              <a:solidFill>
                <a:schemeClr val="tx1">
                  <a:lumMod val="50000"/>
                  <a:lumOff val="50000"/>
                </a:schemeClr>
              </a:solidFill>
            </a:endParaRPr>
          </a:p>
          <a:p>
            <a:r>
              <a:rPr lang="en-US" dirty="0"/>
              <a:t>Anything purchased with state or federal funds </a:t>
            </a:r>
          </a:p>
        </p:txBody>
      </p:sp>
    </p:spTree>
    <p:extLst>
      <p:ext uri="{BB962C8B-B14F-4D97-AF65-F5344CB8AC3E}">
        <p14:creationId xmlns:p14="http://schemas.microsoft.com/office/powerpoint/2010/main" val="187575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3 ways VAM Redistributes Surplus to Local Entities:</a:t>
            </a:r>
          </a:p>
        </p:txBody>
      </p:sp>
      <p:sp>
        <p:nvSpPr>
          <p:cNvPr id="4" name="Content Placeholder 2"/>
          <p:cNvSpPr txBox="1">
            <a:spLocks/>
          </p:cNvSpPr>
          <p:nvPr/>
        </p:nvSpPr>
        <p:spPr>
          <a:xfrm>
            <a:off x="221940" y="1047657"/>
            <a:ext cx="8883555" cy="520074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2600" b="1" dirty="0"/>
              <a:t>Resale of State surplus through Donee Participation</a:t>
            </a:r>
            <a:endParaRPr lang="en-US" sz="2600" dirty="0"/>
          </a:p>
          <a:p>
            <a:pPr lvl="1">
              <a:spcBef>
                <a:spcPts val="600"/>
              </a:spcBef>
            </a:pPr>
            <a:r>
              <a:rPr lang="en-US" sz="1800" dirty="0" err="1"/>
              <a:t>Donees</a:t>
            </a:r>
            <a:r>
              <a:rPr lang="en-US" sz="1800" dirty="0"/>
              <a:t> can include, but are not limited to, city/county governments, school systems, law enforcement agencies, and approved non-profits.</a:t>
            </a:r>
            <a:r>
              <a:rPr lang="en-US" altLang="en-US" sz="1800" dirty="0"/>
              <a:t> </a:t>
            </a:r>
          </a:p>
          <a:p>
            <a:pPr lvl="1">
              <a:spcBef>
                <a:spcPts val="600"/>
              </a:spcBef>
            </a:pPr>
            <a:r>
              <a:rPr lang="en-US" sz="1800" dirty="0" err="1"/>
              <a:t>Donees</a:t>
            </a:r>
            <a:r>
              <a:rPr lang="en-US" sz="1800" dirty="0"/>
              <a:t> are defined by an application process that coincides with federal regulation. </a:t>
            </a:r>
          </a:p>
          <a:p>
            <a:pPr lvl="1">
              <a:spcBef>
                <a:spcPts val="600"/>
              </a:spcBef>
            </a:pPr>
            <a:r>
              <a:rPr lang="en-US" sz="1800" dirty="0"/>
              <a:t>Once a donee application is approved, all sales of surplus must be coordinated and administered through VAM’s surplus program. </a:t>
            </a:r>
          </a:p>
          <a:p>
            <a:pPr>
              <a:spcBef>
                <a:spcPts val="600"/>
              </a:spcBef>
            </a:pPr>
            <a:r>
              <a:rPr lang="en-US" sz="2600" b="1" dirty="0"/>
              <a:t>Online Public Internet Auction of State surplus</a:t>
            </a:r>
          </a:p>
          <a:p>
            <a:pPr lvl="1">
              <a:spcBef>
                <a:spcPts val="600"/>
              </a:spcBef>
            </a:pPr>
            <a:r>
              <a:rPr lang="en-US" sz="1800" dirty="0"/>
              <a:t>If property has been stagnant for a specific period, and no interest in acquisition has been expressed by any donee, property is moved to the public internet auction. </a:t>
            </a:r>
          </a:p>
          <a:p>
            <a:pPr lvl="1">
              <a:spcBef>
                <a:spcPts val="600"/>
              </a:spcBef>
            </a:pPr>
            <a:r>
              <a:rPr lang="en-US" sz="1800" dirty="0"/>
              <a:t>Except where special circumstances exist, a new sale is posted every week. </a:t>
            </a:r>
            <a:endParaRPr lang="en-US" sz="1800" b="1" dirty="0"/>
          </a:p>
          <a:p>
            <a:pPr>
              <a:spcBef>
                <a:spcPts val="600"/>
              </a:spcBef>
            </a:pPr>
            <a:r>
              <a:rPr lang="en-US" sz="2600" b="1" dirty="0"/>
              <a:t>DoD Section 1033 Excess Property Program</a:t>
            </a:r>
          </a:p>
          <a:p>
            <a:pPr lvl="1">
              <a:spcBef>
                <a:spcPts val="600"/>
              </a:spcBef>
            </a:pPr>
            <a:r>
              <a:rPr lang="en-US" sz="1800" dirty="0"/>
              <a:t>Approved eligible entities can screen for excess federal Department of Defense property suitable for law enforcement use at military bases or online.</a:t>
            </a:r>
          </a:p>
          <a:p>
            <a:pPr lvl="1">
              <a:spcBef>
                <a:spcPts val="600"/>
              </a:spcBef>
            </a:pPr>
            <a:r>
              <a:rPr lang="en-US" sz="1800" dirty="0"/>
              <a:t>VAM’s Law Enforcement Support Office (LESO) administers this program in partnership with Defense Logistics Agency (DLA)</a:t>
            </a:r>
          </a:p>
          <a:p>
            <a:pPr lvl="1">
              <a:spcBef>
                <a:spcPts val="600"/>
              </a:spcBef>
            </a:pPr>
            <a:endParaRPr lang="en-US" altLang="en-US" sz="1400" dirty="0"/>
          </a:p>
          <a:p>
            <a:pPr marL="0" indent="0">
              <a:spcBef>
                <a:spcPts val="600"/>
              </a:spcBef>
              <a:buFont typeface="Arial" panose="020B0604020202020204" pitchFamily="34" charset="0"/>
              <a:buNone/>
            </a:pPr>
            <a:endParaRPr lang="en-US" altLang="en-US" sz="1800" dirty="0"/>
          </a:p>
          <a:p>
            <a:pPr>
              <a:spcBef>
                <a:spcPts val="600"/>
              </a:spcBef>
              <a:buFont typeface="Arial" panose="020B0604020202020204" pitchFamily="34" charset="0"/>
              <a:buNone/>
            </a:pPr>
            <a:endParaRPr lang="en-US" altLang="en-US" sz="1800" dirty="0"/>
          </a:p>
          <a:p>
            <a:pPr>
              <a:spcBef>
                <a:spcPts val="600"/>
              </a:spcBef>
            </a:pPr>
            <a:endParaRPr lang="en-US" altLang="en-US" sz="1400" dirty="0"/>
          </a:p>
          <a:p>
            <a:pPr>
              <a:spcBef>
                <a:spcPts val="600"/>
              </a:spcBef>
              <a:buFont typeface="Arial" panose="020B0604020202020204" pitchFamily="34" charset="0"/>
              <a:buNone/>
            </a:pPr>
            <a:endParaRPr lang="en-US" altLang="en-US" sz="1800" dirty="0"/>
          </a:p>
          <a:p>
            <a:pPr>
              <a:spcBef>
                <a:spcPts val="600"/>
              </a:spcBef>
            </a:pPr>
            <a:endParaRPr lang="en-US" altLang="en-US" sz="1400" dirty="0"/>
          </a:p>
          <a:p>
            <a:pPr>
              <a:spcBef>
                <a:spcPts val="600"/>
              </a:spcBef>
              <a:buFont typeface="Arial" panose="020B0604020202020204" pitchFamily="34" charset="0"/>
              <a:buNone/>
            </a:pPr>
            <a:endParaRPr lang="en-US" altLang="en-US" sz="3200" dirty="0"/>
          </a:p>
          <a:p>
            <a:pPr marL="457200" indent="-457200">
              <a:buFont typeface="+mj-lt"/>
              <a:buAutoNum type="arabicPeriod"/>
            </a:pPr>
            <a:endParaRPr lang="en-US" dirty="0"/>
          </a:p>
        </p:txBody>
      </p:sp>
      <p:sp>
        <p:nvSpPr>
          <p:cNvPr id="5" name="Content Placeholder 2"/>
          <p:cNvSpPr txBox="1">
            <a:spLocks/>
          </p:cNvSpPr>
          <p:nvPr/>
        </p:nvSpPr>
        <p:spPr>
          <a:xfrm>
            <a:off x="228600" y="3625755"/>
            <a:ext cx="8883555" cy="10986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600"/>
              </a:spcBef>
              <a:buNone/>
            </a:pPr>
            <a:r>
              <a:rPr lang="en-US" sz="1400" b="1" dirty="0"/>
              <a:t> </a:t>
            </a:r>
          </a:p>
          <a:p>
            <a:pPr marL="0" indent="0">
              <a:spcBef>
                <a:spcPts val="600"/>
              </a:spcBef>
              <a:buFont typeface="Arial" panose="020B0604020202020204" pitchFamily="34" charset="0"/>
              <a:buNone/>
            </a:pPr>
            <a:endParaRPr lang="en-US" altLang="en-US" sz="1400" dirty="0"/>
          </a:p>
          <a:p>
            <a:pPr marL="0" indent="0">
              <a:spcBef>
                <a:spcPts val="600"/>
              </a:spcBef>
              <a:buFont typeface="Arial" panose="020B0604020202020204" pitchFamily="34" charset="0"/>
              <a:buNone/>
            </a:pPr>
            <a:endParaRPr lang="en-US" altLang="en-US" sz="1800" dirty="0"/>
          </a:p>
          <a:p>
            <a:pPr>
              <a:spcBef>
                <a:spcPts val="600"/>
              </a:spcBef>
              <a:buFont typeface="Arial" panose="020B0604020202020204" pitchFamily="34" charset="0"/>
              <a:buNone/>
            </a:pPr>
            <a:endParaRPr lang="en-US" altLang="en-US" sz="1800" dirty="0"/>
          </a:p>
          <a:p>
            <a:pPr>
              <a:spcBef>
                <a:spcPts val="600"/>
              </a:spcBef>
            </a:pPr>
            <a:endParaRPr lang="en-US" altLang="en-US" sz="1400" dirty="0"/>
          </a:p>
          <a:p>
            <a:pPr>
              <a:spcBef>
                <a:spcPts val="600"/>
              </a:spcBef>
              <a:buFont typeface="Arial" panose="020B0604020202020204" pitchFamily="34" charset="0"/>
              <a:buNone/>
            </a:pPr>
            <a:endParaRPr lang="en-US" altLang="en-US" sz="1800" dirty="0"/>
          </a:p>
          <a:p>
            <a:pPr>
              <a:spcBef>
                <a:spcPts val="600"/>
              </a:spcBef>
            </a:pPr>
            <a:endParaRPr lang="en-US" altLang="en-US" sz="1400" dirty="0"/>
          </a:p>
          <a:p>
            <a:pPr>
              <a:spcBef>
                <a:spcPts val="600"/>
              </a:spcBef>
              <a:buFont typeface="Arial" panose="020B0604020202020204" pitchFamily="34" charset="0"/>
              <a:buNone/>
            </a:pPr>
            <a:endParaRPr lang="en-US" altLang="en-US" sz="3200" dirty="0"/>
          </a:p>
          <a:p>
            <a:pPr marL="457200" indent="-457200">
              <a:buFont typeface="+mj-lt"/>
              <a:buAutoNum type="arabicPeriod"/>
            </a:pPr>
            <a:endParaRPr lang="en-US" dirty="0"/>
          </a:p>
        </p:txBody>
      </p:sp>
      <p:sp>
        <p:nvSpPr>
          <p:cNvPr id="6" name="Content Placeholder 2"/>
          <p:cNvSpPr txBox="1">
            <a:spLocks/>
          </p:cNvSpPr>
          <p:nvPr/>
        </p:nvSpPr>
        <p:spPr>
          <a:xfrm>
            <a:off x="221940" y="2806696"/>
            <a:ext cx="8883555" cy="32893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endParaRPr lang="en-US" altLang="en-US" sz="1000" dirty="0"/>
          </a:p>
          <a:p>
            <a:pPr marL="0" indent="0">
              <a:spcBef>
                <a:spcPts val="600"/>
              </a:spcBef>
              <a:buFont typeface="Arial" panose="020B0604020202020204" pitchFamily="34" charset="0"/>
              <a:buNone/>
            </a:pPr>
            <a:endParaRPr lang="en-US" altLang="en-US" sz="1800" dirty="0"/>
          </a:p>
          <a:p>
            <a:pPr>
              <a:spcBef>
                <a:spcPts val="600"/>
              </a:spcBef>
              <a:buFont typeface="Arial" panose="020B0604020202020204" pitchFamily="34" charset="0"/>
              <a:buNone/>
            </a:pPr>
            <a:endParaRPr lang="en-US" altLang="en-US" sz="1800" dirty="0"/>
          </a:p>
          <a:p>
            <a:pPr>
              <a:spcBef>
                <a:spcPts val="600"/>
              </a:spcBef>
            </a:pPr>
            <a:endParaRPr lang="en-US" altLang="en-US" sz="1400" dirty="0"/>
          </a:p>
          <a:p>
            <a:pPr>
              <a:spcBef>
                <a:spcPts val="600"/>
              </a:spcBef>
              <a:buFont typeface="Arial" panose="020B0604020202020204" pitchFamily="34" charset="0"/>
              <a:buNone/>
            </a:pPr>
            <a:endParaRPr lang="en-US" altLang="en-US" sz="1800" dirty="0"/>
          </a:p>
          <a:p>
            <a:pPr>
              <a:spcBef>
                <a:spcPts val="600"/>
              </a:spcBef>
            </a:pPr>
            <a:endParaRPr lang="en-US" altLang="en-US" sz="1400" dirty="0"/>
          </a:p>
          <a:p>
            <a:pPr>
              <a:spcBef>
                <a:spcPts val="600"/>
              </a:spcBef>
              <a:buFont typeface="Arial" panose="020B0604020202020204" pitchFamily="34" charset="0"/>
              <a:buNone/>
            </a:pPr>
            <a:endParaRPr lang="en-US" altLang="en-US" sz="3200" dirty="0"/>
          </a:p>
          <a:p>
            <a:pPr marL="457200" indent="-457200">
              <a:buFont typeface="+mj-lt"/>
              <a:buAutoNum type="arabicPeriod"/>
            </a:pPr>
            <a:endParaRPr lang="en-US" dirty="0"/>
          </a:p>
        </p:txBody>
      </p:sp>
    </p:spTree>
    <p:extLst>
      <p:ext uri="{BB962C8B-B14F-4D97-AF65-F5344CB8AC3E}">
        <p14:creationId xmlns:p14="http://schemas.microsoft.com/office/powerpoint/2010/main" val="265904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Surplus Timeline </a:t>
            </a:r>
          </a:p>
        </p:txBody>
      </p:sp>
      <p:sp>
        <p:nvSpPr>
          <p:cNvPr id="3" name="Content Placeholder 2"/>
          <p:cNvSpPr>
            <a:spLocks noGrp="1"/>
          </p:cNvSpPr>
          <p:nvPr>
            <p:ph idx="1"/>
          </p:nvPr>
        </p:nvSpPr>
        <p:spPr>
          <a:xfrm>
            <a:off x="228600" y="949769"/>
            <a:ext cx="8763000" cy="4958462"/>
          </a:xfrm>
        </p:spPr>
        <p:txBody>
          <a:bodyPr>
            <a:normAutofit/>
          </a:bodyPr>
          <a:lstStyle/>
          <a:p>
            <a:endParaRPr lang="en-US" dirty="0"/>
          </a:p>
          <a:p>
            <a:r>
              <a:rPr lang="en-US" b="1" dirty="0"/>
              <a:t>Items Submitted by Property Officer &amp; Received by VAM</a:t>
            </a:r>
          </a:p>
          <a:p>
            <a:pPr marL="0" indent="0">
              <a:buNone/>
            </a:pPr>
            <a:r>
              <a:rPr lang="en-US" i="1" dirty="0"/>
              <a:t>	1-5 Days  </a:t>
            </a:r>
          </a:p>
          <a:p>
            <a:r>
              <a:rPr lang="en-US" b="1" dirty="0"/>
              <a:t>Available for Donee Sale </a:t>
            </a:r>
          </a:p>
          <a:p>
            <a:pPr marL="0" indent="0">
              <a:buNone/>
            </a:pPr>
            <a:r>
              <a:rPr lang="en-US" i="1" dirty="0"/>
              <a:t>	5-7 Days </a:t>
            </a:r>
          </a:p>
          <a:p>
            <a:r>
              <a:rPr lang="en-US" b="1" dirty="0"/>
              <a:t>Internet Auction </a:t>
            </a:r>
          </a:p>
          <a:p>
            <a:pPr marL="0" indent="0">
              <a:buNone/>
            </a:pPr>
            <a:r>
              <a:rPr lang="en-US" i="1" dirty="0"/>
              <a:t>	7 Days </a:t>
            </a:r>
          </a:p>
          <a:p>
            <a:r>
              <a:rPr lang="en-US" b="1" dirty="0"/>
              <a:t>Time to Pick-Up Items </a:t>
            </a:r>
          </a:p>
          <a:p>
            <a:pPr marL="0" indent="0">
              <a:buNone/>
            </a:pPr>
            <a:r>
              <a:rPr lang="en-US" i="1" dirty="0"/>
              <a:t>	10 Days from day payment is received.</a:t>
            </a:r>
          </a:p>
          <a:p>
            <a:pPr marL="0" indent="0">
              <a:buNone/>
            </a:pPr>
            <a:endParaRPr lang="en-US" dirty="0"/>
          </a:p>
        </p:txBody>
      </p:sp>
    </p:spTree>
    <p:extLst>
      <p:ext uri="{BB962C8B-B14F-4D97-AF65-F5344CB8AC3E}">
        <p14:creationId xmlns:p14="http://schemas.microsoft.com/office/powerpoint/2010/main" val="29563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Surplus: How to Register as a Donee	</a:t>
            </a:r>
          </a:p>
        </p:txBody>
      </p:sp>
      <p:sp>
        <p:nvSpPr>
          <p:cNvPr id="3" name="Content Placeholder 2"/>
          <p:cNvSpPr>
            <a:spLocks noGrp="1"/>
          </p:cNvSpPr>
          <p:nvPr>
            <p:ph idx="1"/>
          </p:nvPr>
        </p:nvSpPr>
        <p:spPr>
          <a:xfrm>
            <a:off x="76200" y="1193804"/>
            <a:ext cx="9067800" cy="4958462"/>
          </a:xfrm>
        </p:spPr>
        <p:txBody>
          <a:bodyPr>
            <a:normAutofit/>
          </a:bodyPr>
          <a:lstStyle/>
          <a:p>
            <a:r>
              <a:rPr lang="en-US" dirty="0"/>
              <a:t>Visit our website at </a:t>
            </a:r>
            <a:r>
              <a:rPr lang="en-US" i="1" dirty="0">
                <a:solidFill>
                  <a:schemeClr val="accent1">
                    <a:lumMod val="60000"/>
                    <a:lumOff val="40000"/>
                  </a:schemeClr>
                </a:solidFill>
                <a:hlinkClick r:id="rId2"/>
              </a:rPr>
              <a:t>https://www.tn.gov/generalservices/vam/state-surplus/forms-resources.html</a:t>
            </a:r>
            <a:r>
              <a:rPr lang="en-US" i="1" dirty="0">
                <a:solidFill>
                  <a:schemeClr val="accent1">
                    <a:lumMod val="60000"/>
                    <a:lumOff val="40000"/>
                  </a:schemeClr>
                </a:solidFill>
              </a:rPr>
              <a:t> </a:t>
            </a:r>
            <a:r>
              <a:rPr lang="en-US" dirty="0"/>
              <a:t>to download an application for eligibility. </a:t>
            </a:r>
          </a:p>
          <a:p>
            <a:endParaRPr lang="en-US" dirty="0"/>
          </a:p>
          <a:p>
            <a:r>
              <a:rPr lang="en-US" dirty="0"/>
              <a:t>Complete and return application and all other requested documentation to our office to be processed. </a:t>
            </a:r>
          </a:p>
          <a:p>
            <a:endParaRPr lang="en-US" dirty="0"/>
          </a:p>
          <a:p>
            <a:r>
              <a:rPr lang="en-US" dirty="0"/>
              <a:t>There is </a:t>
            </a:r>
            <a:r>
              <a:rPr lang="en-US" b="1" dirty="0"/>
              <a:t>no charge </a:t>
            </a:r>
            <a:r>
              <a:rPr lang="en-US" dirty="0"/>
              <a:t>for the donee application process. If you have any questions or need assistance in completing your eligibility package, please call us at 615-350-3376.</a:t>
            </a:r>
          </a:p>
        </p:txBody>
      </p:sp>
    </p:spTree>
    <p:extLst>
      <p:ext uri="{BB962C8B-B14F-4D97-AF65-F5344CB8AC3E}">
        <p14:creationId xmlns:p14="http://schemas.microsoft.com/office/powerpoint/2010/main" val="42209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8810-0B8A-4A89-945C-737DEE11034D}"/>
              </a:ext>
            </a:extLst>
          </p:cNvPr>
          <p:cNvSpPr>
            <a:spLocks noGrp="1"/>
          </p:cNvSpPr>
          <p:nvPr>
            <p:ph type="title"/>
          </p:nvPr>
        </p:nvSpPr>
        <p:spPr/>
        <p:txBody>
          <a:bodyPr/>
          <a:lstStyle/>
          <a:p>
            <a:r>
              <a:rPr lang="en-US" sz="2400" dirty="0"/>
              <a:t>TN.gov &gt; Department of General Services &gt; VAM &gt; State Surplus &gt; Forms &amp; Resources</a:t>
            </a:r>
          </a:p>
        </p:txBody>
      </p:sp>
      <p:pic>
        <p:nvPicPr>
          <p:cNvPr id="5" name="Content Placeholder 4">
            <a:extLst>
              <a:ext uri="{FF2B5EF4-FFF2-40B4-BE49-F238E27FC236}">
                <a16:creationId xmlns:a16="http://schemas.microsoft.com/office/drawing/2014/main" id="{80FA1FC2-D048-4D04-BF83-AA57C81E3EC6}"/>
              </a:ext>
            </a:extLst>
          </p:cNvPr>
          <p:cNvPicPr>
            <a:picLocks noGrp="1" noChangeAspect="1"/>
          </p:cNvPicPr>
          <p:nvPr>
            <p:ph idx="1"/>
          </p:nvPr>
        </p:nvPicPr>
        <p:blipFill>
          <a:blip r:embed="rId2"/>
          <a:stretch>
            <a:fillRect/>
          </a:stretch>
        </p:blipFill>
        <p:spPr>
          <a:xfrm>
            <a:off x="463509" y="1138237"/>
            <a:ext cx="8216982" cy="4957763"/>
          </a:xfrm>
        </p:spPr>
      </p:pic>
    </p:spTree>
    <p:extLst>
      <p:ext uri="{BB962C8B-B14F-4D97-AF65-F5344CB8AC3E}">
        <p14:creationId xmlns:p14="http://schemas.microsoft.com/office/powerpoint/2010/main" val="21848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Surplus: Donee Responsibilities </a:t>
            </a:r>
          </a:p>
        </p:txBody>
      </p:sp>
      <p:sp>
        <p:nvSpPr>
          <p:cNvPr id="3" name="TextBox 2"/>
          <p:cNvSpPr txBox="1"/>
          <p:nvPr/>
        </p:nvSpPr>
        <p:spPr>
          <a:xfrm>
            <a:off x="0" y="1066800"/>
            <a:ext cx="8991600" cy="5632311"/>
          </a:xfrm>
          <a:prstGeom prst="rect">
            <a:avLst/>
          </a:prstGeom>
          <a:noFill/>
        </p:spPr>
        <p:txBody>
          <a:bodyPr wrap="square" rtlCol="0">
            <a:spAutoFit/>
          </a:bodyPr>
          <a:lstStyle/>
          <a:p>
            <a:pPr marL="285750" indent="-285750">
              <a:buClr>
                <a:schemeClr val="bg2"/>
              </a:buClr>
              <a:buSzPct val="106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TN SASP will conduct reviews to ensure that donees are complying with the conditions and restrictions and are utilizing the property for the purpose for which it was donated. GSA requires that all items of donated property be placed into use within one (1) year of acquisition and used for a minimum of twelve (12) months.</a:t>
            </a:r>
          </a:p>
          <a:p>
            <a:pPr marL="285750" indent="-285750">
              <a:buClr>
                <a:schemeClr val="bg2"/>
              </a:buClr>
              <a:buSzPct val="106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bg2"/>
              </a:buClr>
              <a:buSzPct val="106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property acquired by the donee is on an “as is, where is” basis, without warranty of any kind. Donees will hold the Government harmless from any or all debts, liabilities, judgments, costs, demands, suits, actions, or claims of any nature arising from or incident to the donation of the property, its use, or final disposition. </a:t>
            </a:r>
          </a:p>
          <a:p>
            <a:pPr marL="285750" indent="-285750">
              <a:buClr>
                <a:schemeClr val="bg2"/>
              </a:buClr>
              <a:buSzPct val="1060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bg2"/>
              </a:buClr>
              <a:buSzPct val="1060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Where a donee carries insurance against damages to or loss of property due to fire or other hazards, and where loss of or damage to donated property with unexpired terms, conditions, reservations or restrictions occurs, the State Agency will be entitled to reimbursement from the donee out of insurance proceeds of an amount equal to the unamortized portion of the fair value of the damaged or destroyed donated items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039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1066</Words>
  <Application>Microsoft Office PowerPoint</Application>
  <PresentationFormat>On-screen Show (4:3)</PresentationFormat>
  <Paragraphs>121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Open Sans</vt:lpstr>
      <vt:lpstr>PermianSlabSerifTypeface</vt:lpstr>
      <vt:lpstr>Wingdings</vt:lpstr>
      <vt:lpstr>PowerPoint B</vt:lpstr>
      <vt:lpstr>Vehicle &amp; Asset Management: Distribution of Surplus Property  to Local Entities</vt:lpstr>
      <vt:lpstr>What is the Surplus Property Program  </vt:lpstr>
      <vt:lpstr>What is Federal Excess/Surplus Property Program</vt:lpstr>
      <vt:lpstr>Types of Surplus or Excess Property  </vt:lpstr>
      <vt:lpstr>3 ways VAM Redistributes Surplus to Local Entities:</vt:lpstr>
      <vt:lpstr>State Surplus Timeline </vt:lpstr>
      <vt:lpstr>State Surplus: How to Register as a Donee </vt:lpstr>
      <vt:lpstr>TN.gov &gt; Department of General Services &gt; VAM &gt; State Surplus &gt; Forms &amp; Resources</vt:lpstr>
      <vt:lpstr>State Surplus: Donee Responsibilities </vt:lpstr>
      <vt:lpstr>State Surplus: Public Internet Auction</vt:lpstr>
      <vt:lpstr>Online auctions at govdeals.com/tnsurplus</vt:lpstr>
      <vt:lpstr>Online auctions at govdeals.com/tnsurplus</vt:lpstr>
      <vt:lpstr>Law Enforcement Support Office (LESO)</vt:lpstr>
      <vt:lpstr>Looking for Something?</vt:lpstr>
      <vt:lpstr>VAM State Contacts     </vt:lpstr>
      <vt:lpstr>VAM Federal Contacts</vt:lpstr>
    </vt:vector>
  </TitlesOfParts>
  <Company>State of Tennessee: Department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Surplus Operations</dc:title>
  <dc:creator>Bill Davis</dc:creator>
  <cp:lastModifiedBy>Karla Anderson</cp:lastModifiedBy>
  <cp:revision>68</cp:revision>
  <cp:lastPrinted>2022-09-14T15:38:07Z</cp:lastPrinted>
  <dcterms:created xsi:type="dcterms:W3CDTF">2017-10-03T11:51:12Z</dcterms:created>
  <dcterms:modified xsi:type="dcterms:W3CDTF">2022-10-25T14:23:36Z</dcterms:modified>
</cp:coreProperties>
</file>