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57" r:id="rId3"/>
    <p:sldId id="262" r:id="rId4"/>
    <p:sldId id="263" r:id="rId5"/>
    <p:sldId id="264" r:id="rId6"/>
    <p:sldId id="265" r:id="rId7"/>
    <p:sldId id="289" r:id="rId8"/>
    <p:sldId id="287" r:id="rId9"/>
    <p:sldId id="285" r:id="rId10"/>
    <p:sldId id="284" r:id="rId11"/>
    <p:sldId id="273" r:id="rId12"/>
    <p:sldId id="281" r:id="rId13"/>
    <p:sldId id="280" r:id="rId14"/>
    <p:sldId id="279" r:id="rId15"/>
    <p:sldId id="299" r:id="rId16"/>
    <p:sldId id="297" r:id="rId17"/>
    <p:sldId id="294" r:id="rId18"/>
    <p:sldId id="293" r:id="rId19"/>
    <p:sldId id="260" r:id="rId20"/>
    <p:sldId id="302" r:id="rId21"/>
    <p:sldId id="300" r:id="rId22"/>
    <p:sldId id="301" r:id="rId23"/>
    <p:sldId id="259"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Payne" initials="CP" lastIdx="2" clrIdx="0">
    <p:extLst>
      <p:ext uri="{19B8F6BF-5375-455C-9EA6-DF929625EA0E}">
        <p15:presenceInfo xmlns:p15="http://schemas.microsoft.com/office/powerpoint/2012/main" userId="S::AG05E38@tn.gov::8adfb2a4-5156-458b-acb5-512dd3bb12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F50"/>
    <a:srgbClr val="7E7E82"/>
    <a:srgbClr val="192246"/>
    <a:srgbClr val="1A2343"/>
    <a:srgbClr val="011D5F"/>
    <a:srgbClr val="E71B1B"/>
    <a:srgbClr val="C8141E"/>
    <a:srgbClr val="FF1925"/>
    <a:srgbClr val="7F7F7F"/>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5380" autoAdjust="0"/>
  </p:normalViewPr>
  <p:slideViewPr>
    <p:cSldViewPr>
      <p:cViewPr varScale="1">
        <p:scale>
          <a:sx n="82" d="100"/>
          <a:sy n="82" d="100"/>
        </p:scale>
        <p:origin x="1272" y="58"/>
      </p:cViewPr>
      <p:guideLst>
        <p:guide orient="horz" pos="2160"/>
        <p:guide pos="2880"/>
      </p:guideLst>
    </p:cSldViewPr>
  </p:slideViewPr>
  <p:outlineViewPr>
    <p:cViewPr>
      <p:scale>
        <a:sx n="33" d="100"/>
        <a:sy n="33" d="100"/>
      </p:scale>
      <p:origin x="0" y="3006"/>
    </p:cViewPr>
  </p:outlineViewPr>
  <p:notesTextViewPr>
    <p:cViewPr>
      <p:scale>
        <a:sx n="3" d="2"/>
        <a:sy n="3" d="2"/>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6" cy="462119"/>
          </a:xfrm>
          <a:prstGeom prst="rect">
            <a:avLst/>
          </a:prstGeom>
        </p:spPr>
        <p:txBody>
          <a:bodyPr vert="horz" lIns="88306" tIns="44153" rIns="88306" bIns="44153" rtlCol="0"/>
          <a:lstStyle>
            <a:lvl1pPr algn="l">
              <a:defRPr sz="1100"/>
            </a:lvl1pPr>
          </a:lstStyle>
          <a:p>
            <a:endParaRPr lang="en-US"/>
          </a:p>
        </p:txBody>
      </p:sp>
      <p:sp>
        <p:nvSpPr>
          <p:cNvPr id="3" name="Date Placeholder 2"/>
          <p:cNvSpPr>
            <a:spLocks noGrp="1"/>
          </p:cNvSpPr>
          <p:nvPr>
            <p:ph type="dt" sz="quarter" idx="1"/>
          </p:nvPr>
        </p:nvSpPr>
        <p:spPr>
          <a:xfrm>
            <a:off x="3970339" y="1"/>
            <a:ext cx="3038476" cy="462119"/>
          </a:xfrm>
          <a:prstGeom prst="rect">
            <a:avLst/>
          </a:prstGeom>
        </p:spPr>
        <p:txBody>
          <a:bodyPr vert="horz" lIns="88306" tIns="44153" rIns="88306" bIns="44153" rtlCol="0"/>
          <a:lstStyle>
            <a:lvl1pPr algn="r">
              <a:defRPr sz="1100"/>
            </a:lvl1pPr>
          </a:lstStyle>
          <a:p>
            <a:fld id="{A529B845-3DE4-C44E-82C8-700AB11ED3A6}" type="datetime1">
              <a:rPr lang="en-US" smtClean="0"/>
              <a:t>10/23/2023</a:t>
            </a:fld>
            <a:endParaRPr lang="en-US"/>
          </a:p>
        </p:txBody>
      </p:sp>
      <p:sp>
        <p:nvSpPr>
          <p:cNvPr id="4" name="Footer Placeholder 3"/>
          <p:cNvSpPr>
            <a:spLocks noGrp="1"/>
          </p:cNvSpPr>
          <p:nvPr>
            <p:ph type="ftr" sz="quarter" idx="2"/>
          </p:nvPr>
        </p:nvSpPr>
        <p:spPr>
          <a:xfrm>
            <a:off x="0" y="8772380"/>
            <a:ext cx="3038476" cy="462119"/>
          </a:xfrm>
          <a:prstGeom prst="rect">
            <a:avLst/>
          </a:prstGeom>
        </p:spPr>
        <p:txBody>
          <a:bodyPr vert="horz" lIns="88306" tIns="44153" rIns="88306" bIns="44153"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80"/>
            <a:ext cx="3038476" cy="462119"/>
          </a:xfrm>
          <a:prstGeom prst="rect">
            <a:avLst/>
          </a:prstGeom>
        </p:spPr>
        <p:txBody>
          <a:bodyPr vert="horz" lIns="88306" tIns="44153" rIns="88306" bIns="44153" rtlCol="0" anchor="b"/>
          <a:lstStyle>
            <a:lvl1pPr algn="r">
              <a:defRPr sz="11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145" cy="461193"/>
          </a:xfrm>
          <a:prstGeom prst="rect">
            <a:avLst/>
          </a:prstGeom>
        </p:spPr>
        <p:txBody>
          <a:bodyPr vert="horz" lIns="85106" tIns="42554" rIns="85106" bIns="42554" rtlCol="0"/>
          <a:lstStyle>
            <a:lvl1pPr algn="l">
              <a:defRPr sz="1100"/>
            </a:lvl1pPr>
          </a:lstStyle>
          <a:p>
            <a:endParaRPr lang="en-US"/>
          </a:p>
        </p:txBody>
      </p:sp>
      <p:sp>
        <p:nvSpPr>
          <p:cNvPr id="3" name="Date Placeholder 2"/>
          <p:cNvSpPr>
            <a:spLocks noGrp="1"/>
          </p:cNvSpPr>
          <p:nvPr>
            <p:ph type="dt" idx="1"/>
          </p:nvPr>
        </p:nvSpPr>
        <p:spPr>
          <a:xfrm>
            <a:off x="3970734" y="4"/>
            <a:ext cx="3038145" cy="461193"/>
          </a:xfrm>
          <a:prstGeom prst="rect">
            <a:avLst/>
          </a:prstGeom>
        </p:spPr>
        <p:txBody>
          <a:bodyPr vert="horz" lIns="85106" tIns="42554" rIns="85106" bIns="42554" rtlCol="0"/>
          <a:lstStyle>
            <a:lvl1pPr algn="r">
              <a:defRPr sz="1100"/>
            </a:lvl1pPr>
          </a:lstStyle>
          <a:p>
            <a:fld id="{D55E2DDC-EEF2-C84C-B230-6800F23774E3}" type="datetime1">
              <a:rPr lang="en-US" smtClean="0"/>
              <a:t>10/23/2023</a:t>
            </a:fld>
            <a:endParaRPr lang="en-US"/>
          </a:p>
        </p:txBody>
      </p:sp>
      <p:sp>
        <p:nvSpPr>
          <p:cNvPr id="4" name="Slide Image Placeholder 3"/>
          <p:cNvSpPr>
            <a:spLocks noGrp="1" noRot="1" noChangeAspect="1"/>
          </p:cNvSpPr>
          <p:nvPr>
            <p:ph type="sldImg" idx="2"/>
          </p:nvPr>
        </p:nvSpPr>
        <p:spPr>
          <a:xfrm>
            <a:off x="1195388" y="692150"/>
            <a:ext cx="4621212" cy="3465513"/>
          </a:xfrm>
          <a:prstGeom prst="rect">
            <a:avLst/>
          </a:prstGeom>
          <a:noFill/>
          <a:ln w="12700">
            <a:solidFill>
              <a:prstClr val="black"/>
            </a:solidFill>
          </a:ln>
        </p:spPr>
        <p:txBody>
          <a:bodyPr vert="horz" lIns="85106" tIns="42554" rIns="85106" bIns="42554" rtlCol="0" anchor="ctr"/>
          <a:lstStyle/>
          <a:p>
            <a:endParaRPr lang="en-US"/>
          </a:p>
        </p:txBody>
      </p:sp>
      <p:sp>
        <p:nvSpPr>
          <p:cNvPr id="5" name="Notes Placeholder 4"/>
          <p:cNvSpPr>
            <a:spLocks noGrp="1"/>
          </p:cNvSpPr>
          <p:nvPr>
            <p:ph type="body" sz="quarter" idx="3"/>
          </p:nvPr>
        </p:nvSpPr>
        <p:spPr>
          <a:xfrm>
            <a:off x="701348" y="4387445"/>
            <a:ext cx="5607712" cy="4155317"/>
          </a:xfrm>
          <a:prstGeom prst="rect">
            <a:avLst/>
          </a:prstGeom>
        </p:spPr>
        <p:txBody>
          <a:bodyPr vert="horz" lIns="85106" tIns="42554" rIns="85106" bIns="425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3359"/>
            <a:ext cx="3038145" cy="461193"/>
          </a:xfrm>
          <a:prstGeom prst="rect">
            <a:avLst/>
          </a:prstGeom>
        </p:spPr>
        <p:txBody>
          <a:bodyPr vert="horz" lIns="85106" tIns="42554" rIns="85106" bIns="42554" rtlCol="0" anchor="b"/>
          <a:lstStyle>
            <a:lvl1pPr algn="l">
              <a:defRPr sz="1100"/>
            </a:lvl1pPr>
          </a:lstStyle>
          <a:p>
            <a:endParaRPr lang="en-US"/>
          </a:p>
        </p:txBody>
      </p:sp>
      <p:sp>
        <p:nvSpPr>
          <p:cNvPr id="7" name="Slide Number Placeholder 6"/>
          <p:cNvSpPr>
            <a:spLocks noGrp="1"/>
          </p:cNvSpPr>
          <p:nvPr>
            <p:ph type="sldNum" sz="quarter" idx="5"/>
          </p:nvPr>
        </p:nvSpPr>
        <p:spPr>
          <a:xfrm>
            <a:off x="3970734" y="8773359"/>
            <a:ext cx="3038145" cy="461193"/>
          </a:xfrm>
          <a:prstGeom prst="rect">
            <a:avLst/>
          </a:prstGeom>
        </p:spPr>
        <p:txBody>
          <a:bodyPr vert="horz" lIns="85106" tIns="42554" rIns="85106" bIns="42554" rtlCol="0" anchor="b"/>
          <a:lstStyle>
            <a:lvl1pPr algn="r">
              <a:defRPr sz="11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5</a:t>
            </a:fld>
            <a:endParaRPr lang="en-US"/>
          </a:p>
        </p:txBody>
      </p:sp>
    </p:spTree>
    <p:extLst>
      <p:ext uri="{BB962C8B-B14F-4D97-AF65-F5344CB8AC3E}">
        <p14:creationId xmlns:p14="http://schemas.microsoft.com/office/powerpoint/2010/main" val="3341086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2979991"/>
            <a:ext cx="2337816" cy="1078992"/>
          </a:xfrm>
          <a:prstGeom prst="rect">
            <a:avLst/>
          </a:prstGeom>
        </p:spPr>
      </p:pic>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00" y="2979991"/>
            <a:ext cx="2337816" cy="1078992"/>
          </a:xfrm>
          <a:prstGeom prst="rect">
            <a:avLst/>
          </a:prstGeom>
        </p:spPr>
      </p:pic>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810000" y="3581399"/>
            <a:ext cx="4191000" cy="381001"/>
          </a:xfrm>
        </p:spPr>
        <p:txBody>
          <a:bodyPr>
            <a:normAutofit fontScale="92500"/>
          </a:bodyPr>
          <a:lstStyle/>
          <a:p>
            <a:r>
              <a:rPr lang="en-US" dirty="0"/>
              <a:t>Division of Accounts – Supplier Maintenance</a:t>
            </a:r>
          </a:p>
        </p:txBody>
      </p:sp>
      <p:sp>
        <p:nvSpPr>
          <p:cNvPr id="20" name="Text Placeholder 19"/>
          <p:cNvSpPr>
            <a:spLocks noGrp="1"/>
          </p:cNvSpPr>
          <p:nvPr>
            <p:ph type="body" idx="4294967295"/>
          </p:nvPr>
        </p:nvSpPr>
        <p:spPr>
          <a:xfrm>
            <a:off x="6324600" y="6096000"/>
            <a:ext cx="2438404" cy="457200"/>
          </a:xfrm>
        </p:spPr>
        <p:txBody>
          <a:bodyPr>
            <a:normAutofit/>
          </a:bodyPr>
          <a:lstStyle/>
          <a:p>
            <a:pPr marL="0" indent="0" algn="r">
              <a:buNone/>
            </a:pPr>
            <a:r>
              <a:rPr lang="en-US" dirty="0">
                <a:solidFill>
                  <a:srgbClr val="514F50"/>
                </a:solidFill>
              </a:rPr>
              <a:t>10/25/2023</a:t>
            </a:r>
          </a:p>
        </p:txBody>
      </p:sp>
      <p:sp>
        <p:nvSpPr>
          <p:cNvPr id="18" name="Title 17"/>
          <p:cNvSpPr>
            <a:spLocks noGrp="1"/>
          </p:cNvSpPr>
          <p:nvPr>
            <p:ph type="title"/>
          </p:nvPr>
        </p:nvSpPr>
        <p:spPr/>
        <p:txBody>
          <a:bodyPr/>
          <a:lstStyle/>
          <a:p>
            <a:r>
              <a:rPr lang="en-US" sz="3200" dirty="0"/>
              <a:t>1099/1042 Training</a:t>
            </a:r>
          </a:p>
        </p:txBody>
      </p:sp>
      <p:sp>
        <p:nvSpPr>
          <p:cNvPr id="5" name="Content Placeholder 2">
            <a:extLst>
              <a:ext uri="{FF2B5EF4-FFF2-40B4-BE49-F238E27FC236}">
                <a16:creationId xmlns:a16="http://schemas.microsoft.com/office/drawing/2014/main" id="{0CCFAC16-3161-4C0E-A51E-CDCD72293AE2}"/>
              </a:ext>
            </a:extLst>
          </p:cNvPr>
          <p:cNvSpPr txBox="1">
            <a:spLocks/>
          </p:cNvSpPr>
          <p:nvPr/>
        </p:nvSpPr>
        <p:spPr>
          <a:xfrm>
            <a:off x="838200" y="4495801"/>
            <a:ext cx="7543800" cy="137160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rgbClr val="E71B1B"/>
              </a:buClr>
              <a:buFont typeface="Arial" panose="020B0604020202020204" pitchFamily="34" charset="0"/>
              <a:buNone/>
              <a:defRPr sz="16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spcBef>
                <a:spcPct val="20000"/>
              </a:spcBef>
              <a:buClr>
                <a:srgbClr val="E71B1B"/>
              </a:buClr>
              <a:buFont typeface="Calibri" panose="020F0502020204030204" pitchFamily="34" charset="0"/>
              <a:buNone/>
              <a:defRPr sz="1800" kern="1200">
                <a:solidFill>
                  <a:schemeClr val="tx1">
                    <a:tint val="75000"/>
                  </a:schemeClr>
                </a:solidFill>
                <a:latin typeface="Open Sans"/>
                <a:ea typeface="+mn-ea"/>
                <a:cs typeface="Open Sans"/>
              </a:defRPr>
            </a:lvl2pPr>
            <a:lvl3pPr marL="914400" indent="0" algn="l" defTabSz="914400" rtl="0" eaLnBrk="1" latinLnBrk="0" hangingPunct="1">
              <a:spcBef>
                <a:spcPct val="20000"/>
              </a:spcBef>
              <a:buClr>
                <a:srgbClr val="E71B1B"/>
              </a:buClr>
              <a:buFont typeface="Calibri" panose="020F0502020204030204" pitchFamily="34" charset="0"/>
              <a:buNone/>
              <a:defRPr sz="1600" kern="1200">
                <a:solidFill>
                  <a:schemeClr val="tx1">
                    <a:tint val="75000"/>
                  </a:schemeClr>
                </a:solidFill>
                <a:latin typeface="Open Sans"/>
                <a:ea typeface="+mn-ea"/>
                <a:cs typeface="Open Sans"/>
              </a:defRPr>
            </a:lvl3pPr>
            <a:lvl4pPr marL="1371600" indent="0" algn="l" defTabSz="914400" rtl="0" eaLnBrk="1" latinLnBrk="0" hangingPunct="1">
              <a:spcBef>
                <a:spcPct val="20000"/>
              </a:spcBef>
              <a:buClr>
                <a:srgbClr val="E71B1B"/>
              </a:buClr>
              <a:buFont typeface="Wingdings" panose="05000000000000000000" pitchFamily="2" charset="2"/>
              <a:buNone/>
              <a:defRPr sz="1400" kern="1200">
                <a:solidFill>
                  <a:schemeClr val="tx1">
                    <a:tint val="75000"/>
                  </a:schemeClr>
                </a:solidFill>
                <a:latin typeface="Open Sans"/>
                <a:ea typeface="+mn-ea"/>
                <a:cs typeface="Open Sans"/>
              </a:defRPr>
            </a:lvl4pPr>
            <a:lvl5pPr marL="1828800" indent="0" algn="l" defTabSz="914400" rtl="0" eaLnBrk="1" latinLnBrk="0" hangingPunct="1">
              <a:spcBef>
                <a:spcPct val="20000"/>
              </a:spcBef>
              <a:buClr>
                <a:srgbClr val="E71B1B"/>
              </a:buClr>
              <a:buFont typeface="Arial" pitchFamily="34" charset="0"/>
              <a:buNone/>
              <a:defRPr sz="1400" kern="1200">
                <a:solidFill>
                  <a:schemeClr val="tx1">
                    <a:tint val="75000"/>
                  </a:schemeClr>
                </a:solidFill>
                <a:latin typeface="Open Sans"/>
                <a:ea typeface="+mn-ea"/>
                <a:cs typeface="Open San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b="1" i="1" dirty="0">
                <a:solidFill>
                  <a:schemeClr val="tx2"/>
                </a:solidFill>
              </a:rPr>
              <a:t>Trainers:</a:t>
            </a:r>
          </a:p>
          <a:p>
            <a:pPr algn="ctr"/>
            <a:r>
              <a:rPr lang="en-US" dirty="0"/>
              <a:t>Angelo Bruno, Accounting Manager</a:t>
            </a:r>
          </a:p>
          <a:p>
            <a:pPr algn="ctr"/>
            <a:r>
              <a:rPr lang="en-US" dirty="0"/>
              <a:t>Katelyn Huckaby, Director</a:t>
            </a:r>
          </a:p>
        </p:txBody>
      </p:sp>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0679-EE7A-4D76-8E26-0047ADE45070}"/>
              </a:ext>
            </a:extLst>
          </p:cNvPr>
          <p:cNvSpPr>
            <a:spLocks noGrp="1"/>
          </p:cNvSpPr>
          <p:nvPr>
            <p:ph type="title"/>
          </p:nvPr>
        </p:nvSpPr>
        <p:spPr/>
        <p:txBody>
          <a:bodyPr/>
          <a:lstStyle/>
          <a:p>
            <a:pPr algn="ctr"/>
            <a:r>
              <a:rPr lang="en-US" dirty="0"/>
              <a:t>Common Formatting Issues</a:t>
            </a:r>
          </a:p>
        </p:txBody>
      </p:sp>
      <p:sp>
        <p:nvSpPr>
          <p:cNvPr id="11" name="Content Placeholder 2">
            <a:extLst>
              <a:ext uri="{FF2B5EF4-FFF2-40B4-BE49-F238E27FC236}">
                <a16:creationId xmlns:a16="http://schemas.microsoft.com/office/drawing/2014/main" id="{1C93AEE9-B99E-4413-8F88-DC5CF9385879}"/>
              </a:ext>
            </a:extLst>
          </p:cNvPr>
          <p:cNvSpPr txBox="1">
            <a:spLocks/>
          </p:cNvSpPr>
          <p:nvPr/>
        </p:nvSpPr>
        <p:spPr>
          <a:xfrm>
            <a:off x="457200" y="1295400"/>
            <a:ext cx="82296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Once in Excel, </a:t>
            </a:r>
            <a:r>
              <a:rPr lang="en-US" b="1" u="sng" dirty="0">
                <a:latin typeface="Open Sans" panose="020B0606030504020204" pitchFamily="34" charset="0"/>
                <a:ea typeface="Open Sans" panose="020B0606030504020204" pitchFamily="34" charset="0"/>
                <a:cs typeface="Open Sans" panose="020B0606030504020204" pitchFamily="34" charset="0"/>
              </a:rPr>
              <a:t>amount columns </a:t>
            </a:r>
            <a:r>
              <a:rPr lang="en-US" dirty="0">
                <a:latin typeface="Open Sans" panose="020B0606030504020204" pitchFamily="34" charset="0"/>
                <a:ea typeface="Open Sans" panose="020B0606030504020204" pitchFamily="34" charset="0"/>
                <a:cs typeface="Open Sans" panose="020B0606030504020204" pitchFamily="34" charset="0"/>
              </a:rPr>
              <a:t>must be formatted in “Accounting” with no symbols and 2 decimal places.</a:t>
            </a:r>
          </a:p>
          <a:p>
            <a:pPr lvl="1"/>
            <a:r>
              <a:rPr lang="en-US" dirty="0">
                <a:latin typeface="Open Sans" panose="020B0606030504020204" pitchFamily="34" charset="0"/>
                <a:ea typeface="Open Sans" panose="020B0606030504020204" pitchFamily="34" charset="0"/>
                <a:cs typeface="Open Sans" panose="020B0606030504020204" pitchFamily="34" charset="0"/>
              </a:rPr>
              <a:t>Instructions found on Page 21 of the 1099 and 1042 Reporting Guide</a:t>
            </a:r>
          </a:p>
        </p:txBody>
      </p:sp>
      <p:pic>
        <p:nvPicPr>
          <p:cNvPr id="18" name="Content Placeholder 17">
            <a:extLst>
              <a:ext uri="{FF2B5EF4-FFF2-40B4-BE49-F238E27FC236}">
                <a16:creationId xmlns:a16="http://schemas.microsoft.com/office/drawing/2014/main" id="{D6E48E72-FA75-7B33-9DF4-BA3ACD37BED9}"/>
              </a:ext>
            </a:extLst>
          </p:cNvPr>
          <p:cNvPicPr>
            <a:picLocks noGrp="1" noChangeAspect="1"/>
          </p:cNvPicPr>
          <p:nvPr>
            <p:ph idx="1"/>
          </p:nvPr>
        </p:nvPicPr>
        <p:blipFill rotWithShape="1">
          <a:blip r:embed="rId2"/>
          <a:srcRect l="827"/>
          <a:stretch/>
        </p:blipFill>
        <p:spPr>
          <a:xfrm>
            <a:off x="609599" y="2475722"/>
            <a:ext cx="7991475" cy="3228975"/>
          </a:xfrm>
          <a:ln>
            <a:solidFill>
              <a:schemeClr val="tx1"/>
            </a:solidFill>
          </a:ln>
        </p:spPr>
      </p:pic>
    </p:spTree>
    <p:extLst>
      <p:ext uri="{BB962C8B-B14F-4D97-AF65-F5344CB8AC3E}">
        <p14:creationId xmlns:p14="http://schemas.microsoft.com/office/powerpoint/2010/main" val="11164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57CC-48A1-41FE-8C67-0B793CAE5A7C}"/>
              </a:ext>
            </a:extLst>
          </p:cNvPr>
          <p:cNvSpPr>
            <a:spLocks noGrp="1"/>
          </p:cNvSpPr>
          <p:nvPr>
            <p:ph type="title"/>
          </p:nvPr>
        </p:nvSpPr>
        <p:spPr/>
        <p:txBody>
          <a:bodyPr/>
          <a:lstStyle/>
          <a:p>
            <a:pPr algn="ctr"/>
            <a:r>
              <a:rPr lang="en-US" dirty="0">
                <a:latin typeface="PermianSlabSerifTypeface" panose="02000000000000000000" pitchFamily="50" charset="0"/>
              </a:rPr>
              <a:t>Common Review Issues</a:t>
            </a:r>
          </a:p>
        </p:txBody>
      </p:sp>
      <p:sp>
        <p:nvSpPr>
          <p:cNvPr id="3" name="Content Placeholder 2">
            <a:extLst>
              <a:ext uri="{FF2B5EF4-FFF2-40B4-BE49-F238E27FC236}">
                <a16:creationId xmlns:a16="http://schemas.microsoft.com/office/drawing/2014/main" id="{A1195DCF-5758-4719-AE4B-AC1E67A8E48D}"/>
              </a:ext>
            </a:extLst>
          </p:cNvPr>
          <p:cNvSpPr>
            <a:spLocks noGrp="1"/>
          </p:cNvSpPr>
          <p:nvPr>
            <p:ph idx="1"/>
          </p:nvPr>
        </p:nvSpPr>
        <p:spPr>
          <a:xfrm>
            <a:off x="457200" y="1295401"/>
            <a:ext cx="8229600" cy="4572004"/>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Do not split vouchers</a:t>
            </a:r>
          </a:p>
          <a:p>
            <a:pPr lvl="1"/>
            <a:r>
              <a:rPr lang="en-US" dirty="0">
                <a:latin typeface="Open Sans" panose="020B0606030504020204" pitchFamily="34" charset="0"/>
                <a:ea typeface="Open Sans" panose="020B0606030504020204" pitchFamily="34" charset="0"/>
                <a:cs typeface="Open Sans" panose="020B0606030504020204" pitchFamily="34" charset="0"/>
              </a:rPr>
              <a:t>If part of the voucher is reportable, then the entire voucher is reportable unless the reportable portion is incidental. </a:t>
            </a:r>
          </a:p>
          <a:p>
            <a:pPr lvl="2"/>
            <a:r>
              <a:rPr lang="en-US" dirty="0">
                <a:latin typeface="Open Sans" panose="020B0606030504020204" pitchFamily="34" charset="0"/>
                <a:ea typeface="Open Sans" panose="020B0606030504020204" pitchFamily="34" charset="0"/>
                <a:cs typeface="Open Sans" panose="020B0606030504020204" pitchFamily="34" charset="0"/>
              </a:rPr>
              <a:t>Example: </a:t>
            </a:r>
            <a:r>
              <a:rPr lang="en-US" i="1" dirty="0">
                <a:latin typeface="Open Sans" panose="020B0606030504020204" pitchFamily="34" charset="0"/>
                <a:ea typeface="Open Sans" panose="020B0606030504020204" pitchFamily="34" charset="0"/>
                <a:cs typeface="Open Sans" panose="020B0606030504020204" pitchFamily="34" charset="0"/>
              </a:rPr>
              <a:t>A truck was repaired by a sole proprietor. Labor cost $1,400, parts cost $600. A 1099 is issued for $2,000 to the Supplier</a:t>
            </a:r>
            <a:r>
              <a:rPr lang="en-US" dirty="0">
                <a:latin typeface="Open Sans" panose="020B0606030504020204" pitchFamily="34" charset="0"/>
                <a:ea typeface="Open Sans" panose="020B0606030504020204" pitchFamily="34" charset="0"/>
                <a:cs typeface="Open Sans" panose="020B0606030504020204" pitchFamily="34" charset="0"/>
              </a:rPr>
              <a:t>.</a:t>
            </a:r>
          </a:p>
          <a:p>
            <a:pPr lvl="2"/>
            <a:r>
              <a:rPr lang="en-US" dirty="0">
                <a:latin typeface="Open Sans" panose="020B0606030504020204" pitchFamily="34" charset="0"/>
                <a:ea typeface="Open Sans" panose="020B0606030504020204" pitchFamily="34" charset="0"/>
                <a:cs typeface="Open Sans" panose="020B0606030504020204" pitchFamily="34" charset="0"/>
              </a:rPr>
              <a:t>Example: </a:t>
            </a:r>
            <a:r>
              <a:rPr lang="en-US" i="1" dirty="0">
                <a:latin typeface="Open Sans" panose="020B0606030504020204" pitchFamily="34" charset="0"/>
                <a:ea typeface="Open Sans" panose="020B0606030504020204" pitchFamily="34" charset="0"/>
                <a:cs typeface="Open Sans" panose="020B0606030504020204" pitchFamily="34" charset="0"/>
              </a:rPr>
              <a:t>Copy paper was purchased for $800; delivery charge was $50. A 1099 is not issued to the supplier because copy paper is a product, and the delivery charge is incidental to the product.</a:t>
            </a:r>
          </a:p>
          <a:p>
            <a:pPr marL="914400" lvl="2" indent="0">
              <a:buNone/>
            </a:pPr>
            <a:endParaRPr lang="en-US" dirty="0">
              <a:latin typeface="Arial" panose="020B0604020202020204" pitchFamily="34" charset="0"/>
              <a:cs typeface="Arial" panose="020B0604020202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Columns may be hidden, but </a:t>
            </a:r>
            <a:r>
              <a:rPr lang="en-US" b="1" dirty="0">
                <a:latin typeface="Open Sans" panose="020B0606030504020204" pitchFamily="34" charset="0"/>
                <a:ea typeface="Open Sans" panose="020B0606030504020204" pitchFamily="34" charset="0"/>
                <a:cs typeface="Open Sans" panose="020B0606030504020204" pitchFamily="34" charset="0"/>
              </a:rPr>
              <a:t>not </a:t>
            </a:r>
            <a:r>
              <a:rPr lang="en-US" dirty="0">
                <a:latin typeface="Open Sans" panose="020B0606030504020204" pitchFamily="34" charset="0"/>
                <a:ea typeface="Open Sans" panose="020B0606030504020204" pitchFamily="34" charset="0"/>
                <a:cs typeface="Open Sans" panose="020B0606030504020204" pitchFamily="34" charset="0"/>
              </a:rPr>
              <a:t>deleted</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Only add columns to the </a:t>
            </a:r>
            <a:r>
              <a:rPr lang="en-US" b="1" dirty="0">
                <a:latin typeface="Open Sans" panose="020B0606030504020204" pitchFamily="34" charset="0"/>
                <a:ea typeface="Open Sans" panose="020B0606030504020204" pitchFamily="34" charset="0"/>
                <a:cs typeface="Open Sans" panose="020B0606030504020204" pitchFamily="34" charset="0"/>
              </a:rPr>
              <a:t>right</a:t>
            </a:r>
            <a:r>
              <a:rPr lang="en-US" dirty="0">
                <a:latin typeface="Open Sans" panose="020B0606030504020204" pitchFamily="34" charset="0"/>
                <a:ea typeface="Open Sans" panose="020B0606030504020204" pitchFamily="34" charset="0"/>
                <a:cs typeface="Open Sans" panose="020B0606030504020204" pitchFamily="34" charset="0"/>
              </a:rPr>
              <a:t> side of the spreadsheet</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If the spreadsheet is </a:t>
            </a:r>
            <a:r>
              <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not formatted correctly</a:t>
            </a:r>
            <a:r>
              <a:rPr lang="en-US" b="1" dirty="0">
                <a:latin typeface="Open Sans" panose="020B0606030504020204" pitchFamily="34" charset="0"/>
                <a:ea typeface="Open Sans" panose="020B0606030504020204" pitchFamily="34" charset="0"/>
                <a:cs typeface="Open Sans" panose="020B0606030504020204" pitchFamily="34" charset="0"/>
              </a:rPr>
              <a:t>, it will be </a:t>
            </a:r>
            <a:r>
              <a:rPr lang="en-US" b="1" u="sng" dirty="0">
                <a:latin typeface="Open Sans" panose="020B0606030504020204" pitchFamily="34" charset="0"/>
                <a:ea typeface="Open Sans" panose="020B0606030504020204" pitchFamily="34" charset="0"/>
                <a:cs typeface="Open Sans" panose="020B0606030504020204" pitchFamily="34" charset="0"/>
              </a:rPr>
              <a:t>returned for correction</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88620" lvl="2" indent="0">
              <a:buClr>
                <a:schemeClr val="accent1"/>
              </a:buClr>
              <a:buNone/>
            </a:pPr>
            <a:endParaRPr lang="en-US" sz="1600" i="1" dirty="0">
              <a:latin typeface="Open Sans" panose="020B0606030504020204" pitchFamily="34" charset="0"/>
              <a:ea typeface="Open Sans" panose="020B0606030504020204" pitchFamily="34" charset="0"/>
              <a:cs typeface="Open Sans" panose="020B0606030504020204" pitchFamily="34" charset="0"/>
            </a:endParaRPr>
          </a:p>
          <a:p>
            <a:pPr marL="617220" lvl="2">
              <a:buClr>
                <a:schemeClr val="accent1"/>
              </a:buClr>
            </a:pPr>
            <a:endParaRPr lang="en-US" sz="1600" i="1"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Tree>
    <p:extLst>
      <p:ext uri="{BB962C8B-B14F-4D97-AF65-F5344CB8AC3E}">
        <p14:creationId xmlns:p14="http://schemas.microsoft.com/office/powerpoint/2010/main" val="19106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BFBD-2EC4-41FB-8873-2EA70B73EF30}"/>
              </a:ext>
            </a:extLst>
          </p:cNvPr>
          <p:cNvSpPr>
            <a:spLocks noGrp="1"/>
          </p:cNvSpPr>
          <p:nvPr>
            <p:ph type="title"/>
          </p:nvPr>
        </p:nvSpPr>
        <p:spPr/>
        <p:txBody>
          <a:bodyPr/>
          <a:lstStyle/>
          <a:p>
            <a:pPr algn="ctr"/>
            <a:r>
              <a:rPr lang="en-US" dirty="0">
                <a:latin typeface="PermianSlabSerifTypeface" panose="02000000000000000000" pitchFamily="50" charset="0"/>
              </a:rPr>
              <a:t>TN_1099_TO_REPORT</a:t>
            </a:r>
          </a:p>
        </p:txBody>
      </p:sp>
      <p:sp>
        <p:nvSpPr>
          <p:cNvPr id="3" name="Content Placeholder 2">
            <a:extLst>
              <a:ext uri="{FF2B5EF4-FFF2-40B4-BE49-F238E27FC236}">
                <a16:creationId xmlns:a16="http://schemas.microsoft.com/office/drawing/2014/main" id="{865CA3A3-C77E-4734-A134-D11EB59096AC}"/>
              </a:ext>
            </a:extLst>
          </p:cNvPr>
          <p:cNvSpPr>
            <a:spLocks noGrp="1"/>
          </p:cNvSpPr>
          <p:nvPr>
            <p:ph idx="1"/>
          </p:nvPr>
        </p:nvSpPr>
        <p:spPr>
          <a:xfrm>
            <a:off x="457200" y="1585349"/>
            <a:ext cx="8229600" cy="1843652"/>
          </a:xfrm>
        </p:spPr>
        <p:txBody>
          <a:bodyPr/>
          <a:lstStyle/>
          <a:p>
            <a:pPr lvl="0"/>
            <a:r>
              <a:rPr lang="en-US" b="1" dirty="0">
                <a:latin typeface="Open Sans" panose="020B0606030504020204" pitchFamily="34" charset="0"/>
                <a:ea typeface="Open Sans" panose="020B0606030504020204" pitchFamily="34" charset="0"/>
                <a:cs typeface="Open Sans" panose="020B0606030504020204" pitchFamily="34" charset="0"/>
              </a:rPr>
              <a:t>All</a:t>
            </a:r>
            <a:r>
              <a:rPr lang="en-US" dirty="0">
                <a:latin typeface="Open Sans" panose="020B0606030504020204" pitchFamily="34" charset="0"/>
                <a:ea typeface="Open Sans" panose="020B0606030504020204" pitchFamily="34" charset="0"/>
                <a:cs typeface="Open Sans" panose="020B0606030504020204" pitchFamily="34" charset="0"/>
              </a:rPr>
              <a:t> payments on this query </a:t>
            </a:r>
            <a:r>
              <a:rPr lang="en-US" b="1" dirty="0">
                <a:latin typeface="Open Sans" panose="020B0606030504020204" pitchFamily="34" charset="0"/>
                <a:ea typeface="Open Sans" panose="020B0606030504020204" pitchFamily="34" charset="0"/>
                <a:cs typeface="Open Sans" panose="020B0606030504020204" pitchFamily="34" charset="0"/>
              </a:rPr>
              <a:t>will </a:t>
            </a:r>
            <a:r>
              <a:rPr lang="en-US" dirty="0">
                <a:latin typeface="Open Sans" panose="020B0606030504020204" pitchFamily="34" charset="0"/>
                <a:ea typeface="Open Sans" panose="020B0606030504020204" pitchFamily="34" charset="0"/>
                <a:cs typeface="Open Sans" panose="020B0606030504020204" pitchFamily="34" charset="0"/>
              </a:rPr>
              <a:t>be reported on the appropriate 1099 form </a:t>
            </a:r>
            <a:r>
              <a:rPr lang="en-US" b="1" i="1" dirty="0">
                <a:latin typeface="Open Sans" panose="020B0606030504020204" pitchFamily="34" charset="0"/>
                <a:ea typeface="Open Sans" panose="020B0606030504020204" pitchFamily="34" charset="0"/>
                <a:cs typeface="Open Sans" panose="020B0606030504020204" pitchFamily="34" charset="0"/>
              </a:rPr>
              <a:t>unless</a:t>
            </a:r>
            <a:r>
              <a:rPr lang="en-US" dirty="0">
                <a:latin typeface="Open Sans" panose="020B0606030504020204" pitchFamily="34" charset="0"/>
                <a:ea typeface="Open Sans" panose="020B0606030504020204" pitchFamily="34" charset="0"/>
                <a:cs typeface="Open Sans" panose="020B0606030504020204" pitchFamily="34" charset="0"/>
              </a:rPr>
              <a:t> you tell us to exclude or correct</a:t>
            </a:r>
          </a:p>
          <a:p>
            <a:pPr marL="114300" lv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lvl="0"/>
            <a:r>
              <a:rPr lang="en-US" dirty="0">
                <a:latin typeface="Open Sans" panose="020B0606030504020204" pitchFamily="34" charset="0"/>
                <a:ea typeface="Open Sans" panose="020B0606030504020204" pitchFamily="34" charset="0"/>
                <a:cs typeface="Open Sans" panose="020B0606030504020204" pitchFamily="34" charset="0"/>
              </a:rPr>
              <a:t>Add </a:t>
            </a:r>
            <a:r>
              <a:rPr lang="en-US" b="1" dirty="0">
                <a:latin typeface="Open Sans" panose="020B0606030504020204" pitchFamily="34" charset="0"/>
                <a:ea typeface="Open Sans" panose="020B0606030504020204" pitchFamily="34" charset="0"/>
                <a:cs typeface="Open Sans" panose="020B0606030504020204" pitchFamily="34" charset="0"/>
              </a:rPr>
              <a:t>two</a:t>
            </a:r>
            <a:r>
              <a:rPr lang="en-US" dirty="0">
                <a:latin typeface="Open Sans" panose="020B0606030504020204" pitchFamily="34" charset="0"/>
                <a:ea typeface="Open Sans" panose="020B0606030504020204" pitchFamily="34" charset="0"/>
                <a:cs typeface="Open Sans" panose="020B0606030504020204" pitchFamily="34" charset="0"/>
              </a:rPr>
              <a:t> columns to the </a:t>
            </a:r>
            <a:r>
              <a:rPr lang="en-US" b="1" dirty="0">
                <a:latin typeface="Open Sans" panose="020B0606030504020204" pitchFamily="34" charset="0"/>
                <a:ea typeface="Open Sans" panose="020B0606030504020204" pitchFamily="34" charset="0"/>
                <a:cs typeface="Open Sans" panose="020B0606030504020204" pitchFamily="34" charset="0"/>
              </a:rPr>
              <a:t>right</a:t>
            </a:r>
            <a:r>
              <a:rPr lang="en-US" dirty="0">
                <a:latin typeface="Open Sans" panose="020B0606030504020204" pitchFamily="34" charset="0"/>
                <a:ea typeface="Open Sans" panose="020B0606030504020204" pitchFamily="34" charset="0"/>
                <a:cs typeface="Open Sans" panose="020B0606030504020204" pitchFamily="34" charset="0"/>
              </a:rPr>
              <a:t> side of the spreadsheet with the headers </a:t>
            </a:r>
            <a:r>
              <a:rPr lang="en-US" b="1" dirty="0">
                <a:latin typeface="Open Sans" panose="020B0606030504020204" pitchFamily="34" charset="0"/>
                <a:ea typeface="Open Sans" panose="020B0606030504020204" pitchFamily="34" charset="0"/>
                <a:cs typeface="Open Sans" panose="020B0606030504020204" pitchFamily="34" charset="0"/>
              </a:rPr>
              <a:t>“Exclude or Correct”</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b="1" dirty="0">
                <a:latin typeface="Open Sans" panose="020B0606030504020204" pitchFamily="34" charset="0"/>
                <a:ea typeface="Open Sans" panose="020B0606030504020204" pitchFamily="34" charset="0"/>
                <a:cs typeface="Open Sans" panose="020B0606030504020204" pitchFamily="34" charset="0"/>
              </a:rPr>
              <a:t>“Reason” </a:t>
            </a:r>
          </a:p>
          <a:p>
            <a:endParaRPr lang="en-US" dirty="0"/>
          </a:p>
          <a:p>
            <a:endParaRPr lang="en-US" dirty="0"/>
          </a:p>
          <a:p>
            <a:pPr marL="0" indent="0">
              <a:buNone/>
            </a:pPr>
            <a:endParaRPr lang="en-US" dirty="0"/>
          </a:p>
          <a:p>
            <a:endParaRPr lang="en-US" dirty="0"/>
          </a:p>
        </p:txBody>
      </p:sp>
      <p:pic>
        <p:nvPicPr>
          <p:cNvPr id="10" name="Picture 9">
            <a:extLst>
              <a:ext uri="{FF2B5EF4-FFF2-40B4-BE49-F238E27FC236}">
                <a16:creationId xmlns:a16="http://schemas.microsoft.com/office/drawing/2014/main" id="{AA21183E-DB8F-426A-AEA1-98421B4BADC1}"/>
              </a:ext>
            </a:extLst>
          </p:cNvPr>
          <p:cNvPicPr>
            <a:picLocks noChangeAspect="1"/>
          </p:cNvPicPr>
          <p:nvPr/>
        </p:nvPicPr>
        <p:blipFill>
          <a:blip r:embed="rId2"/>
          <a:stretch>
            <a:fillRect/>
          </a:stretch>
        </p:blipFill>
        <p:spPr>
          <a:xfrm>
            <a:off x="457200" y="3658294"/>
            <a:ext cx="8307378" cy="1220676"/>
          </a:xfrm>
          <a:prstGeom prst="rect">
            <a:avLst/>
          </a:prstGeom>
          <a:ln>
            <a:solidFill>
              <a:schemeClr val="tx1"/>
            </a:solidFill>
          </a:ln>
        </p:spPr>
      </p:pic>
    </p:spTree>
    <p:extLst>
      <p:ext uri="{BB962C8B-B14F-4D97-AF65-F5344CB8AC3E}">
        <p14:creationId xmlns:p14="http://schemas.microsoft.com/office/powerpoint/2010/main" val="41912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DB00-9B66-45E4-8359-60D1FFFF393F}"/>
              </a:ext>
            </a:extLst>
          </p:cNvPr>
          <p:cNvSpPr>
            <a:spLocks noGrp="1"/>
          </p:cNvSpPr>
          <p:nvPr>
            <p:ph type="title"/>
          </p:nvPr>
        </p:nvSpPr>
        <p:spPr/>
        <p:txBody>
          <a:bodyPr>
            <a:normAutofit/>
          </a:bodyPr>
          <a:lstStyle/>
          <a:p>
            <a:pPr algn="ctr"/>
            <a:r>
              <a:rPr lang="en-US" sz="3100" dirty="0">
                <a:latin typeface="PermianSlabSerifTypeface" panose="02000000000000000000" pitchFamily="50" charset="0"/>
              </a:rPr>
              <a:t>TN_1099_SLGP_VCHR_PAYMNTS</a:t>
            </a:r>
          </a:p>
        </p:txBody>
      </p:sp>
      <p:sp>
        <p:nvSpPr>
          <p:cNvPr id="3" name="Content Placeholder 2">
            <a:extLst>
              <a:ext uri="{FF2B5EF4-FFF2-40B4-BE49-F238E27FC236}">
                <a16:creationId xmlns:a16="http://schemas.microsoft.com/office/drawing/2014/main" id="{3F235FC1-3D48-48E2-BF55-D84A12EE71B8}"/>
              </a:ext>
            </a:extLst>
          </p:cNvPr>
          <p:cNvSpPr>
            <a:spLocks noGrp="1"/>
          </p:cNvSpPr>
          <p:nvPr>
            <p:ph idx="1"/>
          </p:nvPr>
        </p:nvSpPr>
        <p:spPr>
          <a:xfrm>
            <a:off x="457200" y="1295400"/>
            <a:ext cx="8229600" cy="4572005"/>
          </a:xfrm>
        </p:spPr>
        <p:txBody>
          <a:bodyPr/>
          <a:lstStyle/>
          <a:p>
            <a:pPr lvl="0"/>
            <a:r>
              <a:rPr lang="en-US" sz="1600" b="1" dirty="0">
                <a:latin typeface="Open Sans" panose="020B0606030504020204" pitchFamily="34" charset="0"/>
                <a:ea typeface="Open Sans" panose="020B0606030504020204" pitchFamily="34" charset="0"/>
                <a:cs typeface="Open Sans" panose="020B0606030504020204" pitchFamily="34" charset="0"/>
              </a:rPr>
              <a:t>No </a:t>
            </a:r>
            <a:r>
              <a:rPr lang="en-US" sz="1600" dirty="0">
                <a:latin typeface="Open Sans" panose="020B0606030504020204" pitchFamily="34" charset="0"/>
                <a:ea typeface="Open Sans" panose="020B0606030504020204" pitchFamily="34" charset="0"/>
                <a:cs typeface="Open Sans" panose="020B0606030504020204" pitchFamily="34" charset="0"/>
              </a:rPr>
              <a:t>payments on this query </a:t>
            </a:r>
            <a:r>
              <a:rPr lang="en-US" sz="1600" b="1" dirty="0">
                <a:latin typeface="Open Sans" panose="020B0606030504020204" pitchFamily="34" charset="0"/>
                <a:ea typeface="Open Sans" panose="020B0606030504020204" pitchFamily="34" charset="0"/>
                <a:cs typeface="Open Sans" panose="020B0606030504020204" pitchFamily="34" charset="0"/>
              </a:rPr>
              <a:t>will </a:t>
            </a:r>
            <a:r>
              <a:rPr lang="en-US" sz="1600" dirty="0">
                <a:latin typeface="Open Sans" panose="020B0606030504020204" pitchFamily="34" charset="0"/>
                <a:ea typeface="Open Sans" panose="020B0606030504020204" pitchFamily="34" charset="0"/>
                <a:cs typeface="Open Sans" panose="020B0606030504020204" pitchFamily="34" charset="0"/>
              </a:rPr>
              <a:t>be reported on a 1099</a:t>
            </a:r>
            <a:r>
              <a:rPr lang="en-US" sz="1600" b="1" i="1" dirty="0">
                <a:latin typeface="Open Sans" panose="020B0606030504020204" pitchFamily="34" charset="0"/>
                <a:ea typeface="Open Sans" panose="020B0606030504020204" pitchFamily="34" charset="0"/>
                <a:cs typeface="Open Sans" panose="020B0606030504020204" pitchFamily="34" charset="0"/>
              </a:rPr>
              <a:t> unless </a:t>
            </a:r>
            <a:r>
              <a:rPr lang="en-US" sz="1600" dirty="0">
                <a:latin typeface="Open Sans" panose="020B0606030504020204" pitchFamily="34" charset="0"/>
                <a:ea typeface="Open Sans" panose="020B0606030504020204" pitchFamily="34" charset="0"/>
                <a:cs typeface="Open Sans" panose="020B0606030504020204" pitchFamily="34" charset="0"/>
              </a:rPr>
              <a:t>you tell us to report</a:t>
            </a:r>
          </a:p>
          <a:p>
            <a:pPr marL="0" lv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Add </a:t>
            </a:r>
            <a:r>
              <a:rPr lang="en-US" sz="1600" b="1" dirty="0">
                <a:latin typeface="Open Sans" panose="020B0606030504020204" pitchFamily="34" charset="0"/>
                <a:ea typeface="Open Sans" panose="020B0606030504020204" pitchFamily="34" charset="0"/>
                <a:cs typeface="Open Sans" panose="020B0606030504020204" pitchFamily="34" charset="0"/>
              </a:rPr>
              <a:t>five</a:t>
            </a:r>
            <a:r>
              <a:rPr lang="en-US" sz="1600" dirty="0">
                <a:latin typeface="Open Sans" panose="020B0606030504020204" pitchFamily="34" charset="0"/>
                <a:ea typeface="Open Sans" panose="020B0606030504020204" pitchFamily="34" charset="0"/>
                <a:cs typeface="Open Sans" panose="020B0606030504020204" pitchFamily="34" charset="0"/>
              </a:rPr>
              <a:t> columns to the </a:t>
            </a:r>
            <a:r>
              <a:rPr lang="en-US" sz="1600" b="1" dirty="0">
                <a:latin typeface="Open Sans" panose="020B0606030504020204" pitchFamily="34" charset="0"/>
                <a:ea typeface="Open Sans" panose="020B0606030504020204" pitchFamily="34" charset="0"/>
                <a:cs typeface="Open Sans" panose="020B0606030504020204" pitchFamily="34" charset="0"/>
              </a:rPr>
              <a:t>right </a:t>
            </a:r>
            <a:r>
              <a:rPr lang="en-US" sz="1600" dirty="0">
                <a:latin typeface="Open Sans" panose="020B0606030504020204" pitchFamily="34" charset="0"/>
                <a:ea typeface="Open Sans" panose="020B0606030504020204" pitchFamily="34" charset="0"/>
                <a:cs typeface="Open Sans" panose="020B0606030504020204" pitchFamily="34" charset="0"/>
              </a:rPr>
              <a:t>side of the spreadsheet with the headers </a:t>
            </a:r>
            <a:r>
              <a:rPr lang="en-US" sz="1600" b="1" dirty="0">
                <a:latin typeface="Open Sans" panose="020B0606030504020204" pitchFamily="34" charset="0"/>
                <a:ea typeface="Open Sans" panose="020B0606030504020204" pitchFamily="34" charset="0"/>
                <a:cs typeface="Open Sans" panose="020B0606030504020204" pitchFamily="34" charset="0"/>
              </a:rPr>
              <a:t>“Supplier ID”, “TIN”, “Format”, “Type”</a:t>
            </a:r>
            <a:r>
              <a:rPr lang="en-US" sz="1600" dirty="0">
                <a:latin typeface="Open Sans" panose="020B0606030504020204" pitchFamily="34" charset="0"/>
                <a:ea typeface="Open Sans" panose="020B0606030504020204" pitchFamily="34" charset="0"/>
                <a:cs typeface="Open Sans" panose="020B0606030504020204" pitchFamily="34" charset="0"/>
              </a:rPr>
              <a:t>, and </a:t>
            </a:r>
            <a:r>
              <a:rPr lang="en-US" sz="1600" b="1" dirty="0">
                <a:latin typeface="Open Sans" panose="020B0606030504020204" pitchFamily="34" charset="0"/>
                <a:ea typeface="Open Sans" panose="020B0606030504020204" pitchFamily="34" charset="0"/>
                <a:cs typeface="Open Sans" panose="020B0606030504020204" pitchFamily="34" charset="0"/>
              </a:rPr>
              <a:t>“CAT”. </a:t>
            </a:r>
            <a:r>
              <a:rPr lang="en-US" sz="1600" dirty="0">
                <a:latin typeface="Open Sans" panose="020B0606030504020204" pitchFamily="34" charset="0"/>
                <a:ea typeface="Open Sans" panose="020B0606030504020204" pitchFamily="34" charset="0"/>
                <a:cs typeface="Open Sans" panose="020B0606030504020204" pitchFamily="34" charset="0"/>
              </a:rPr>
              <a:t>If the payment is reportable, complete these columns as follows:</a:t>
            </a:r>
          </a:p>
          <a:p>
            <a:pPr lvl="1"/>
            <a:r>
              <a:rPr lang="en-US" b="1" dirty="0">
                <a:latin typeface="Open Sans" panose="020B0606030504020204" pitchFamily="34" charset="0"/>
                <a:ea typeface="Open Sans" panose="020B0606030504020204" pitchFamily="34" charset="0"/>
                <a:cs typeface="Open Sans" panose="020B0606030504020204" pitchFamily="34" charset="0"/>
              </a:rPr>
              <a:t>Supplier ID: </a:t>
            </a:r>
            <a:r>
              <a:rPr lang="en-US" dirty="0">
                <a:latin typeface="Open Sans" panose="020B0606030504020204" pitchFamily="34" charset="0"/>
                <a:ea typeface="Open Sans" panose="020B0606030504020204" pitchFamily="34" charset="0"/>
                <a:cs typeface="Open Sans" panose="020B0606030504020204" pitchFamily="34" charset="0"/>
              </a:rPr>
              <a:t>Enter the Edison Supplier ID (leave blank if not applicable).</a:t>
            </a:r>
            <a:endParaRPr lang="en-US" b="1" dirty="0">
              <a:latin typeface="Open Sans" panose="020B0606030504020204" pitchFamily="34" charset="0"/>
              <a:ea typeface="Open Sans" panose="020B0606030504020204" pitchFamily="34" charset="0"/>
              <a:cs typeface="Open Sans" panose="020B0606030504020204" pitchFamily="34" charset="0"/>
            </a:endParaRPr>
          </a:p>
          <a:p>
            <a:pPr lvl="1"/>
            <a:r>
              <a:rPr lang="en-US" b="1" dirty="0">
                <a:latin typeface="Open Sans" panose="020B0606030504020204" pitchFamily="34" charset="0"/>
                <a:ea typeface="Open Sans" panose="020B0606030504020204" pitchFamily="34" charset="0"/>
                <a:cs typeface="Open Sans" panose="020B0606030504020204" pitchFamily="34" charset="0"/>
              </a:rPr>
              <a:t>TIN</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i="1" dirty="0">
                <a:latin typeface="Open Sans" panose="020B0606030504020204" pitchFamily="34" charset="0"/>
                <a:ea typeface="Open Sans" panose="020B0606030504020204" pitchFamily="34" charset="0"/>
                <a:cs typeface="Open Sans" panose="020B0606030504020204" pitchFamily="34" charset="0"/>
              </a:rPr>
              <a:t>REQUIRED!</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Enter the Tax ID Number as an SSN or FEIN with the appropriate dashes.</a:t>
            </a:r>
          </a:p>
          <a:p>
            <a:pPr lvl="1"/>
            <a:r>
              <a:rPr lang="en-US" b="1" dirty="0">
                <a:latin typeface="Open Sans" panose="020B0606030504020204" pitchFamily="34" charset="0"/>
                <a:ea typeface="Open Sans" panose="020B0606030504020204" pitchFamily="34" charset="0"/>
                <a:cs typeface="Open Sans" panose="020B0606030504020204" pitchFamily="34" charset="0"/>
              </a:rPr>
              <a:t>Format</a:t>
            </a:r>
            <a:r>
              <a:rPr lang="en-US" dirty="0">
                <a:latin typeface="Open Sans" panose="020B0606030504020204" pitchFamily="34" charset="0"/>
                <a:ea typeface="Open Sans" panose="020B0606030504020204" pitchFamily="34" charset="0"/>
                <a:cs typeface="Open Sans" panose="020B0606030504020204" pitchFamily="34" charset="0"/>
              </a:rPr>
              <a:t>: Enter “S” for SSN or “F” for FEIN. </a:t>
            </a:r>
          </a:p>
          <a:p>
            <a:pPr lvl="1"/>
            <a:r>
              <a:rPr lang="en-US" b="1" dirty="0">
                <a:latin typeface="Open Sans" panose="020B0606030504020204" pitchFamily="34" charset="0"/>
                <a:ea typeface="Open Sans" panose="020B0606030504020204" pitchFamily="34" charset="0"/>
                <a:cs typeface="Open Sans" panose="020B0606030504020204" pitchFamily="34" charset="0"/>
              </a:rPr>
              <a:t>Type</a:t>
            </a:r>
            <a:r>
              <a:rPr lang="en-US" dirty="0">
                <a:latin typeface="Open Sans" panose="020B0606030504020204" pitchFamily="34" charset="0"/>
                <a:ea typeface="Open Sans" panose="020B0606030504020204" pitchFamily="34" charset="0"/>
                <a:cs typeface="Open Sans" panose="020B0606030504020204" pitchFamily="34" charset="0"/>
              </a:rPr>
              <a:t>:  Enter “1099” for 1099-MISC or 1099-NEC </a:t>
            </a:r>
            <a:r>
              <a:rPr lang="en-US" b="1" dirty="0">
                <a:latin typeface="Open Sans" panose="020B0606030504020204" pitchFamily="34" charset="0"/>
                <a:ea typeface="Open Sans" panose="020B0606030504020204" pitchFamily="34" charset="0"/>
                <a:cs typeface="Open Sans" panose="020B0606030504020204" pitchFamily="34" charset="0"/>
              </a:rPr>
              <a:t>or</a:t>
            </a:r>
            <a:r>
              <a:rPr lang="en-US" dirty="0">
                <a:latin typeface="Open Sans" panose="020B0606030504020204" pitchFamily="34" charset="0"/>
                <a:ea typeface="Open Sans" panose="020B0606030504020204" pitchFamily="34" charset="0"/>
                <a:cs typeface="Open Sans" panose="020B0606030504020204" pitchFamily="34" charset="0"/>
              </a:rPr>
              <a:t> “1099G” for 1099-G.</a:t>
            </a:r>
          </a:p>
          <a:p>
            <a:pPr lvl="1"/>
            <a:r>
              <a:rPr lang="en-US" b="1" dirty="0">
                <a:latin typeface="Open Sans" panose="020B0606030504020204" pitchFamily="34" charset="0"/>
                <a:ea typeface="Open Sans" panose="020B0606030504020204" pitchFamily="34" charset="0"/>
                <a:cs typeface="Open Sans" panose="020B0606030504020204" pitchFamily="34" charset="0"/>
              </a:rPr>
              <a:t>CAT</a:t>
            </a:r>
            <a:r>
              <a:rPr lang="en-US" dirty="0">
                <a:latin typeface="Open Sans" panose="020B0606030504020204" pitchFamily="34" charset="0"/>
                <a:ea typeface="Open Sans" panose="020B0606030504020204" pitchFamily="34" charset="0"/>
                <a:cs typeface="Open Sans" panose="020B0606030504020204" pitchFamily="34" charset="0"/>
              </a:rPr>
              <a:t>:  Enter the correct category number for the payment</a:t>
            </a:r>
            <a:r>
              <a:rPr lang="en-US" sz="1800" dirty="0">
                <a:latin typeface="Open Sans" panose="020B0606030504020204" pitchFamily="34" charset="0"/>
                <a:ea typeface="Open Sans" panose="020B0606030504020204" pitchFamily="34" charset="0"/>
                <a:cs typeface="Open Sans" panose="020B0606030504020204" pitchFamily="34" charset="0"/>
              </a:rPr>
              <a:t>. </a:t>
            </a:r>
          </a:p>
          <a:p>
            <a:pPr marL="114300" lvl="0" indent="0">
              <a:buNone/>
            </a:pPr>
            <a:endParaRPr 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i="1" dirty="0"/>
          </a:p>
        </p:txBody>
      </p:sp>
      <p:pic>
        <p:nvPicPr>
          <p:cNvPr id="5" name="Picture 4">
            <a:extLst>
              <a:ext uri="{FF2B5EF4-FFF2-40B4-BE49-F238E27FC236}">
                <a16:creationId xmlns:a16="http://schemas.microsoft.com/office/drawing/2014/main" id="{B9344631-3D78-437E-ABEA-1AAB58C9FB38}"/>
              </a:ext>
            </a:extLst>
          </p:cNvPr>
          <p:cNvPicPr>
            <a:picLocks noChangeAspect="1"/>
          </p:cNvPicPr>
          <p:nvPr/>
        </p:nvPicPr>
        <p:blipFill>
          <a:blip r:embed="rId2"/>
          <a:stretch>
            <a:fillRect/>
          </a:stretch>
        </p:blipFill>
        <p:spPr>
          <a:xfrm>
            <a:off x="456028" y="4876800"/>
            <a:ext cx="8534400" cy="825115"/>
          </a:xfrm>
          <a:prstGeom prst="rect">
            <a:avLst/>
          </a:prstGeom>
          <a:ln>
            <a:solidFill>
              <a:schemeClr val="tx1"/>
            </a:solidFill>
          </a:ln>
        </p:spPr>
      </p:pic>
    </p:spTree>
    <p:extLst>
      <p:ext uri="{BB962C8B-B14F-4D97-AF65-F5344CB8AC3E}">
        <p14:creationId xmlns:p14="http://schemas.microsoft.com/office/powerpoint/2010/main" val="34901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DF7E-2877-4AF5-9947-6BB29A8DB023}"/>
              </a:ext>
            </a:extLst>
          </p:cNvPr>
          <p:cNvSpPr>
            <a:spLocks noGrp="1"/>
          </p:cNvSpPr>
          <p:nvPr>
            <p:ph type="title"/>
          </p:nvPr>
        </p:nvSpPr>
        <p:spPr/>
        <p:txBody>
          <a:bodyPr>
            <a:normAutofit/>
          </a:bodyPr>
          <a:lstStyle/>
          <a:p>
            <a:pPr algn="ctr"/>
            <a:r>
              <a:rPr lang="en-US" dirty="0">
                <a:latin typeface="PermianSlabSerifTypeface" panose="02000000000000000000" pitchFamily="50" charset="0"/>
              </a:rPr>
              <a:t>TN_1099_RPRT_VDR_NORPRT_PAY</a:t>
            </a:r>
            <a:br>
              <a:rPr lang="en-US" dirty="0">
                <a:latin typeface="PermianSlabSerifTypeface" panose="02000000000000000000" pitchFamily="50" charset="0"/>
              </a:rPr>
            </a:br>
            <a:r>
              <a:rPr lang="en-US" dirty="0">
                <a:latin typeface="PermianSlabSerifTypeface" panose="02000000000000000000" pitchFamily="50" charset="0"/>
              </a:rPr>
              <a:t>TN_1099_RPRT_VDR_NORPRT_PAY2</a:t>
            </a:r>
          </a:p>
        </p:txBody>
      </p:sp>
      <p:sp>
        <p:nvSpPr>
          <p:cNvPr id="3" name="Content Placeholder 2">
            <a:extLst>
              <a:ext uri="{FF2B5EF4-FFF2-40B4-BE49-F238E27FC236}">
                <a16:creationId xmlns:a16="http://schemas.microsoft.com/office/drawing/2014/main" id="{BEAB912A-997E-41DA-9FDB-D88E90438D76}"/>
              </a:ext>
            </a:extLst>
          </p:cNvPr>
          <p:cNvSpPr>
            <a:spLocks noGrp="1"/>
          </p:cNvSpPr>
          <p:nvPr>
            <p:ph idx="1"/>
          </p:nvPr>
        </p:nvSpPr>
        <p:spPr>
          <a:xfrm>
            <a:off x="457200" y="1752599"/>
            <a:ext cx="8240151" cy="3265843"/>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These queries must be combined and submitted as one report. Save the report as </a:t>
            </a:r>
            <a:r>
              <a:rPr lang="en-US" b="1" dirty="0">
                <a:latin typeface="Open Sans" panose="020B0606030504020204" pitchFamily="34" charset="0"/>
                <a:ea typeface="Open Sans" panose="020B0606030504020204" pitchFamily="34" charset="0"/>
                <a:cs typeface="Open Sans" panose="020B0606030504020204" pitchFamily="34" charset="0"/>
              </a:rPr>
              <a:t>your business unit and “PAY_PAY2”</a:t>
            </a:r>
            <a:endParaRPr lang="en-US" dirty="0">
              <a:latin typeface="Open Sans" panose="020B0606030504020204" pitchFamily="34" charset="0"/>
              <a:ea typeface="Open Sans" panose="020B0606030504020204" pitchFamily="34" charset="0"/>
              <a:cs typeface="Open Sans" panose="020B0606030504020204" pitchFamily="34" charset="0"/>
            </a:endParaRPr>
          </a:p>
          <a:p>
            <a:pPr lvl="0"/>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lvl="0"/>
            <a:r>
              <a:rPr lang="en-US" b="1" dirty="0">
                <a:latin typeface="Open Sans" panose="020B0606030504020204" pitchFamily="34" charset="0"/>
                <a:ea typeface="Open Sans" panose="020B0606030504020204" pitchFamily="34" charset="0"/>
                <a:cs typeface="Open Sans" panose="020B0606030504020204" pitchFamily="34" charset="0"/>
              </a:rPr>
              <a:t>No </a:t>
            </a:r>
            <a:r>
              <a:rPr lang="en-US" dirty="0">
                <a:latin typeface="Open Sans" panose="020B0606030504020204" pitchFamily="34" charset="0"/>
                <a:ea typeface="Open Sans" panose="020B0606030504020204" pitchFamily="34" charset="0"/>
                <a:cs typeface="Open Sans" panose="020B0606030504020204" pitchFamily="34" charset="0"/>
              </a:rPr>
              <a:t>payments on this query </a:t>
            </a:r>
            <a:r>
              <a:rPr lang="en-US" b="1" dirty="0">
                <a:latin typeface="Open Sans" panose="020B0606030504020204" pitchFamily="34" charset="0"/>
                <a:ea typeface="Open Sans" panose="020B0606030504020204" pitchFamily="34" charset="0"/>
                <a:cs typeface="Open Sans" panose="020B0606030504020204" pitchFamily="34" charset="0"/>
              </a:rPr>
              <a:t>will </a:t>
            </a:r>
            <a:r>
              <a:rPr lang="en-US" dirty="0">
                <a:latin typeface="Open Sans" panose="020B0606030504020204" pitchFamily="34" charset="0"/>
                <a:ea typeface="Open Sans" panose="020B0606030504020204" pitchFamily="34" charset="0"/>
                <a:cs typeface="Open Sans" panose="020B0606030504020204" pitchFamily="34" charset="0"/>
              </a:rPr>
              <a:t>be reported on a 1099 </a:t>
            </a:r>
            <a:r>
              <a:rPr lang="en-US" b="1" i="1" dirty="0">
                <a:latin typeface="Open Sans" panose="020B0606030504020204" pitchFamily="34" charset="0"/>
                <a:ea typeface="Open Sans" panose="020B0606030504020204" pitchFamily="34" charset="0"/>
                <a:cs typeface="Open Sans" panose="020B0606030504020204" pitchFamily="34" charset="0"/>
              </a:rPr>
              <a:t>unless </a:t>
            </a:r>
            <a:r>
              <a:rPr lang="en-US" dirty="0">
                <a:latin typeface="Open Sans" panose="020B0606030504020204" pitchFamily="34" charset="0"/>
                <a:ea typeface="Open Sans" panose="020B0606030504020204" pitchFamily="34" charset="0"/>
                <a:cs typeface="Open Sans" panose="020B0606030504020204" pitchFamily="34" charset="0"/>
              </a:rPr>
              <a:t>you tell us to report</a:t>
            </a:r>
          </a:p>
          <a:p>
            <a:pPr marL="0" lvl="0" indent="0">
              <a:buNone/>
            </a:pPr>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Add</a:t>
            </a:r>
            <a:r>
              <a:rPr lang="en-US" b="1" dirty="0">
                <a:latin typeface="Open Sans" panose="020B0606030504020204" pitchFamily="34" charset="0"/>
                <a:ea typeface="Open Sans" panose="020B0606030504020204" pitchFamily="34" charset="0"/>
                <a:cs typeface="Open Sans" panose="020B0606030504020204" pitchFamily="34" charset="0"/>
              </a:rPr>
              <a:t> two </a:t>
            </a:r>
            <a:r>
              <a:rPr lang="en-US" dirty="0">
                <a:latin typeface="Open Sans" panose="020B0606030504020204" pitchFamily="34" charset="0"/>
                <a:ea typeface="Open Sans" panose="020B0606030504020204" pitchFamily="34" charset="0"/>
                <a:cs typeface="Open Sans" panose="020B0606030504020204" pitchFamily="34" charset="0"/>
              </a:rPr>
              <a:t>columns to the</a:t>
            </a:r>
            <a:r>
              <a:rPr lang="en-US" b="1" dirty="0">
                <a:latin typeface="Open Sans" panose="020B0606030504020204" pitchFamily="34" charset="0"/>
                <a:ea typeface="Open Sans" panose="020B0606030504020204" pitchFamily="34" charset="0"/>
                <a:cs typeface="Open Sans" panose="020B0606030504020204" pitchFamily="34" charset="0"/>
              </a:rPr>
              <a:t> right </a:t>
            </a:r>
            <a:r>
              <a:rPr lang="en-US" dirty="0">
                <a:latin typeface="Open Sans" panose="020B0606030504020204" pitchFamily="34" charset="0"/>
                <a:ea typeface="Open Sans" panose="020B0606030504020204" pitchFamily="34" charset="0"/>
                <a:cs typeface="Open Sans" panose="020B0606030504020204" pitchFamily="34" charset="0"/>
              </a:rPr>
              <a:t>side of the spreadsheet(s) with the headers </a:t>
            </a:r>
            <a:r>
              <a:rPr lang="en-US" b="1" dirty="0">
                <a:latin typeface="Open Sans" panose="020B0606030504020204" pitchFamily="34" charset="0"/>
                <a:ea typeface="Open Sans" panose="020B0606030504020204" pitchFamily="34" charset="0"/>
                <a:cs typeface="Open Sans" panose="020B0606030504020204" pitchFamily="34" charset="0"/>
              </a:rPr>
              <a:t>“Type” </a:t>
            </a:r>
            <a:r>
              <a:rPr lang="en-US" dirty="0">
                <a:latin typeface="Open Sans" panose="020B0606030504020204" pitchFamily="34" charset="0"/>
                <a:ea typeface="Open Sans" panose="020B0606030504020204" pitchFamily="34" charset="0"/>
                <a:cs typeface="Open Sans" panose="020B0606030504020204" pitchFamily="34" charset="0"/>
              </a:rPr>
              <a:t>and </a:t>
            </a:r>
            <a:r>
              <a:rPr lang="en-US" b="1" dirty="0">
                <a:latin typeface="Open Sans" panose="020B0606030504020204" pitchFamily="34" charset="0"/>
                <a:ea typeface="Open Sans" panose="020B0606030504020204" pitchFamily="34" charset="0"/>
                <a:cs typeface="Open Sans" panose="020B0606030504020204" pitchFamily="34" charset="0"/>
              </a:rPr>
              <a:t>“CAT”</a:t>
            </a:r>
          </a:p>
          <a:p>
            <a:pPr marL="0" indent="0">
              <a:buNone/>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If payments with CAT Locations are found in the query results, you </a:t>
            </a:r>
            <a:r>
              <a:rPr lang="en-US" b="1" dirty="0">
                <a:latin typeface="Open Sans" panose="020B0606030504020204" pitchFamily="34" charset="0"/>
                <a:ea typeface="Open Sans" panose="020B0606030504020204" pitchFamily="34" charset="0"/>
                <a:cs typeface="Open Sans" panose="020B0606030504020204" pitchFamily="34" charset="0"/>
              </a:rPr>
              <a:t>must</a:t>
            </a:r>
            <a:r>
              <a:rPr lang="en-US" dirty="0">
                <a:latin typeface="Open Sans" panose="020B0606030504020204" pitchFamily="34" charset="0"/>
                <a:ea typeface="Open Sans" panose="020B0606030504020204" pitchFamily="34" charset="0"/>
                <a:cs typeface="Open Sans" panose="020B0606030504020204" pitchFamily="34" charset="0"/>
              </a:rPr>
              <a:t> include the payments on your submitted report</a:t>
            </a:r>
          </a:p>
          <a:p>
            <a:endParaRPr lang="en-US" dirty="0"/>
          </a:p>
        </p:txBody>
      </p:sp>
      <p:pic>
        <p:nvPicPr>
          <p:cNvPr id="5" name="Picture 4">
            <a:extLst>
              <a:ext uri="{FF2B5EF4-FFF2-40B4-BE49-F238E27FC236}">
                <a16:creationId xmlns:a16="http://schemas.microsoft.com/office/drawing/2014/main" id="{039AEC9C-A7B6-4682-AA91-811F6D32FA3B}"/>
              </a:ext>
            </a:extLst>
          </p:cNvPr>
          <p:cNvPicPr>
            <a:picLocks noChangeAspect="1"/>
          </p:cNvPicPr>
          <p:nvPr/>
        </p:nvPicPr>
        <p:blipFill>
          <a:blip r:embed="rId2"/>
          <a:stretch>
            <a:fillRect/>
          </a:stretch>
        </p:blipFill>
        <p:spPr>
          <a:xfrm>
            <a:off x="861060" y="5018442"/>
            <a:ext cx="7821051" cy="836476"/>
          </a:xfrm>
          <a:prstGeom prst="rect">
            <a:avLst/>
          </a:prstGeom>
          <a:ln>
            <a:solidFill>
              <a:schemeClr val="tx1"/>
            </a:solidFill>
          </a:ln>
        </p:spPr>
      </p:pic>
    </p:spTree>
    <p:extLst>
      <p:ext uri="{BB962C8B-B14F-4D97-AF65-F5344CB8AC3E}">
        <p14:creationId xmlns:p14="http://schemas.microsoft.com/office/powerpoint/2010/main" val="345037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9A63-37A7-4BA2-86AB-E7344730A827}"/>
              </a:ext>
            </a:extLst>
          </p:cNvPr>
          <p:cNvSpPr>
            <a:spLocks noGrp="1"/>
          </p:cNvSpPr>
          <p:nvPr>
            <p:ph type="title"/>
          </p:nvPr>
        </p:nvSpPr>
        <p:spPr/>
        <p:txBody>
          <a:bodyPr/>
          <a:lstStyle/>
          <a:p>
            <a:pPr algn="ctr"/>
            <a:r>
              <a:rPr lang="en-US" dirty="0">
                <a:latin typeface="PermianSlabSerifTypeface" panose="02000000000000000000" pitchFamily="50" charset="0"/>
              </a:rPr>
              <a:t>1042 Reporting – Foreign Suppliers</a:t>
            </a:r>
          </a:p>
        </p:txBody>
      </p:sp>
      <p:sp>
        <p:nvSpPr>
          <p:cNvPr id="3" name="Content Placeholder 2">
            <a:extLst>
              <a:ext uri="{FF2B5EF4-FFF2-40B4-BE49-F238E27FC236}">
                <a16:creationId xmlns:a16="http://schemas.microsoft.com/office/drawing/2014/main" id="{8E499FF7-D439-49D7-9CA0-81CE6BC3EAEB}"/>
              </a:ext>
            </a:extLst>
          </p:cNvPr>
          <p:cNvSpPr>
            <a:spLocks noGrp="1"/>
          </p:cNvSpPr>
          <p:nvPr>
            <p:ph idx="1"/>
          </p:nvPr>
        </p:nvSpPr>
        <p:spPr>
          <a:xfrm>
            <a:off x="430237" y="1600200"/>
            <a:ext cx="3810000" cy="4343399"/>
          </a:xfrm>
        </p:spPr>
        <p:txBody>
          <a:bodyPr>
            <a:normAutofit/>
          </a:bodyPr>
          <a:lstStyle/>
          <a:p>
            <a:pPr>
              <a:lnSpc>
                <a:spcPct val="120000"/>
              </a:lnSpc>
              <a:spcBef>
                <a:spcPts val="0"/>
              </a:spcBef>
            </a:pPr>
            <a:r>
              <a:rPr lang="en-US" sz="1700" dirty="0">
                <a:latin typeface="Open Sans" panose="020B0606030504020204" pitchFamily="34" charset="0"/>
                <a:ea typeface="Open Sans" panose="020B0606030504020204" pitchFamily="34" charset="0"/>
                <a:cs typeface="Open Sans" panose="020B0606030504020204" pitchFamily="34" charset="0"/>
              </a:rPr>
              <a:t>A </a:t>
            </a:r>
            <a:r>
              <a:rPr lang="en-US" sz="1700" b="1" dirty="0">
                <a:latin typeface="Open Sans" panose="020B0606030504020204" pitchFamily="34" charset="0"/>
                <a:ea typeface="Open Sans" panose="020B0606030504020204" pitchFamily="34" charset="0"/>
                <a:cs typeface="Open Sans" panose="020B0606030504020204" pitchFamily="34" charset="0"/>
              </a:rPr>
              <a:t>foreign supplier</a:t>
            </a:r>
            <a:r>
              <a:rPr lang="en-US" sz="1700" dirty="0">
                <a:latin typeface="Open Sans" panose="020B0606030504020204" pitchFamily="34" charset="0"/>
                <a:ea typeface="Open Sans" panose="020B0606030504020204" pitchFamily="34" charset="0"/>
                <a:cs typeface="Open Sans" panose="020B0606030504020204" pitchFamily="34" charset="0"/>
              </a:rPr>
              <a:t> is a non-resident alien individual or foreign company</a:t>
            </a:r>
          </a:p>
          <a:p>
            <a:pPr>
              <a:lnSpc>
                <a:spcPct val="120000"/>
              </a:lnSpc>
              <a:spcBef>
                <a:spcPts val="0"/>
              </a:spcBef>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pPr>
            <a:r>
              <a:rPr lang="en-US" sz="1700" dirty="0">
                <a:latin typeface="Open Sans" panose="020B0606030504020204" pitchFamily="34" charset="0"/>
                <a:ea typeface="Open Sans" panose="020B0606030504020204" pitchFamily="34" charset="0"/>
                <a:cs typeface="Open Sans" panose="020B0606030504020204" pitchFamily="34" charset="0"/>
              </a:rPr>
              <a:t>The IRS requires certain payments to foreign suppliers be reported on a </a:t>
            </a:r>
            <a:r>
              <a:rPr lang="en-US" sz="1700" b="1" dirty="0">
                <a:latin typeface="Open Sans" panose="020B0606030504020204" pitchFamily="34" charset="0"/>
                <a:ea typeface="Open Sans" panose="020B0606030504020204" pitchFamily="34" charset="0"/>
                <a:cs typeface="Open Sans" panose="020B0606030504020204" pitchFamily="34" charset="0"/>
              </a:rPr>
              <a:t>Form 1042-S</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pPr>
            <a:r>
              <a:rPr lang="en-US" sz="1700" dirty="0">
                <a:latin typeface="Open Sans" panose="020B0606030504020204" pitchFamily="34" charset="0"/>
                <a:ea typeface="Open Sans" panose="020B0606030504020204" pitchFamily="34" charset="0"/>
                <a:cs typeface="Open Sans" panose="020B0606030504020204" pitchFamily="34" charset="0"/>
              </a:rPr>
              <a:t>Due to the complexity of 1042-S reporting, </a:t>
            </a:r>
            <a:r>
              <a:rPr lang="en-US" sz="1700" b="1" i="1" u="sng" dirty="0">
                <a:latin typeface="Open Sans" panose="020B0606030504020204" pitchFamily="34" charset="0"/>
                <a:ea typeface="Open Sans" panose="020B0606030504020204" pitchFamily="34" charset="0"/>
                <a:cs typeface="Open Sans" panose="020B0606030504020204" pitchFamily="34" charset="0"/>
              </a:rPr>
              <a:t>all payments</a:t>
            </a:r>
            <a:r>
              <a:rPr lang="en-US" sz="1700" dirty="0">
                <a:latin typeface="Open Sans" panose="020B0606030504020204" pitchFamily="34" charset="0"/>
                <a:ea typeface="Open Sans" panose="020B0606030504020204" pitchFamily="34" charset="0"/>
                <a:cs typeface="Open Sans" panose="020B0606030504020204" pitchFamily="34" charset="0"/>
              </a:rPr>
              <a:t> to foreign suppliers must be included on the 1042 report to F_A.Accounts@tn.gov</a:t>
            </a:r>
            <a:endParaRPr lang="en-US" sz="1700" dirty="0"/>
          </a:p>
        </p:txBody>
      </p:sp>
      <p:pic>
        <p:nvPicPr>
          <p:cNvPr id="5" name="Picture 4">
            <a:extLst>
              <a:ext uri="{FF2B5EF4-FFF2-40B4-BE49-F238E27FC236}">
                <a16:creationId xmlns:a16="http://schemas.microsoft.com/office/drawing/2014/main" id="{A8066E1C-50E7-96B7-2F10-BA1A20480807}"/>
              </a:ext>
            </a:extLst>
          </p:cNvPr>
          <p:cNvPicPr>
            <a:picLocks noChangeAspect="1"/>
          </p:cNvPicPr>
          <p:nvPr/>
        </p:nvPicPr>
        <p:blipFill>
          <a:blip r:embed="rId2"/>
          <a:stretch>
            <a:fillRect/>
          </a:stretch>
        </p:blipFill>
        <p:spPr>
          <a:xfrm>
            <a:off x="4446639" y="1790699"/>
            <a:ext cx="4240161" cy="3810000"/>
          </a:xfrm>
          <a:prstGeom prst="rect">
            <a:avLst/>
          </a:prstGeom>
          <a:ln>
            <a:solidFill>
              <a:schemeClr val="tx1"/>
            </a:solidFill>
          </a:ln>
        </p:spPr>
      </p:pic>
    </p:spTree>
    <p:extLst>
      <p:ext uri="{BB962C8B-B14F-4D97-AF65-F5344CB8AC3E}">
        <p14:creationId xmlns:p14="http://schemas.microsoft.com/office/powerpoint/2010/main" val="25100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AB1F-581B-4E3B-86FB-F3B48B7C829A}"/>
              </a:ext>
            </a:extLst>
          </p:cNvPr>
          <p:cNvSpPr>
            <a:spLocks noGrp="1"/>
          </p:cNvSpPr>
          <p:nvPr>
            <p:ph type="title"/>
          </p:nvPr>
        </p:nvSpPr>
        <p:spPr>
          <a:xfrm>
            <a:off x="451338" y="304800"/>
            <a:ext cx="8229600" cy="914400"/>
          </a:xfrm>
        </p:spPr>
        <p:txBody>
          <a:bodyPr/>
          <a:lstStyle/>
          <a:p>
            <a:pPr algn="ctr"/>
            <a:r>
              <a:rPr lang="en-US" dirty="0">
                <a:latin typeface="PermianSlabSerifTypeface" panose="02000000000000000000" pitchFamily="50" charset="0"/>
              </a:rPr>
              <a:t>Reporting 1042 Payments</a:t>
            </a:r>
          </a:p>
        </p:txBody>
      </p:sp>
      <p:sp>
        <p:nvSpPr>
          <p:cNvPr id="3" name="Content Placeholder 2">
            <a:extLst>
              <a:ext uri="{FF2B5EF4-FFF2-40B4-BE49-F238E27FC236}">
                <a16:creationId xmlns:a16="http://schemas.microsoft.com/office/drawing/2014/main" id="{8B69C07D-1D54-41C7-9C83-9DC7339490A1}"/>
              </a:ext>
            </a:extLst>
          </p:cNvPr>
          <p:cNvSpPr>
            <a:spLocks noGrp="1"/>
          </p:cNvSpPr>
          <p:nvPr>
            <p:ph idx="1"/>
          </p:nvPr>
        </p:nvSpPr>
        <p:spPr>
          <a:xfrm>
            <a:off x="457200" y="1219200"/>
            <a:ext cx="8229600" cy="3429000"/>
          </a:xfrm>
        </p:spPr>
        <p:txBody>
          <a:bodyPr>
            <a:normAutofit lnSpcReduction="10000"/>
          </a:bodyPr>
          <a:lstStyle/>
          <a:p>
            <a:r>
              <a:rPr lang="en-US" sz="1700" dirty="0">
                <a:latin typeface="Open Sans" panose="020B0606030504020204" pitchFamily="34" charset="0"/>
                <a:ea typeface="Open Sans" panose="020B0606030504020204" pitchFamily="34" charset="0"/>
                <a:cs typeface="Open Sans" panose="020B0606030504020204" pitchFamily="34" charset="0"/>
              </a:rPr>
              <a:t>Payments to foreign suppliers may be found on any 1099 query</a:t>
            </a:r>
          </a:p>
          <a:p>
            <a:pPr lvl="1"/>
            <a:r>
              <a:rPr lang="en-US" sz="1700" dirty="0">
                <a:latin typeface="Open Sans" panose="020B0606030504020204" pitchFamily="34" charset="0"/>
                <a:ea typeface="Open Sans" panose="020B0606030504020204" pitchFamily="34" charset="0"/>
                <a:cs typeface="Open Sans" panose="020B0606030504020204" pitchFamily="34" charset="0"/>
              </a:rPr>
              <a:t>If found, copy and paste the 1042 rows to a new Excel worksheet with the same column headings</a:t>
            </a:r>
          </a:p>
          <a:p>
            <a:pPr lvl="1"/>
            <a:r>
              <a:rPr lang="en-US" sz="1700" dirty="0">
                <a:latin typeface="Open Sans" panose="020B0606030504020204" pitchFamily="34" charset="0"/>
                <a:ea typeface="Open Sans" panose="020B0606030504020204" pitchFamily="34" charset="0"/>
                <a:cs typeface="Open Sans" panose="020B0606030504020204" pitchFamily="34" charset="0"/>
              </a:rPr>
              <a:t>If payments to foreign suppliers are found on the </a:t>
            </a:r>
            <a:r>
              <a:rPr lang="en-US" sz="1700" b="1" dirty="0">
                <a:latin typeface="Open Sans" panose="020B0606030504020204" pitchFamily="34" charset="0"/>
                <a:ea typeface="Open Sans" panose="020B0606030504020204" pitchFamily="34" charset="0"/>
                <a:cs typeface="Open Sans" panose="020B0606030504020204" pitchFamily="34" charset="0"/>
              </a:rPr>
              <a:t>TN_SLGP_VCHR_PAYMNTS </a:t>
            </a:r>
            <a:r>
              <a:rPr lang="en-US" sz="1700" dirty="0">
                <a:latin typeface="Open Sans" panose="020B0606030504020204" pitchFamily="34" charset="0"/>
                <a:ea typeface="Open Sans" panose="020B0606030504020204" pitchFamily="34" charset="0"/>
                <a:cs typeface="Open Sans" panose="020B0606030504020204" pitchFamily="34" charset="0"/>
              </a:rPr>
              <a:t>query, contact F_A.Accounts@tn.gov  immediately</a:t>
            </a:r>
          </a:p>
          <a:p>
            <a:pPr lvl="1"/>
            <a:endParaRPr lang="en-US" sz="1700" dirty="0">
              <a:latin typeface="Open Sans" panose="020B0606030504020204" pitchFamily="34" charset="0"/>
              <a:ea typeface="Open Sans" panose="020B0606030504020204" pitchFamily="34" charset="0"/>
              <a:cs typeface="Open Sans" panose="020B0606030504020204" pitchFamily="34" charset="0"/>
            </a:endParaRPr>
          </a:p>
          <a:p>
            <a:r>
              <a:rPr lang="en-US" sz="1700" dirty="0">
                <a:latin typeface="Open Sans" panose="020B0606030504020204" pitchFamily="34" charset="0"/>
                <a:ea typeface="Open Sans" panose="020B0606030504020204" pitchFamily="34" charset="0"/>
                <a:cs typeface="Open Sans" panose="020B0606030504020204" pitchFamily="34" charset="0"/>
              </a:rPr>
              <a:t>Add</a:t>
            </a:r>
            <a:r>
              <a:rPr lang="en-US" sz="1700" b="1" dirty="0">
                <a:latin typeface="Open Sans" panose="020B0606030504020204" pitchFamily="34" charset="0"/>
                <a:ea typeface="Open Sans" panose="020B0606030504020204" pitchFamily="34" charset="0"/>
                <a:cs typeface="Open Sans" panose="020B0606030504020204" pitchFamily="34" charset="0"/>
              </a:rPr>
              <a:t> three </a:t>
            </a:r>
            <a:r>
              <a:rPr lang="en-US" sz="1700" dirty="0">
                <a:latin typeface="Open Sans" panose="020B0606030504020204" pitchFamily="34" charset="0"/>
                <a:ea typeface="Open Sans" panose="020B0606030504020204" pitchFamily="34" charset="0"/>
                <a:cs typeface="Open Sans" panose="020B0606030504020204" pitchFamily="34" charset="0"/>
              </a:rPr>
              <a:t>columns to the </a:t>
            </a:r>
            <a:r>
              <a:rPr lang="en-US" sz="1700" b="1" dirty="0">
                <a:latin typeface="Open Sans" panose="020B0606030504020204" pitchFamily="34" charset="0"/>
                <a:ea typeface="Open Sans" panose="020B0606030504020204" pitchFamily="34" charset="0"/>
                <a:cs typeface="Open Sans" panose="020B0606030504020204" pitchFamily="34" charset="0"/>
              </a:rPr>
              <a:t>right </a:t>
            </a:r>
            <a:r>
              <a:rPr lang="en-US" sz="1700" dirty="0">
                <a:latin typeface="Open Sans" panose="020B0606030504020204" pitchFamily="34" charset="0"/>
                <a:ea typeface="Open Sans" panose="020B0606030504020204" pitchFamily="34" charset="0"/>
                <a:cs typeface="Open Sans" panose="020B0606030504020204" pitchFamily="34" charset="0"/>
              </a:rPr>
              <a:t>side of the spreadsheet with the headers:</a:t>
            </a:r>
          </a:p>
          <a:p>
            <a:pPr lvl="1"/>
            <a:r>
              <a:rPr lang="en-US" sz="1700" dirty="0">
                <a:latin typeface="Open Sans" panose="020B0606030504020204" pitchFamily="34" charset="0"/>
                <a:ea typeface="Open Sans" panose="020B0606030504020204" pitchFamily="34" charset="0"/>
                <a:cs typeface="Open Sans" panose="020B0606030504020204" pitchFamily="34" charset="0"/>
              </a:rPr>
              <a:t>“Description of Payment” </a:t>
            </a:r>
          </a:p>
          <a:p>
            <a:pPr lvl="1"/>
            <a:r>
              <a:rPr lang="en-US" sz="1700" dirty="0">
                <a:latin typeface="Open Sans" panose="020B0606030504020204" pitchFamily="34" charset="0"/>
                <a:ea typeface="Open Sans" panose="020B0606030504020204" pitchFamily="34" charset="0"/>
                <a:cs typeface="Open Sans" panose="020B0606030504020204" pitchFamily="34" charset="0"/>
              </a:rPr>
              <a:t>“Where Work was Performed”</a:t>
            </a:r>
            <a:r>
              <a:rPr lang="en-US" sz="1700" i="1" dirty="0">
                <a:latin typeface="Open Sans" panose="020B0606030504020204" pitchFamily="34" charset="0"/>
                <a:ea typeface="Open Sans" panose="020B0606030504020204" pitchFamily="34" charset="0"/>
                <a:cs typeface="Open Sans" panose="020B0606030504020204" pitchFamily="34" charset="0"/>
              </a:rPr>
              <a:t> (only required for payment for services)</a:t>
            </a:r>
          </a:p>
          <a:p>
            <a:pPr lvl="1"/>
            <a:r>
              <a:rPr lang="en-US" sz="1700" dirty="0">
                <a:latin typeface="Open Sans" panose="020B0606030504020204" pitchFamily="34" charset="0"/>
                <a:ea typeface="Open Sans" panose="020B0606030504020204" pitchFamily="34" charset="0"/>
                <a:cs typeface="Open Sans" panose="020B0606030504020204" pitchFamily="34" charset="0"/>
              </a:rPr>
              <a:t>“Number of Days Present in the U.S.” </a:t>
            </a:r>
            <a:r>
              <a:rPr lang="en-US" sz="1700" i="1" dirty="0">
                <a:latin typeface="Open Sans" panose="020B0606030504020204" pitchFamily="34" charset="0"/>
                <a:ea typeface="Open Sans" panose="020B0606030504020204" pitchFamily="34" charset="0"/>
                <a:cs typeface="Open Sans" panose="020B0606030504020204" pitchFamily="34" charset="0"/>
              </a:rPr>
              <a:t>(only required for payment for services)</a:t>
            </a:r>
          </a:p>
          <a:p>
            <a:endParaRPr lang="en-US" dirty="0"/>
          </a:p>
        </p:txBody>
      </p:sp>
      <p:pic>
        <p:nvPicPr>
          <p:cNvPr id="5" name="Picture 4">
            <a:extLst>
              <a:ext uri="{FF2B5EF4-FFF2-40B4-BE49-F238E27FC236}">
                <a16:creationId xmlns:a16="http://schemas.microsoft.com/office/drawing/2014/main" id="{F7F61FAB-164E-44AD-B347-B2DEC0E52365}"/>
              </a:ext>
            </a:extLst>
          </p:cNvPr>
          <p:cNvPicPr>
            <a:picLocks noChangeAspect="1"/>
          </p:cNvPicPr>
          <p:nvPr/>
        </p:nvPicPr>
        <p:blipFill>
          <a:blip r:embed="rId2"/>
          <a:stretch>
            <a:fillRect/>
          </a:stretch>
        </p:blipFill>
        <p:spPr>
          <a:xfrm>
            <a:off x="156063" y="4648200"/>
            <a:ext cx="8820150" cy="942975"/>
          </a:xfrm>
          <a:prstGeom prst="rect">
            <a:avLst/>
          </a:prstGeom>
          <a:ln>
            <a:solidFill>
              <a:schemeClr val="tx1"/>
            </a:solidFill>
          </a:ln>
        </p:spPr>
      </p:pic>
    </p:spTree>
    <p:extLst>
      <p:ext uri="{BB962C8B-B14F-4D97-AF65-F5344CB8AC3E}">
        <p14:creationId xmlns:p14="http://schemas.microsoft.com/office/powerpoint/2010/main" val="18477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4AAB-ECEB-4B02-B603-05B46BD8B46C}"/>
              </a:ext>
            </a:extLst>
          </p:cNvPr>
          <p:cNvSpPr>
            <a:spLocks noGrp="1"/>
          </p:cNvSpPr>
          <p:nvPr>
            <p:ph type="title"/>
          </p:nvPr>
        </p:nvSpPr>
        <p:spPr/>
        <p:txBody>
          <a:bodyPr/>
          <a:lstStyle/>
          <a:p>
            <a:pPr algn="ctr"/>
            <a:r>
              <a:rPr lang="en-US" dirty="0">
                <a:latin typeface="PermianSlabSerifTypeface" panose="02000000000000000000" pitchFamily="50" charset="0"/>
              </a:rPr>
              <a:t>Preparing Submission of Reports</a:t>
            </a:r>
          </a:p>
        </p:txBody>
      </p:sp>
      <p:sp>
        <p:nvSpPr>
          <p:cNvPr id="3" name="Content Placeholder 2">
            <a:extLst>
              <a:ext uri="{FF2B5EF4-FFF2-40B4-BE49-F238E27FC236}">
                <a16:creationId xmlns:a16="http://schemas.microsoft.com/office/drawing/2014/main" id="{B500F3E2-0D40-4337-8EB4-EBC09E864226}"/>
              </a:ext>
            </a:extLst>
          </p:cNvPr>
          <p:cNvSpPr>
            <a:spLocks noGrp="1"/>
          </p:cNvSpPr>
          <p:nvPr>
            <p:ph idx="1"/>
          </p:nvPr>
        </p:nvSpPr>
        <p:spPr>
          <a:xfrm>
            <a:off x="457200" y="1295400"/>
            <a:ext cx="8229600" cy="4724400"/>
          </a:xfrm>
        </p:spPr>
        <p:txBody>
          <a:bodyPr>
            <a:normAutofit/>
          </a:bodyPr>
          <a:lstStyle/>
          <a:p>
            <a:r>
              <a:rPr lang="en-US" b="1" i="1" dirty="0">
                <a:latin typeface="Open Sans" panose="020B0606030504020204" pitchFamily="34" charset="0"/>
                <a:ea typeface="Open Sans" panose="020B0606030504020204" pitchFamily="34" charset="0"/>
                <a:cs typeface="Open Sans" panose="020B0606030504020204" pitchFamily="34" charset="0"/>
              </a:rPr>
              <a:t>After </a:t>
            </a:r>
            <a:r>
              <a:rPr lang="en-US" b="1" dirty="0">
                <a:latin typeface="Open Sans" panose="020B0606030504020204" pitchFamily="34" charset="0"/>
                <a:ea typeface="Open Sans" panose="020B0606030504020204" pitchFamily="34" charset="0"/>
                <a:cs typeface="Open Sans" panose="020B0606030504020204" pitchFamily="34" charset="0"/>
              </a:rPr>
              <a:t>reviewing and entering your corrections:</a:t>
            </a:r>
          </a:p>
          <a:p>
            <a:pPr lvl="1"/>
            <a:r>
              <a:rPr lang="en-US" b="1" dirty="0">
                <a:latin typeface="Open Sans" panose="020B0606030504020204" pitchFamily="34" charset="0"/>
                <a:ea typeface="Open Sans" panose="020B0606030504020204" pitchFamily="34" charset="0"/>
                <a:cs typeface="Open Sans" panose="020B0606030504020204" pitchFamily="34" charset="0"/>
              </a:rPr>
              <a:t>Unhide</a:t>
            </a:r>
            <a:r>
              <a:rPr lang="en-US" dirty="0">
                <a:latin typeface="Open Sans" panose="020B0606030504020204" pitchFamily="34" charset="0"/>
                <a:ea typeface="Open Sans" panose="020B0606030504020204" pitchFamily="34" charset="0"/>
                <a:cs typeface="Open Sans" panose="020B0606030504020204" pitchFamily="34" charset="0"/>
              </a:rPr>
              <a:t> all columns and </a:t>
            </a:r>
            <a:r>
              <a:rPr lang="en-US" b="1" dirty="0">
                <a:latin typeface="Open Sans" panose="020B0606030504020204" pitchFamily="34" charset="0"/>
                <a:ea typeface="Open Sans" panose="020B0606030504020204" pitchFamily="34" charset="0"/>
                <a:cs typeface="Open Sans" panose="020B0606030504020204" pitchFamily="34" charset="0"/>
              </a:rPr>
              <a:t>unfreeze</a:t>
            </a:r>
            <a:r>
              <a:rPr lang="en-US" dirty="0">
                <a:latin typeface="Open Sans" panose="020B0606030504020204" pitchFamily="34" charset="0"/>
                <a:ea typeface="Open Sans" panose="020B0606030504020204" pitchFamily="34" charset="0"/>
                <a:cs typeface="Open Sans" panose="020B0606030504020204" pitchFamily="34" charset="0"/>
              </a:rPr>
              <a:t> all panes</a:t>
            </a:r>
          </a:p>
          <a:p>
            <a:pPr lvl="1"/>
            <a:r>
              <a:rPr lang="en-US" dirty="0">
                <a:latin typeface="Open Sans" panose="020B0606030504020204" pitchFamily="34" charset="0"/>
                <a:ea typeface="Open Sans" panose="020B0606030504020204" pitchFamily="34" charset="0"/>
                <a:cs typeface="Open Sans" panose="020B0606030504020204" pitchFamily="34" charset="0"/>
              </a:rPr>
              <a:t>If corrections are found, filter out the blank data and copy and paste </a:t>
            </a:r>
            <a:r>
              <a:rPr lang="en-US" b="1" dirty="0">
                <a:latin typeface="Open Sans" panose="020B0606030504020204" pitchFamily="34" charset="0"/>
                <a:ea typeface="Open Sans" panose="020B0606030504020204" pitchFamily="34" charset="0"/>
                <a:cs typeface="Open Sans" panose="020B0606030504020204" pitchFamily="34" charset="0"/>
              </a:rPr>
              <a:t>only </a:t>
            </a:r>
            <a:r>
              <a:rPr lang="en-US" dirty="0">
                <a:latin typeface="Open Sans" panose="020B0606030504020204" pitchFamily="34" charset="0"/>
                <a:ea typeface="Open Sans" panose="020B0606030504020204" pitchFamily="34" charset="0"/>
                <a:cs typeface="Open Sans" panose="020B0606030504020204" pitchFamily="34" charset="0"/>
              </a:rPr>
              <a:t>the data that requires correcting into a </a:t>
            </a:r>
            <a:r>
              <a:rPr lang="en-US" b="1" dirty="0">
                <a:latin typeface="Open Sans" panose="020B0606030504020204" pitchFamily="34" charset="0"/>
                <a:ea typeface="Open Sans" panose="020B0606030504020204" pitchFamily="34" charset="0"/>
                <a:cs typeface="Open Sans" panose="020B0606030504020204" pitchFamily="34" charset="0"/>
              </a:rPr>
              <a:t>new </a:t>
            </a:r>
            <a:r>
              <a:rPr lang="en-US" dirty="0">
                <a:latin typeface="Open Sans" panose="020B0606030504020204" pitchFamily="34" charset="0"/>
                <a:ea typeface="Open Sans" panose="020B0606030504020204" pitchFamily="34" charset="0"/>
                <a:cs typeface="Open Sans" panose="020B0606030504020204" pitchFamily="34" charset="0"/>
              </a:rPr>
              <a:t>Excel workbook (</a:t>
            </a:r>
            <a:r>
              <a:rPr lang="en-US" i="1" dirty="0">
                <a:latin typeface="Open Sans" panose="020B0606030504020204" pitchFamily="34" charset="0"/>
                <a:ea typeface="Open Sans" panose="020B0606030504020204" pitchFamily="34" charset="0"/>
                <a:cs typeface="Open Sans" panose="020B0606030504020204" pitchFamily="34" charset="0"/>
              </a:rPr>
              <a:t>separate workbooks required for each report</a:t>
            </a:r>
            <a:r>
              <a:rPr lang="en-US" dirty="0">
                <a:latin typeface="Open Sans" panose="020B0606030504020204" pitchFamily="34" charset="0"/>
                <a:ea typeface="Open Sans" panose="020B0606030504020204" pitchFamily="34" charset="0"/>
                <a:cs typeface="Open Sans" panose="020B0606030504020204" pitchFamily="34" charset="0"/>
              </a:rPr>
              <a:t> except for the PAY/PAY2 queries)</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Naming your reports:</a:t>
            </a:r>
          </a:p>
          <a:p>
            <a:pPr lvl="1"/>
            <a:r>
              <a:rPr lang="en-US" dirty="0">
                <a:latin typeface="Open Sans" panose="020B0606030504020204" pitchFamily="34" charset="0"/>
                <a:ea typeface="Open Sans" panose="020B0606030504020204" pitchFamily="34" charset="0"/>
                <a:cs typeface="Open Sans" panose="020B0606030504020204" pitchFamily="34" charset="0"/>
              </a:rPr>
              <a:t>Save your new workbook as your business unit, name of the query, and the period for which the query was ran, for example: </a:t>
            </a:r>
          </a:p>
          <a:p>
            <a:pPr lvl="2"/>
            <a:r>
              <a:rPr lang="en-US" b="1" dirty="0">
                <a:latin typeface="Open Sans" panose="020B0606030504020204" pitchFamily="34" charset="0"/>
                <a:ea typeface="Open Sans" panose="020B0606030504020204" pitchFamily="34" charset="0"/>
                <a:cs typeface="Open Sans" panose="020B0606030504020204" pitchFamily="34" charset="0"/>
              </a:rPr>
              <a:t>30101_TN_1099_TO_REPORT_JAN_OCT</a:t>
            </a:r>
            <a:endParaRPr lang="en-US" dirty="0">
              <a:latin typeface="Open Sans" panose="020B0606030504020204" pitchFamily="34" charset="0"/>
              <a:ea typeface="Open Sans" panose="020B0606030504020204" pitchFamily="34" charset="0"/>
              <a:cs typeface="Open Sans" panose="020B0606030504020204" pitchFamily="34" charset="0"/>
            </a:endParaRPr>
          </a:p>
          <a:p>
            <a:pPr lvl="2"/>
            <a:r>
              <a:rPr lang="en-US" b="1" dirty="0">
                <a:latin typeface="Open Sans" panose="020B0606030504020204" pitchFamily="34" charset="0"/>
                <a:ea typeface="Open Sans" panose="020B0606030504020204" pitchFamily="34" charset="0"/>
                <a:cs typeface="Open Sans" panose="020B0606030504020204" pitchFamily="34" charset="0"/>
              </a:rPr>
              <a:t>30101_TN_1099_SLGP_VCHR_PAYMNTS_JAN_OCT</a:t>
            </a:r>
          </a:p>
          <a:p>
            <a:pPr lvl="2"/>
            <a:r>
              <a:rPr lang="en-US" b="1" dirty="0">
                <a:latin typeface="Open Sans" panose="020B0606030504020204" pitchFamily="34" charset="0"/>
                <a:ea typeface="Open Sans" panose="020B0606030504020204" pitchFamily="34" charset="0"/>
                <a:cs typeface="Open Sans" panose="020B0606030504020204" pitchFamily="34" charset="0"/>
              </a:rPr>
              <a:t>30101_TN _PAY_PAY2_JAN_OCT</a:t>
            </a:r>
          </a:p>
          <a:p>
            <a:pPr lvl="2"/>
            <a:r>
              <a:rPr lang="en-US" b="1" dirty="0">
                <a:latin typeface="Open Sans" panose="020B0606030504020204" pitchFamily="34" charset="0"/>
                <a:ea typeface="Open Sans" panose="020B0606030504020204" pitchFamily="34" charset="0"/>
                <a:cs typeface="Open Sans" panose="020B0606030504020204" pitchFamily="34" charset="0"/>
              </a:rPr>
              <a:t>30101_1042_REPORT_JAN_OCT</a:t>
            </a:r>
          </a:p>
          <a:p>
            <a:pPr lvl="2"/>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Don’t wait! </a:t>
            </a:r>
            <a:r>
              <a:rPr lang="en-US" dirty="0">
                <a:latin typeface="Open Sans" panose="020B0606030504020204" pitchFamily="34" charset="0"/>
                <a:ea typeface="Open Sans" panose="020B0606030504020204" pitchFamily="34" charset="0"/>
                <a:cs typeface="Open Sans" panose="020B0606030504020204" pitchFamily="34" charset="0"/>
              </a:rPr>
              <a:t>Send the workbooks </a:t>
            </a:r>
            <a:r>
              <a:rPr lang="en-US" b="1" dirty="0">
                <a:latin typeface="Open Sans" panose="020B0606030504020204" pitchFamily="34" charset="0"/>
                <a:ea typeface="Open Sans" panose="020B0606030504020204" pitchFamily="34" charset="0"/>
                <a:cs typeface="Open Sans" panose="020B0606030504020204" pitchFamily="34" charset="0"/>
              </a:rPr>
              <a:t>as they are completed </a:t>
            </a:r>
            <a:r>
              <a:rPr lang="en-US" dirty="0">
                <a:latin typeface="Open Sans" panose="020B0606030504020204" pitchFamily="34" charset="0"/>
                <a:ea typeface="Open Sans" panose="020B0606030504020204" pitchFamily="34" charset="0"/>
                <a:cs typeface="Open Sans" panose="020B0606030504020204" pitchFamily="34" charset="0"/>
              </a:rPr>
              <a:t>rather than waiting until all four queries have been reviewed</a:t>
            </a:r>
            <a:endParaRPr lang="en-US" dirty="0"/>
          </a:p>
        </p:txBody>
      </p:sp>
    </p:spTree>
    <p:extLst>
      <p:ext uri="{BB962C8B-B14F-4D97-AF65-F5344CB8AC3E}">
        <p14:creationId xmlns:p14="http://schemas.microsoft.com/office/powerpoint/2010/main" val="253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1D2E-B943-451C-9059-BD07E76CDC1A}"/>
              </a:ext>
            </a:extLst>
          </p:cNvPr>
          <p:cNvSpPr>
            <a:spLocks noGrp="1"/>
          </p:cNvSpPr>
          <p:nvPr>
            <p:ph type="title"/>
          </p:nvPr>
        </p:nvSpPr>
        <p:spPr/>
        <p:txBody>
          <a:bodyPr/>
          <a:lstStyle/>
          <a:p>
            <a:pPr algn="ctr"/>
            <a:r>
              <a:rPr lang="en-US" dirty="0">
                <a:latin typeface="PermianSlabSerifTypeface" panose="02000000000000000000" pitchFamily="50" charset="0"/>
              </a:rPr>
              <a:t>Submission Requirements</a:t>
            </a:r>
          </a:p>
        </p:txBody>
      </p:sp>
      <p:sp>
        <p:nvSpPr>
          <p:cNvPr id="3" name="Content Placeholder 2">
            <a:extLst>
              <a:ext uri="{FF2B5EF4-FFF2-40B4-BE49-F238E27FC236}">
                <a16:creationId xmlns:a16="http://schemas.microsoft.com/office/drawing/2014/main" id="{0E1E3460-4AC5-4186-BEBC-A00FEB73F5E4}"/>
              </a:ext>
            </a:extLst>
          </p:cNvPr>
          <p:cNvSpPr>
            <a:spLocks noGrp="1"/>
          </p:cNvSpPr>
          <p:nvPr>
            <p:ph idx="1"/>
          </p:nvPr>
        </p:nvSpPr>
        <p:spPr>
          <a:xfrm>
            <a:off x="457200" y="1295401"/>
            <a:ext cx="8229600" cy="4572004"/>
          </a:xfrm>
        </p:spPr>
        <p:txBody>
          <a:bodyPr>
            <a:normAutofit fontScale="92500"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Email 1099 and 1042 reports to F_A.Accounts@tn.gov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The </a:t>
            </a:r>
            <a:r>
              <a:rPr lang="en-US" b="1" dirty="0">
                <a:latin typeface="Open Sans" panose="020B0606030504020204" pitchFamily="34" charset="0"/>
                <a:ea typeface="Open Sans" panose="020B0606030504020204" pitchFamily="34" charset="0"/>
                <a:cs typeface="Open Sans" panose="020B0606030504020204" pitchFamily="34" charset="0"/>
              </a:rPr>
              <a:t>subject line </a:t>
            </a:r>
            <a:r>
              <a:rPr lang="en-US" dirty="0">
                <a:latin typeface="Open Sans" panose="020B0606030504020204" pitchFamily="34" charset="0"/>
                <a:ea typeface="Open Sans" panose="020B0606030504020204" pitchFamily="34" charset="0"/>
                <a:cs typeface="Open Sans" panose="020B0606030504020204" pitchFamily="34" charset="0"/>
              </a:rPr>
              <a:t>of the email must contain your business unit and the name of the report,  for example:</a:t>
            </a:r>
          </a:p>
          <a:p>
            <a:pPr lvl="1"/>
            <a:r>
              <a:rPr lang="en-US" b="1" dirty="0">
                <a:latin typeface="Open Sans" panose="020B0606030504020204" pitchFamily="34" charset="0"/>
                <a:ea typeface="Open Sans" panose="020B0606030504020204" pitchFamily="34" charset="0"/>
                <a:cs typeface="Open Sans" panose="020B0606030504020204" pitchFamily="34" charset="0"/>
              </a:rPr>
              <a:t>30101_TN_1099_TO_REPORT</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b="1" dirty="0">
                <a:latin typeface="Open Sans" panose="020B0606030504020204" pitchFamily="34" charset="0"/>
                <a:ea typeface="Open Sans" panose="020B0606030504020204" pitchFamily="34" charset="0"/>
                <a:cs typeface="Open Sans" panose="020B0606030504020204" pitchFamily="34" charset="0"/>
              </a:rPr>
              <a:t>30101_TN_1099_SLGP_VCHR_PAYMNTS</a:t>
            </a:r>
          </a:p>
          <a:p>
            <a:pPr lvl="1"/>
            <a:r>
              <a:rPr lang="en-US" b="1" dirty="0">
                <a:latin typeface="Open Sans" panose="020B0606030504020204" pitchFamily="34" charset="0"/>
                <a:ea typeface="Open Sans" panose="020B0606030504020204" pitchFamily="34" charset="0"/>
                <a:cs typeface="Open Sans" panose="020B0606030504020204" pitchFamily="34" charset="0"/>
              </a:rPr>
              <a:t>30101_TN _PAY_PAY2</a:t>
            </a:r>
          </a:p>
          <a:p>
            <a:pPr lvl="1"/>
            <a:r>
              <a:rPr lang="en-US" b="1" dirty="0">
                <a:latin typeface="Open Sans" panose="020B0606030504020204" pitchFamily="34" charset="0"/>
                <a:ea typeface="Open Sans" panose="020B0606030504020204" pitchFamily="34" charset="0"/>
                <a:cs typeface="Open Sans" panose="020B0606030504020204" pitchFamily="34" charset="0"/>
              </a:rPr>
              <a:t>30101_1042_REPORT</a:t>
            </a:r>
          </a:p>
          <a:p>
            <a:pPr marL="114300" indent="0">
              <a:buNone/>
            </a:pPr>
            <a:endParaRPr lang="en-US"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If </a:t>
            </a:r>
            <a:r>
              <a:rPr lang="en-US" i="1" dirty="0">
                <a:latin typeface="Open Sans" panose="020B0606030504020204" pitchFamily="34" charset="0"/>
                <a:ea typeface="Open Sans" panose="020B0606030504020204" pitchFamily="34" charset="0"/>
                <a:cs typeface="Open Sans" panose="020B0606030504020204" pitchFamily="34" charset="0"/>
              </a:rPr>
              <a:t>multiple</a:t>
            </a:r>
            <a:r>
              <a:rPr lang="en-US" dirty="0">
                <a:latin typeface="Open Sans" panose="020B0606030504020204" pitchFamily="34" charset="0"/>
                <a:ea typeface="Open Sans" panose="020B0606030504020204" pitchFamily="34" charset="0"/>
                <a:cs typeface="Open Sans" panose="020B0606030504020204" pitchFamily="34" charset="0"/>
              </a:rPr>
              <a:t> reports are submitted in </a:t>
            </a:r>
            <a:r>
              <a:rPr lang="en-US" b="1" dirty="0">
                <a:latin typeface="Open Sans" panose="020B0606030504020204" pitchFamily="34" charset="0"/>
                <a:ea typeface="Open Sans" panose="020B0606030504020204" pitchFamily="34" charset="0"/>
                <a:cs typeface="Open Sans" panose="020B0606030504020204" pitchFamily="34" charset="0"/>
              </a:rPr>
              <a:t>one</a:t>
            </a:r>
            <a:r>
              <a:rPr lang="en-US" dirty="0">
                <a:latin typeface="Open Sans" panose="020B0606030504020204" pitchFamily="34" charset="0"/>
                <a:ea typeface="Open Sans" panose="020B0606030504020204" pitchFamily="34" charset="0"/>
                <a:cs typeface="Open Sans" panose="020B0606030504020204" pitchFamily="34" charset="0"/>
              </a:rPr>
              <a:t> email, the subject line must contain your business unit and “1099_REPORTS” and “1042_REPORT”,  for example:</a:t>
            </a:r>
          </a:p>
          <a:p>
            <a:pPr lvl="1"/>
            <a:r>
              <a:rPr lang="en-US" b="1" dirty="0">
                <a:latin typeface="Open Sans" panose="020B0606030504020204" pitchFamily="34" charset="0"/>
                <a:ea typeface="Open Sans" panose="020B0606030504020204" pitchFamily="34" charset="0"/>
                <a:cs typeface="Open Sans" panose="020B0606030504020204" pitchFamily="34" charset="0"/>
              </a:rPr>
              <a:t>30101_1099_REPORTS</a:t>
            </a:r>
          </a:p>
          <a:p>
            <a:pPr lvl="1"/>
            <a:r>
              <a:rPr lang="en-US" b="1" dirty="0">
                <a:latin typeface="Open Sans" panose="020B0606030504020204" pitchFamily="34" charset="0"/>
                <a:ea typeface="Open Sans" panose="020B0606030504020204" pitchFamily="34" charset="0"/>
                <a:cs typeface="Open Sans" panose="020B0606030504020204" pitchFamily="34" charset="0"/>
              </a:rPr>
              <a:t>30101_1099_REPORTS_1042_REPORT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If you do not have any 1099 corrections to report, you must send an email stating so. You do not have to attach a blank report.</a:t>
            </a:r>
            <a:endParaRPr lang="en-US" b="1" dirty="0"/>
          </a:p>
        </p:txBody>
      </p:sp>
    </p:spTree>
    <p:extLst>
      <p:ext uri="{BB962C8B-B14F-4D97-AF65-F5344CB8AC3E}">
        <p14:creationId xmlns:p14="http://schemas.microsoft.com/office/powerpoint/2010/main" val="39719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US" dirty="0"/>
              <a:t>Important Dates to Remember</a:t>
            </a:r>
          </a:p>
        </p:txBody>
      </p:sp>
      <p:sp>
        <p:nvSpPr>
          <p:cNvPr id="3" name="Content Placeholder 2"/>
          <p:cNvSpPr>
            <a:spLocks noGrp="1"/>
          </p:cNvSpPr>
          <p:nvPr>
            <p:ph idx="1"/>
          </p:nvPr>
        </p:nvSpPr>
        <p:spPr>
          <a:xfrm>
            <a:off x="457200" y="1066800"/>
            <a:ext cx="8229600" cy="5791200"/>
          </a:xfrm>
        </p:spPr>
        <p:txBody>
          <a:bodyPr>
            <a:normAutofit/>
          </a:bodyPr>
          <a:lstStyle/>
          <a:p>
            <a:r>
              <a:rPr lang="en-US" b="1" dirty="0"/>
              <a:t>Majority of 1099/1042 process spans November through March</a:t>
            </a:r>
          </a:p>
          <a:p>
            <a:pPr marL="0" indent="0">
              <a:buNone/>
            </a:pPr>
            <a:endParaRPr lang="en-US" b="1" dirty="0"/>
          </a:p>
          <a:p>
            <a:r>
              <a:rPr lang="en-US" b="1" dirty="0"/>
              <a:t>January through October Reports</a:t>
            </a:r>
          </a:p>
          <a:p>
            <a:pPr lvl="1"/>
            <a:r>
              <a:rPr lang="en-US" b="1" dirty="0"/>
              <a:t>Anticipated Start Date: November 3, 2023</a:t>
            </a:r>
          </a:p>
          <a:p>
            <a:pPr lvl="2"/>
            <a:r>
              <a:rPr lang="en-US" dirty="0"/>
              <a:t>Email from F_A.Accounts@tn.gov sent notifying agencies to begin running queries</a:t>
            </a:r>
          </a:p>
          <a:p>
            <a:pPr lvl="1"/>
            <a:r>
              <a:rPr lang="en-US" b="1" dirty="0"/>
              <a:t>Anticipated Due Date: November 16, 2023</a:t>
            </a:r>
          </a:p>
          <a:p>
            <a:pPr lvl="2"/>
            <a:r>
              <a:rPr lang="en-US" dirty="0"/>
              <a:t>Reports must be submitted to F_A.Accounts@tn.gov in accordance with 1099 and 1042 Reporting Guide</a:t>
            </a:r>
          </a:p>
          <a:p>
            <a:pPr lvl="2"/>
            <a:r>
              <a:rPr lang="en-US" dirty="0"/>
              <a:t>Agency Certification Form (signed by fiscal officer) must be attached to Annual Closing </a:t>
            </a:r>
            <a:r>
              <a:rPr lang="en-US" dirty="0" err="1"/>
              <a:t>Tasklist</a:t>
            </a:r>
            <a:r>
              <a:rPr lang="en-US" dirty="0"/>
              <a:t> (ACT)</a:t>
            </a:r>
          </a:p>
          <a:p>
            <a:pPr lvl="1"/>
            <a:endParaRPr lang="en-US" dirty="0"/>
          </a:p>
          <a:p>
            <a:r>
              <a:rPr lang="en-US" b="1" dirty="0"/>
              <a:t>November through December Reports</a:t>
            </a:r>
          </a:p>
          <a:p>
            <a:pPr lvl="1"/>
            <a:r>
              <a:rPr lang="en-US" b="1" dirty="0"/>
              <a:t>Anticipated Start Date: January 3, 2024</a:t>
            </a:r>
          </a:p>
          <a:p>
            <a:pPr lvl="2"/>
            <a:r>
              <a:rPr lang="en-US" dirty="0"/>
              <a:t>Email from F_A.Accounts@tn.gov sent notifying agencies to begin running queries</a:t>
            </a:r>
          </a:p>
          <a:p>
            <a:pPr lvl="1"/>
            <a:r>
              <a:rPr lang="en-US" b="1" dirty="0"/>
              <a:t>Anticipated Due Date: January 10, 2024</a:t>
            </a:r>
          </a:p>
          <a:p>
            <a:pPr lvl="2"/>
            <a:r>
              <a:rPr lang="en-US" dirty="0"/>
              <a:t>Reports must be submitted to F_A.Accounts@tn.gov in accordance with 1099 and 1042 Reporting Guide</a:t>
            </a:r>
          </a:p>
          <a:p>
            <a:pPr lvl="2"/>
            <a:r>
              <a:rPr lang="en-US" dirty="0"/>
              <a:t>Agency Certification Form (signed by fiscal officer) must be attached to Annual Closing </a:t>
            </a:r>
            <a:r>
              <a:rPr lang="en-US" dirty="0" err="1"/>
              <a:t>Tasklist</a:t>
            </a:r>
            <a:r>
              <a:rPr lang="en-US" dirty="0"/>
              <a:t> (ACT)</a:t>
            </a:r>
          </a:p>
          <a:p>
            <a:pPr marL="0" indent="0">
              <a:buNone/>
            </a:pPr>
            <a:endParaRPr lang="en-US" dirty="0"/>
          </a:p>
        </p:txBody>
      </p:sp>
    </p:spTree>
    <p:extLst>
      <p:ext uri="{BB962C8B-B14F-4D97-AF65-F5344CB8AC3E}">
        <p14:creationId xmlns:p14="http://schemas.microsoft.com/office/powerpoint/2010/main" val="2479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1000"/>
                                        <p:tgtEl>
                                          <p:spTgt spid="3">
                                            <p:txEl>
                                              <p:pRg st="12" end="12"/>
                                            </p:txEl>
                                          </p:spTgt>
                                        </p:tgtEl>
                                      </p:cBhvr>
                                    </p:animEffect>
                                    <p:anim calcmode="lin" valueType="num">
                                      <p:cBhvr>
                                        <p:cTn id="7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1000"/>
                                        <p:tgtEl>
                                          <p:spTgt spid="3">
                                            <p:txEl>
                                              <p:pRg st="13" end="13"/>
                                            </p:txEl>
                                          </p:spTgt>
                                        </p:tgtEl>
                                      </p:cBhvr>
                                    </p:animEffect>
                                    <p:anim calcmode="lin" valueType="num">
                                      <p:cBhvr>
                                        <p:cTn id="8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Effect transition="in" filter="fade">
                                      <p:cBhvr>
                                        <p:cTn id="86" dur="1000"/>
                                        <p:tgtEl>
                                          <p:spTgt spid="3">
                                            <p:txEl>
                                              <p:pRg st="14" end="14"/>
                                            </p:txEl>
                                          </p:spTgt>
                                        </p:tgtEl>
                                      </p:cBhvr>
                                    </p:animEffect>
                                    <p:anim calcmode="lin" valueType="num">
                                      <p:cBhvr>
                                        <p:cTn id="8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Important Reminders</a:t>
            </a:r>
          </a:p>
        </p:txBody>
      </p:sp>
      <p:sp>
        <p:nvSpPr>
          <p:cNvPr id="3" name="Content Placeholder 2"/>
          <p:cNvSpPr>
            <a:spLocks noGrp="1"/>
          </p:cNvSpPr>
          <p:nvPr>
            <p:ph idx="1"/>
          </p:nvPr>
        </p:nvSpPr>
        <p:spPr>
          <a:xfrm>
            <a:off x="457200" y="1371600"/>
            <a:ext cx="8229600" cy="4495805"/>
          </a:xfrm>
        </p:spPr>
        <p:txBody>
          <a:bodyPr>
            <a:normAutofit/>
          </a:bodyPr>
          <a:lstStyle/>
          <a:p>
            <a:r>
              <a:rPr lang="en-US" b="1" dirty="0"/>
              <a:t>1099 Corrections</a:t>
            </a:r>
          </a:p>
          <a:p>
            <a:pPr lvl="1"/>
            <a:r>
              <a:rPr lang="en-US" dirty="0"/>
              <a:t>2019: 13,000</a:t>
            </a:r>
          </a:p>
          <a:p>
            <a:pPr lvl="1"/>
            <a:r>
              <a:rPr lang="en-US" dirty="0"/>
              <a:t>2020: 12,600</a:t>
            </a:r>
          </a:p>
          <a:p>
            <a:pPr lvl="1"/>
            <a:r>
              <a:rPr lang="en-US" dirty="0"/>
              <a:t>2021: 8,320</a:t>
            </a:r>
          </a:p>
          <a:p>
            <a:pPr lvl="1"/>
            <a:r>
              <a:rPr lang="en-US" dirty="0"/>
              <a:t>2022: 15,740 (</a:t>
            </a:r>
            <a:r>
              <a:rPr lang="en-US" i="1" dirty="0"/>
              <a:t>increase mostly due to changes in reporting</a:t>
            </a:r>
            <a:r>
              <a:rPr lang="en-US" dirty="0"/>
              <a:t>)</a:t>
            </a:r>
          </a:p>
          <a:p>
            <a:pPr marL="457200" lvl="1" indent="0">
              <a:buNone/>
            </a:pPr>
            <a:endParaRPr lang="en-US" dirty="0"/>
          </a:p>
          <a:p>
            <a:r>
              <a:rPr lang="en-US" b="1" dirty="0">
                <a:latin typeface="Arial" panose="020B0604020202020204" pitchFamily="34" charset="0"/>
                <a:cs typeface="Arial" panose="020B0604020202020204" pitchFamily="34" charset="0"/>
              </a:rPr>
              <a:t>Keep in mind when entering vouchers:</a:t>
            </a:r>
          </a:p>
          <a:p>
            <a:pPr marL="868680" lvl="1" indent="-457200">
              <a:buFont typeface="+mj-lt"/>
              <a:buAutoNum type="arabicPeriod"/>
            </a:pPr>
            <a:r>
              <a:rPr lang="en-US" dirty="0">
                <a:latin typeface="Arial" panose="020B0604020202020204" pitchFamily="34" charset="0"/>
                <a:cs typeface="Arial" panose="020B0604020202020204" pitchFamily="34" charset="0"/>
              </a:rPr>
              <a:t>Choose the appropriate Location (</a:t>
            </a:r>
            <a:r>
              <a:rPr lang="en-US" i="1" dirty="0">
                <a:latin typeface="Arial" panose="020B0604020202020204" pitchFamily="34" charset="0"/>
                <a:cs typeface="Arial" panose="020B0604020202020204" pitchFamily="34" charset="0"/>
              </a:rPr>
              <a:t>1099 reportability and bank account</a:t>
            </a:r>
            <a:r>
              <a:rPr lang="en-US" dirty="0">
                <a:latin typeface="Arial" panose="020B0604020202020204" pitchFamily="34" charset="0"/>
                <a:cs typeface="Arial" panose="020B0604020202020204" pitchFamily="34" charset="0"/>
              </a:rPr>
              <a:t>) </a:t>
            </a:r>
          </a:p>
          <a:p>
            <a:pPr lvl="2"/>
            <a:r>
              <a:rPr lang="en-US" dirty="0">
                <a:latin typeface="Arial" panose="020B0604020202020204" pitchFamily="34" charset="0"/>
                <a:cs typeface="Arial" panose="020B0604020202020204" pitchFamily="34" charset="0"/>
              </a:rPr>
              <a:t>Query: TN_AP33C_VENDOR_SEARCH </a:t>
            </a:r>
          </a:p>
          <a:p>
            <a:pPr marL="868680" lvl="1" indent="-457200">
              <a:buFont typeface="+mj-lt"/>
              <a:buAutoNum type="arabicPeriod"/>
            </a:pPr>
            <a:r>
              <a:rPr lang="en-US" dirty="0">
                <a:latin typeface="Arial" panose="020B0604020202020204" pitchFamily="34" charset="0"/>
                <a:cs typeface="Arial" panose="020B0604020202020204" pitchFamily="34" charset="0"/>
              </a:rPr>
              <a:t>Choose the appropriate Address (</a:t>
            </a:r>
            <a:r>
              <a:rPr lang="en-US" i="1" dirty="0">
                <a:latin typeface="Arial" panose="020B0604020202020204" pitchFamily="34" charset="0"/>
                <a:cs typeface="Arial" panose="020B0604020202020204" pitchFamily="34" charset="0"/>
              </a:rPr>
              <a:t>Should match remittance address on invoice</a:t>
            </a:r>
            <a:r>
              <a:rPr lang="en-US" dirty="0">
                <a:latin typeface="Arial" panose="020B0604020202020204" pitchFamily="34" charset="0"/>
                <a:cs typeface="Arial" panose="020B0604020202020204" pitchFamily="34" charset="0"/>
              </a:rPr>
              <a:t>)</a:t>
            </a:r>
          </a:p>
          <a:p>
            <a:pPr marL="868680" lvl="1" indent="-457200">
              <a:buFont typeface="+mj-lt"/>
              <a:buAutoNum type="arabicPeriod"/>
            </a:pPr>
            <a:r>
              <a:rPr lang="en-US" dirty="0">
                <a:latin typeface="Arial" panose="020B0604020202020204" pitchFamily="34" charset="0"/>
                <a:cs typeface="Arial" panose="020B0604020202020204" pitchFamily="34" charset="0"/>
              </a:rPr>
              <a:t>Do not assume the Default Location or Address is correct</a:t>
            </a:r>
          </a:p>
        </p:txBody>
      </p:sp>
      <p:sp>
        <p:nvSpPr>
          <p:cNvPr id="8" name="Text Placeholder 2"/>
          <p:cNvSpPr txBox="1">
            <a:spLocks/>
          </p:cNvSpPr>
          <p:nvPr/>
        </p:nvSpPr>
        <p:spPr>
          <a:xfrm>
            <a:off x="457200" y="1701806"/>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1182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8F76-B419-4FF7-919D-FE2CCE3A2A92}"/>
              </a:ext>
            </a:extLst>
          </p:cNvPr>
          <p:cNvSpPr>
            <a:spLocks noGrp="1"/>
          </p:cNvSpPr>
          <p:nvPr>
            <p:ph type="title"/>
          </p:nvPr>
        </p:nvSpPr>
        <p:spPr/>
        <p:txBody>
          <a:bodyPr/>
          <a:lstStyle/>
          <a:p>
            <a:pPr algn="ctr"/>
            <a:r>
              <a:rPr lang="en-US" dirty="0"/>
              <a:t>Agency Certifications</a:t>
            </a:r>
          </a:p>
        </p:txBody>
      </p:sp>
      <p:sp>
        <p:nvSpPr>
          <p:cNvPr id="3" name="Content Placeholder 2">
            <a:extLst>
              <a:ext uri="{FF2B5EF4-FFF2-40B4-BE49-F238E27FC236}">
                <a16:creationId xmlns:a16="http://schemas.microsoft.com/office/drawing/2014/main" id="{A866B8B4-F2CF-4123-BB35-F551DA1AC903}"/>
              </a:ext>
            </a:extLst>
          </p:cNvPr>
          <p:cNvSpPr>
            <a:spLocks noGrp="1"/>
          </p:cNvSpPr>
          <p:nvPr>
            <p:ph idx="1"/>
          </p:nvPr>
        </p:nvSpPr>
        <p:spPr>
          <a:xfrm>
            <a:off x="457200" y="1447801"/>
            <a:ext cx="8229600" cy="4419604"/>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Certify: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ü"/>
            </a:pPr>
            <a:r>
              <a:rPr lang="en-US" sz="1800" dirty="0">
                <a:latin typeface="Open Sans" panose="020B0606030504020204" pitchFamily="34" charset="0"/>
                <a:ea typeface="Open Sans" panose="020B0606030504020204" pitchFamily="34" charset="0"/>
                <a:cs typeface="Open Sans" panose="020B0606030504020204" pitchFamily="34" charset="0"/>
              </a:rPr>
              <a:t>All </a:t>
            </a:r>
            <a:r>
              <a:rPr lang="en-US" sz="1800" b="1" dirty="0">
                <a:latin typeface="Open Sans" panose="020B0606030504020204" pitchFamily="34" charset="0"/>
                <a:ea typeface="Open Sans" panose="020B0606030504020204" pitchFamily="34" charset="0"/>
                <a:cs typeface="Open Sans" panose="020B0606030504020204" pitchFamily="34" charset="0"/>
              </a:rPr>
              <a:t>1099 queries</a:t>
            </a:r>
            <a:r>
              <a:rPr lang="en-US" sz="1800" dirty="0">
                <a:latin typeface="Open Sans" panose="020B0606030504020204" pitchFamily="34" charset="0"/>
                <a:ea typeface="Open Sans" panose="020B0606030504020204" pitchFamily="34" charset="0"/>
                <a:cs typeface="Open Sans" panose="020B0606030504020204" pitchFamily="34" charset="0"/>
              </a:rPr>
              <a:t> and </a:t>
            </a:r>
            <a:r>
              <a:rPr lang="en-US" sz="1800" b="1" dirty="0">
                <a:latin typeface="Open Sans" panose="020B0606030504020204" pitchFamily="34" charset="0"/>
                <a:ea typeface="Open Sans" panose="020B0606030504020204" pitchFamily="34" charset="0"/>
                <a:cs typeface="Open Sans" panose="020B0606030504020204" pitchFamily="34" charset="0"/>
              </a:rPr>
              <a:t>1042 payments </a:t>
            </a:r>
            <a:r>
              <a:rPr lang="en-US" sz="1800" dirty="0">
                <a:latin typeface="Open Sans" panose="020B0606030504020204" pitchFamily="34" charset="0"/>
                <a:ea typeface="Open Sans" panose="020B0606030504020204" pitchFamily="34" charset="0"/>
                <a:cs typeface="Open Sans" panose="020B0606030504020204" pitchFamily="34" charset="0"/>
              </a:rPr>
              <a:t>have been reviewed and formatted in accordance with the 1099 and 1042 Reporting Guide and all corrections have been submitted to Supplier Maintenance</a:t>
            </a:r>
          </a:p>
          <a:p>
            <a:pPr marL="457200" lvl="1"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ü"/>
            </a:pPr>
            <a:r>
              <a:rPr lang="en-US" sz="1800" dirty="0">
                <a:latin typeface="Open Sans" panose="020B0606030504020204" pitchFamily="34" charset="0"/>
                <a:ea typeface="Open Sans" panose="020B0606030504020204" pitchFamily="34" charset="0"/>
                <a:cs typeface="Open Sans" panose="020B0606030504020204" pitchFamily="34" charset="0"/>
              </a:rPr>
              <a:t>All </a:t>
            </a:r>
            <a:r>
              <a:rPr lang="en-US" sz="1800" b="1" dirty="0">
                <a:latin typeface="Open Sans" panose="020B0606030504020204" pitchFamily="34" charset="0"/>
                <a:ea typeface="Open Sans" panose="020B0606030504020204" pitchFamily="34" charset="0"/>
                <a:cs typeface="Open Sans" panose="020B0606030504020204" pitchFamily="34" charset="0"/>
              </a:rPr>
              <a:t>settlements, </a:t>
            </a:r>
            <a:r>
              <a:rPr lang="en-US" sz="1800" dirty="0">
                <a:latin typeface="Open Sans" panose="020B0606030504020204" pitchFamily="34" charset="0"/>
                <a:ea typeface="Open Sans" panose="020B0606030504020204" pitchFamily="34" charset="0"/>
                <a:cs typeface="Open Sans" panose="020B0606030504020204" pitchFamily="34" charset="0"/>
              </a:rPr>
              <a:t>including those paid through payroll</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rPr>
              <a:t>and </a:t>
            </a:r>
            <a:r>
              <a:rPr lang="en-US" sz="1800" b="1" dirty="0">
                <a:latin typeface="Open Sans" panose="020B0606030504020204" pitchFamily="34" charset="0"/>
                <a:ea typeface="Open Sans" panose="020B0606030504020204" pitchFamily="34" charset="0"/>
                <a:cs typeface="Open Sans" panose="020B0606030504020204" pitchFamily="34" charset="0"/>
              </a:rPr>
              <a:t>offline payments, </a:t>
            </a:r>
            <a:r>
              <a:rPr lang="en-US" sz="1800" dirty="0">
                <a:latin typeface="Open Sans" panose="020B0606030504020204" pitchFamily="34" charset="0"/>
                <a:ea typeface="Open Sans" panose="020B0606030504020204" pitchFamily="34" charset="0"/>
                <a:cs typeface="Open Sans" panose="020B0606030504020204" pitchFamily="34" charset="0"/>
              </a:rPr>
              <a:t>those paid outside of Edison</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rPr>
              <a:t>have been submitted to Supplier Maintenance in accordance with the 1099 and 1042 Reporting Guide</a:t>
            </a:r>
            <a:endParaRPr lang="en-US" sz="1800" dirty="0"/>
          </a:p>
        </p:txBody>
      </p:sp>
    </p:spTree>
    <p:extLst>
      <p:ext uri="{BB962C8B-B14F-4D97-AF65-F5344CB8AC3E}">
        <p14:creationId xmlns:p14="http://schemas.microsoft.com/office/powerpoint/2010/main" val="35056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ADC9-D493-4836-AD11-586E84C89E97}"/>
              </a:ext>
            </a:extLst>
          </p:cNvPr>
          <p:cNvSpPr>
            <a:spLocks noGrp="1"/>
          </p:cNvSpPr>
          <p:nvPr>
            <p:ph type="title"/>
          </p:nvPr>
        </p:nvSpPr>
        <p:spPr/>
        <p:txBody>
          <a:bodyPr/>
          <a:lstStyle/>
          <a:p>
            <a:pPr algn="ctr"/>
            <a:r>
              <a:rPr lang="en-US" dirty="0">
                <a:latin typeface="Cambria" panose="02040503050406030204" pitchFamily="18" charset="0"/>
              </a:rPr>
              <a:t>Contact Information</a:t>
            </a:r>
            <a:endParaRPr lang="en-US" dirty="0"/>
          </a:p>
        </p:txBody>
      </p:sp>
      <p:sp>
        <p:nvSpPr>
          <p:cNvPr id="3" name="Content Placeholder 2">
            <a:extLst>
              <a:ext uri="{FF2B5EF4-FFF2-40B4-BE49-F238E27FC236}">
                <a16:creationId xmlns:a16="http://schemas.microsoft.com/office/drawing/2014/main" id="{175AB9D0-98A7-435F-BB40-A45DEC16573E}"/>
              </a:ext>
            </a:extLst>
          </p:cNvPr>
          <p:cNvSpPr>
            <a:spLocks noGrp="1"/>
          </p:cNvSpPr>
          <p:nvPr>
            <p:ph idx="1"/>
          </p:nvPr>
        </p:nvSpPr>
        <p:spPr>
          <a:xfrm>
            <a:off x="419878" y="1441580"/>
            <a:ext cx="8229600" cy="3733800"/>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Communication is critical.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Email 1099 and 1042 reports and questions to: F_A.Accounts@tn.gov</a:t>
            </a:r>
          </a:p>
          <a:p>
            <a:pPr lvl="1"/>
            <a:r>
              <a:rPr lang="en-US" sz="1800" dirty="0">
                <a:latin typeface="Open Sans" panose="020B0606030504020204" pitchFamily="34" charset="0"/>
                <a:ea typeface="Open Sans" panose="020B0606030504020204" pitchFamily="34" charset="0"/>
                <a:cs typeface="Open Sans" panose="020B0606030504020204" pitchFamily="34" charset="0"/>
              </a:rPr>
              <a:t>If emailing a question,  the Subject must include “1099Q”</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Phone contact information for us:</a:t>
            </a:r>
          </a:p>
          <a:p>
            <a:pPr lvl="1"/>
            <a:r>
              <a:rPr lang="en-US" sz="1800" dirty="0">
                <a:latin typeface="Open Sans" panose="020B0606030504020204" pitchFamily="34" charset="0"/>
                <a:ea typeface="Open Sans" panose="020B0606030504020204" pitchFamily="34" charset="0"/>
                <a:cs typeface="Open Sans" panose="020B0606030504020204" pitchFamily="34" charset="0"/>
              </a:rPr>
              <a:t>Angelo Bruno – 615-253-2742; Angelo.Bruno@tn.gov</a:t>
            </a:r>
          </a:p>
          <a:p>
            <a:pPr lvl="1"/>
            <a:r>
              <a:rPr lang="en-US" sz="1800" dirty="0">
                <a:latin typeface="Open Sans" panose="020B0606030504020204" pitchFamily="34" charset="0"/>
                <a:ea typeface="Open Sans" panose="020B0606030504020204" pitchFamily="34" charset="0"/>
                <a:cs typeface="Open Sans" panose="020B0606030504020204" pitchFamily="34" charset="0"/>
              </a:rPr>
              <a:t>Katelyn Huckaby – 615-770-1104; Katelyn.Huckaby@tn.gov</a:t>
            </a:r>
          </a:p>
        </p:txBody>
      </p:sp>
    </p:spTree>
    <p:extLst>
      <p:ext uri="{BB962C8B-B14F-4D97-AF65-F5344CB8AC3E}">
        <p14:creationId xmlns:p14="http://schemas.microsoft.com/office/powerpoint/2010/main" val="2961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40FF8A-045D-4E5E-9F1D-F23806ED85A5}"/>
              </a:ext>
            </a:extLst>
          </p:cNvPr>
          <p:cNvSpPr>
            <a:spLocks noGrp="1"/>
          </p:cNvSpPr>
          <p:nvPr>
            <p:ph idx="1"/>
          </p:nvPr>
        </p:nvSpPr>
        <p:spPr>
          <a:xfrm>
            <a:off x="457200" y="990599"/>
            <a:ext cx="8229600" cy="4876805"/>
          </a:xfrm>
        </p:spPr>
        <p:txBody>
          <a:bodyPr/>
          <a:lstStyle/>
          <a:p>
            <a:endParaRPr lang="en-US" dirty="0"/>
          </a:p>
          <a:p>
            <a:endParaRPr lang="en-US" dirty="0"/>
          </a:p>
          <a:p>
            <a:endParaRPr lang="en-US" dirty="0"/>
          </a:p>
          <a:p>
            <a:endParaRPr lang="en-US" dirty="0"/>
          </a:p>
          <a:p>
            <a:pPr marL="0" indent="0" algn="ctr">
              <a:buNone/>
            </a:pPr>
            <a:r>
              <a:rPr lang="en-US" sz="7200" dirty="0"/>
              <a:t>Questions?</a:t>
            </a:r>
          </a:p>
        </p:txBody>
      </p:sp>
    </p:spTree>
    <p:extLst>
      <p:ext uri="{BB962C8B-B14F-4D97-AF65-F5344CB8AC3E}">
        <p14:creationId xmlns:p14="http://schemas.microsoft.com/office/powerpoint/2010/main" val="5687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path" presetSubtype="0" accel="50000" decel="50000" fill="hold" nodeType="afterEffect">
                                  <p:stCondLst>
                                    <p:cond delay="0"/>
                                  </p:stCondLst>
                                  <p:childTnLst>
                                    <p:animMotion origin="layout" path="M 0 0 L 0.036 0.062 L 0.108 0.062 L 0.072 0.125 L 0.108 0.187 L 0.036 0.187 L 0 0.25 L -0.036 0.187 L -0.108 0.187 L -0.072 0.125 L -0.108 0.062 L -0.036 0.062 L 0 0 Z" pathEditMode="relative" ptsTypes="">
                                      <p:cBhvr>
                                        <p:cTn id="6" dur="2000" fill="hold"/>
                                        <p:tgtEl>
                                          <p:spTgt spid="5">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THANK YOU</a:t>
            </a:r>
          </a:p>
        </p:txBody>
      </p:sp>
    </p:spTree>
    <p:extLst>
      <p:ext uri="{BB962C8B-B14F-4D97-AF65-F5344CB8AC3E}">
        <p14:creationId xmlns:p14="http://schemas.microsoft.com/office/powerpoint/2010/main" val="14070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0520-B824-49A3-B17B-32BC6FD67294}"/>
              </a:ext>
            </a:extLst>
          </p:cNvPr>
          <p:cNvSpPr>
            <a:spLocks noGrp="1"/>
          </p:cNvSpPr>
          <p:nvPr>
            <p:ph type="title"/>
          </p:nvPr>
        </p:nvSpPr>
        <p:spPr/>
        <p:txBody>
          <a:bodyPr/>
          <a:lstStyle/>
          <a:p>
            <a:pPr algn="ctr"/>
            <a:r>
              <a:rPr lang="en-US" dirty="0"/>
              <a:t>Why We Report</a:t>
            </a:r>
          </a:p>
        </p:txBody>
      </p:sp>
      <p:sp>
        <p:nvSpPr>
          <p:cNvPr id="4" name="Content Placeholder 2">
            <a:extLst>
              <a:ext uri="{FF2B5EF4-FFF2-40B4-BE49-F238E27FC236}">
                <a16:creationId xmlns:a16="http://schemas.microsoft.com/office/drawing/2014/main" id="{C13A5ADC-B218-4F6C-9A1B-07307871D0AA}"/>
              </a:ext>
            </a:extLst>
          </p:cNvPr>
          <p:cNvSpPr>
            <a:spLocks noGrp="1"/>
          </p:cNvSpPr>
          <p:nvPr>
            <p:ph idx="1"/>
          </p:nvPr>
        </p:nvSpPr>
        <p:spPr>
          <a:xfrm>
            <a:off x="474133" y="1676400"/>
            <a:ext cx="8229600" cy="4648200"/>
          </a:xfrm>
        </p:spPr>
        <p:txBody>
          <a:bodyPr>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a:t>
            </a:r>
            <a:r>
              <a:rPr lang="en-US" b="1" dirty="0">
                <a:latin typeface="Open Sans" panose="020B0606030504020204" pitchFamily="34" charset="0"/>
                <a:ea typeface="Open Sans" panose="020B0606030504020204" pitchFamily="34" charset="0"/>
                <a:cs typeface="Open Sans" panose="020B0606030504020204" pitchFamily="34" charset="0"/>
              </a:rPr>
              <a:t>IRS requires </a:t>
            </a:r>
            <a:r>
              <a:rPr lang="en-US" dirty="0">
                <a:latin typeface="Open Sans" panose="020B0606030504020204" pitchFamily="34" charset="0"/>
                <a:ea typeface="Open Sans" panose="020B0606030504020204" pitchFamily="34" charset="0"/>
                <a:cs typeface="Open Sans" panose="020B0606030504020204" pitchFamily="34" charset="0"/>
              </a:rPr>
              <a:t>certain payments made to suppliers be reported on an IRS Information Return (</a:t>
            </a:r>
            <a:r>
              <a:rPr lang="en-US" i="1" dirty="0">
                <a:latin typeface="Open Sans" panose="020B0606030504020204" pitchFamily="34" charset="0"/>
                <a:ea typeface="Open Sans" panose="020B0606030504020204" pitchFamily="34" charset="0"/>
                <a:cs typeface="Open Sans" panose="020B0606030504020204" pitchFamily="34" charset="0"/>
              </a:rPr>
              <a:t>Form 1099 series, etc</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Reportable </a:t>
            </a:r>
            <a:r>
              <a:rPr lang="en-US" b="1" i="1" dirty="0">
                <a:latin typeface="Open Sans" panose="020B0606030504020204" pitchFamily="34" charset="0"/>
                <a:ea typeface="Open Sans" panose="020B0606030504020204" pitchFamily="34" charset="0"/>
                <a:cs typeface="Open Sans" panose="020B0606030504020204" pitchFamily="34" charset="0"/>
              </a:rPr>
              <a:t>does not </a:t>
            </a:r>
            <a:r>
              <a:rPr lang="en-US" i="1" dirty="0">
                <a:latin typeface="Open Sans" panose="020B0606030504020204" pitchFamily="34" charset="0"/>
                <a:ea typeface="Open Sans" panose="020B0606030504020204" pitchFamily="34" charset="0"/>
                <a:cs typeface="Open Sans" panose="020B0606030504020204" pitchFamily="34" charset="0"/>
              </a:rPr>
              <a:t>mean taxable. </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Presentation Topics:</a:t>
            </a:r>
          </a:p>
          <a:p>
            <a:pPr lvl="1"/>
            <a:r>
              <a:rPr lang="en-US" sz="1800" dirty="0">
                <a:latin typeface="Open Sans" panose="020B0606030504020204" pitchFamily="34" charset="0"/>
                <a:ea typeface="Open Sans" panose="020B0606030504020204" pitchFamily="34" charset="0"/>
                <a:cs typeface="Open Sans" panose="020B0606030504020204" pitchFamily="34" charset="0"/>
              </a:rPr>
              <a:t>Form 1099-MISC </a:t>
            </a:r>
            <a:r>
              <a:rPr lang="en-US"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Miscellaneous Income – rent, medical services, legal services</a:t>
            </a:r>
            <a:r>
              <a:rPr lang="en-US" dirty="0">
                <a:latin typeface="Open Sans" panose="020B0606030504020204" pitchFamily="34" charset="0"/>
                <a:ea typeface="Open Sans" panose="020B0606030504020204" pitchFamily="34" charset="0"/>
                <a:cs typeface="Open Sans" panose="020B0606030504020204" pitchFamily="34" charset="0"/>
              </a:rPr>
              <a:t>)</a:t>
            </a:r>
          </a:p>
          <a:p>
            <a:pPr lvl="1"/>
            <a:r>
              <a:rPr lang="en-US" sz="1800" dirty="0">
                <a:latin typeface="Open Sans" panose="020B0606030504020204" pitchFamily="34" charset="0"/>
                <a:ea typeface="Open Sans" panose="020B0606030504020204" pitchFamily="34" charset="0"/>
                <a:cs typeface="Open Sans" panose="020B0606030504020204" pitchFamily="34" charset="0"/>
              </a:rPr>
              <a:t>Form 1099-NEC </a:t>
            </a:r>
            <a:r>
              <a:rPr lang="en-US"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Nonemployee Compensation – services, excluding medical</a:t>
            </a:r>
            <a:r>
              <a:rPr lang="en-US" dirty="0">
                <a:latin typeface="Open Sans" panose="020B0606030504020204" pitchFamily="34" charset="0"/>
                <a:ea typeface="Open Sans" panose="020B0606030504020204" pitchFamily="34" charset="0"/>
                <a:cs typeface="Open Sans" panose="020B0606030504020204" pitchFamily="34" charset="0"/>
              </a:rPr>
              <a:t>) </a:t>
            </a:r>
          </a:p>
          <a:p>
            <a:pPr lvl="1"/>
            <a:r>
              <a:rPr lang="en-US" sz="1800" dirty="0">
                <a:latin typeface="Open Sans" panose="020B0606030504020204" pitchFamily="34" charset="0"/>
                <a:ea typeface="Open Sans" panose="020B0606030504020204" pitchFamily="34" charset="0"/>
                <a:cs typeface="Open Sans" panose="020B0606030504020204" pitchFamily="34" charset="0"/>
              </a:rPr>
              <a:t>Form 1099-G </a:t>
            </a:r>
            <a:r>
              <a:rPr lang="en-US"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Certain Government Payments – grants</a:t>
            </a:r>
            <a:r>
              <a:rPr lang="en-US" dirty="0">
                <a:latin typeface="Open Sans" panose="020B0606030504020204" pitchFamily="34" charset="0"/>
                <a:ea typeface="Open Sans" panose="020B0606030504020204" pitchFamily="34" charset="0"/>
                <a:cs typeface="Open Sans" panose="020B0606030504020204" pitchFamily="34" charset="0"/>
              </a:rPr>
              <a:t>)</a:t>
            </a:r>
          </a:p>
          <a:p>
            <a:pPr lvl="1"/>
            <a:r>
              <a:rPr lang="en-US" sz="1800" dirty="0">
                <a:latin typeface="Open Sans" panose="020B0606030504020204" pitchFamily="34" charset="0"/>
                <a:ea typeface="Open Sans" panose="020B0606030504020204" pitchFamily="34" charset="0"/>
                <a:cs typeface="Open Sans" panose="020B0606030504020204" pitchFamily="34" charset="0"/>
              </a:rPr>
              <a:t>Form 1042-S </a:t>
            </a:r>
            <a:r>
              <a:rPr lang="en-US"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Foreign Suppliers</a:t>
            </a:r>
            <a:r>
              <a:rPr lang="en-US" dirty="0">
                <a:latin typeface="Open Sans" panose="020B0606030504020204" pitchFamily="34" charset="0"/>
                <a:ea typeface="Open Sans" panose="020B0606030504020204" pitchFamily="34" charset="0"/>
                <a:cs typeface="Open Sans" panose="020B0606030504020204" pitchFamily="34" charset="0"/>
              </a:rPr>
              <a:t>)</a:t>
            </a:r>
          </a:p>
          <a:p>
            <a:pPr marL="411480" lvl="1"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We will work with agencies to ensure reporting of offline payments (</a:t>
            </a:r>
            <a:r>
              <a:rPr lang="en-US" i="1" dirty="0">
                <a:latin typeface="Open Sans" panose="020B0606030504020204" pitchFamily="34" charset="0"/>
                <a:ea typeface="Open Sans" panose="020B0606030504020204" pitchFamily="34" charset="0"/>
                <a:cs typeface="Open Sans" panose="020B0606030504020204" pitchFamily="34" charset="0"/>
              </a:rPr>
              <a:t>payments not made through Edison</a:t>
            </a:r>
            <a:r>
              <a:rPr lang="en-US" dirty="0">
                <a:latin typeface="Open Sans" panose="020B0606030504020204" pitchFamily="34" charset="0"/>
                <a:ea typeface="Open Sans" panose="020B0606030504020204" pitchFamily="34" charset="0"/>
                <a:cs typeface="Open Sans" panose="020B0606030504020204" pitchFamily="34" charset="0"/>
              </a:rPr>
              <a:t>) and other types of Information Returns that must be issued</a:t>
            </a:r>
          </a:p>
        </p:txBody>
      </p:sp>
    </p:spTree>
    <p:extLst>
      <p:ext uri="{BB962C8B-B14F-4D97-AF65-F5344CB8AC3E}">
        <p14:creationId xmlns:p14="http://schemas.microsoft.com/office/powerpoint/2010/main" val="10444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6B44-A7CF-4E35-BAD6-EC6C708AE80A}"/>
              </a:ext>
            </a:extLst>
          </p:cNvPr>
          <p:cNvSpPr>
            <a:spLocks noGrp="1"/>
          </p:cNvSpPr>
          <p:nvPr>
            <p:ph type="title"/>
          </p:nvPr>
        </p:nvSpPr>
        <p:spPr/>
        <p:txBody>
          <a:bodyPr>
            <a:normAutofit/>
          </a:bodyPr>
          <a:lstStyle/>
          <a:p>
            <a:pPr algn="ctr"/>
            <a:r>
              <a:rPr lang="en-US" dirty="0"/>
              <a:t>Who We Report</a:t>
            </a:r>
            <a:br>
              <a:rPr lang="en-US" dirty="0"/>
            </a:br>
            <a:r>
              <a:rPr lang="en-US" sz="1600" i="1" dirty="0"/>
              <a:t>Is the Supplier Reportable?</a:t>
            </a:r>
            <a:endParaRPr lang="en-US" dirty="0"/>
          </a:p>
        </p:txBody>
      </p:sp>
      <p:graphicFrame>
        <p:nvGraphicFramePr>
          <p:cNvPr id="11" name="Content Placeholder 10">
            <a:extLst>
              <a:ext uri="{FF2B5EF4-FFF2-40B4-BE49-F238E27FC236}">
                <a16:creationId xmlns:a16="http://schemas.microsoft.com/office/drawing/2014/main" id="{FA752F75-8C38-4A16-9A5C-097FD5E66267}"/>
              </a:ext>
            </a:extLst>
          </p:cNvPr>
          <p:cNvGraphicFramePr>
            <a:graphicFrameLocks noGrp="1"/>
          </p:cNvGraphicFramePr>
          <p:nvPr>
            <p:ph idx="1"/>
            <p:extLst>
              <p:ext uri="{D42A27DB-BD31-4B8C-83A1-F6EECF244321}">
                <p14:modId xmlns:p14="http://schemas.microsoft.com/office/powerpoint/2010/main" val="2046592308"/>
              </p:ext>
            </p:extLst>
          </p:nvPr>
        </p:nvGraphicFramePr>
        <p:xfrm>
          <a:off x="1371600" y="1451811"/>
          <a:ext cx="6429375" cy="4871663"/>
        </p:xfrm>
        <a:graphic>
          <a:graphicData uri="http://schemas.openxmlformats.org/drawingml/2006/table">
            <a:tbl>
              <a:tblPr firstRow="1" firstCol="1" bandRow="1"/>
              <a:tblGrid>
                <a:gridCol w="990600">
                  <a:extLst>
                    <a:ext uri="{9D8B030D-6E8A-4147-A177-3AD203B41FA5}">
                      <a16:colId xmlns:a16="http://schemas.microsoft.com/office/drawing/2014/main" val="1902274896"/>
                    </a:ext>
                  </a:extLst>
                </a:gridCol>
                <a:gridCol w="3609975">
                  <a:extLst>
                    <a:ext uri="{9D8B030D-6E8A-4147-A177-3AD203B41FA5}">
                      <a16:colId xmlns:a16="http://schemas.microsoft.com/office/drawing/2014/main" val="4283859021"/>
                    </a:ext>
                  </a:extLst>
                </a:gridCol>
                <a:gridCol w="1828800">
                  <a:extLst>
                    <a:ext uri="{9D8B030D-6E8A-4147-A177-3AD203B41FA5}">
                      <a16:colId xmlns:a16="http://schemas.microsoft.com/office/drawing/2014/main" val="3101660770"/>
                    </a:ext>
                  </a:extLst>
                </a:gridCol>
              </a:tblGrid>
              <a:tr h="336550">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Edison </a:t>
                      </a: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W-9 Business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Business Type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1099-MISC, 1099-NEC, &amp; 1099-G Reportable Supplier?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1963677"/>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 (not a business)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435555427"/>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Joint Account (two or more individuals)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25802971"/>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Custodian account of a minor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104065665"/>
                  </a:ext>
                </a:extLst>
              </a:tr>
              <a:tr h="0">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Trust Account (Revocable Savings Trust/So-Called Trust)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373476778"/>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Sole Proprietorship (SSN)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780822860"/>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Sole Proprietorship (FEIN)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163185464"/>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Valid Trust, Estate or Pension Trust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4154198282"/>
                  </a:ext>
                </a:extLst>
              </a:tr>
              <a:tr h="0">
                <a:tc>
                  <a:txBody>
                    <a:bodyPr/>
                    <a:lstStyle/>
                    <a:p>
                      <a:pPr marL="0" marR="0" algn="ctr">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Corporation or LLC (Limited Liability Company) electing corporate status on IRS Form 8832 or 2553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a:t>
                      </a:r>
                      <a:r>
                        <a:rPr lang="en-US"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except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medical services, attorney’s fees, or payments to attorneys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857622918"/>
                  </a:ext>
                </a:extLst>
              </a:tr>
              <a:tr h="0">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Association, club, religious, charitable, educational or other non-profit organization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604590321"/>
                  </a:ext>
                </a:extLst>
              </a:tr>
              <a:tr h="35036">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Partnership or Multi-Member LLC (Limited Liability Company)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583973782"/>
                  </a:ext>
                </a:extLst>
              </a:tr>
              <a:tr h="0">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Tax-Exempt Organizations or Governments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a:t>
                      </a:r>
                      <a:r>
                        <a:rPr lang="en-US"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except</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attorney’s fees or payments to attorneys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304493436"/>
                  </a:ext>
                </a:extLst>
              </a:tr>
              <a:tr h="205105">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Unknown (W-9 not on file)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 regardless if supplier has Inc. or Corp. in the name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95443521"/>
                  </a:ext>
                </a:extLst>
              </a:tr>
            </a:tbl>
          </a:graphicData>
        </a:graphic>
      </p:graphicFrame>
    </p:spTree>
    <p:extLst>
      <p:ext uri="{BB962C8B-B14F-4D97-AF65-F5344CB8AC3E}">
        <p14:creationId xmlns:p14="http://schemas.microsoft.com/office/powerpoint/2010/main" val="1509739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6BED-D3CB-4FF8-81AB-1312A210186F}"/>
              </a:ext>
            </a:extLst>
          </p:cNvPr>
          <p:cNvSpPr>
            <a:spLocks noGrp="1"/>
          </p:cNvSpPr>
          <p:nvPr>
            <p:ph type="title"/>
          </p:nvPr>
        </p:nvSpPr>
        <p:spPr>
          <a:xfrm>
            <a:off x="457200" y="152400"/>
            <a:ext cx="8229600" cy="1295400"/>
          </a:xfrm>
        </p:spPr>
        <p:txBody>
          <a:bodyPr/>
          <a:lstStyle/>
          <a:p>
            <a:pPr algn="ctr"/>
            <a:r>
              <a:rPr lang="en-US" dirty="0"/>
              <a:t>What We Report</a:t>
            </a:r>
            <a:br>
              <a:rPr lang="en-US" dirty="0"/>
            </a:br>
            <a:r>
              <a:rPr lang="en-US" sz="1400" i="1" dirty="0"/>
              <a:t>Examples of Reportable Payments</a:t>
            </a:r>
          </a:p>
        </p:txBody>
      </p:sp>
      <p:graphicFrame>
        <p:nvGraphicFramePr>
          <p:cNvPr id="7" name="Content Placeholder 6">
            <a:extLst>
              <a:ext uri="{FF2B5EF4-FFF2-40B4-BE49-F238E27FC236}">
                <a16:creationId xmlns:a16="http://schemas.microsoft.com/office/drawing/2014/main" id="{354E3306-18A8-476F-A456-3245C290283A}"/>
              </a:ext>
            </a:extLst>
          </p:cNvPr>
          <p:cNvGraphicFramePr>
            <a:graphicFrameLocks noGrp="1"/>
          </p:cNvGraphicFramePr>
          <p:nvPr>
            <p:ph idx="1"/>
            <p:extLst>
              <p:ext uri="{D42A27DB-BD31-4B8C-83A1-F6EECF244321}">
                <p14:modId xmlns:p14="http://schemas.microsoft.com/office/powerpoint/2010/main" val="2256577511"/>
              </p:ext>
            </p:extLst>
          </p:nvPr>
        </p:nvGraphicFramePr>
        <p:xfrm>
          <a:off x="1233487" y="1295400"/>
          <a:ext cx="6677025" cy="4952813"/>
        </p:xfrm>
        <a:graphic>
          <a:graphicData uri="http://schemas.openxmlformats.org/drawingml/2006/table">
            <a:tbl>
              <a:tblPr firstRow="1" firstCol="1" bandRow="1"/>
              <a:tblGrid>
                <a:gridCol w="4914900">
                  <a:extLst>
                    <a:ext uri="{9D8B030D-6E8A-4147-A177-3AD203B41FA5}">
                      <a16:colId xmlns:a16="http://schemas.microsoft.com/office/drawing/2014/main" val="3248869493"/>
                    </a:ext>
                  </a:extLst>
                </a:gridCol>
                <a:gridCol w="857250">
                  <a:extLst>
                    <a:ext uri="{9D8B030D-6E8A-4147-A177-3AD203B41FA5}">
                      <a16:colId xmlns:a16="http://schemas.microsoft.com/office/drawing/2014/main" val="2627479984"/>
                    </a:ext>
                  </a:extLst>
                </a:gridCol>
                <a:gridCol w="904875">
                  <a:extLst>
                    <a:ext uri="{9D8B030D-6E8A-4147-A177-3AD203B41FA5}">
                      <a16:colId xmlns:a16="http://schemas.microsoft.com/office/drawing/2014/main" val="2237406431"/>
                    </a:ext>
                  </a:extLst>
                </a:gridCol>
              </a:tblGrid>
              <a:tr h="0">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Reportable Payments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IRS Form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in Edison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7229000"/>
                  </a:ext>
                </a:extLst>
              </a:tr>
              <a:tr h="0">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Rents: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Real Property (such as land, buildings, warehouses, direct billed hotel rooms or other facilities), Equipment (office equipment, machinery,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1099-MISC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986176980"/>
                  </a:ext>
                </a:extLst>
              </a:tr>
              <a:tr h="128967">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income (not compensation for services):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Awards, Honorariums (see Non-Employee Compensation for speaker fees), Incentives, certain Independent Living payments, Prizes, Punitive Damages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1099-MISC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598982910"/>
                  </a:ext>
                </a:extLst>
              </a:tr>
              <a:tr h="139444">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Medical and health care payments: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Medical and Dental Services, Ambulance Services, Autopsy Services, Hospitalization, Lab Work, Medical Assistance Benefits (such as payments made by TennCare), Psychological Services, Veterinary Services, Temporary Medical Staffing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1099-MISC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66855617"/>
                  </a:ext>
                </a:extLst>
              </a:tr>
              <a:tr h="0">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Gross proceeds paid to an attorney: </a:t>
                      </a: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Generally from settlement payments*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1099-MISC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401886961"/>
                  </a:ext>
                </a:extLst>
              </a:tr>
              <a:tr h="0">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Nonemployee compensation (professional services/contractors):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Advertising, Appraisal, Construction, Consulting, Court Reporting, Expert Witness Testimony, Attorney’s Fees, Process Servers, Funeral, Waste, Recycle, Home and Community Based Services, Laundry, Janitorial, Maintenance and Repairs, Security, Temporary Staffing, Training, Speaker Fees, Stipends for services provided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1099-NEC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745682285"/>
                  </a:ext>
                </a:extLst>
              </a:tr>
              <a:tr h="0">
                <a:tc>
                  <a:txBody>
                    <a:bodyPr/>
                    <a:lstStyle/>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Taxable Grants (Grants are reportable unless otherwise stated in the legislation of the grant)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1099-G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391026515"/>
                  </a:ext>
                </a:extLst>
              </a:tr>
            </a:tbl>
          </a:graphicData>
        </a:graphic>
      </p:graphicFrame>
      <p:sp>
        <p:nvSpPr>
          <p:cNvPr id="3" name="TextBox 2">
            <a:extLst>
              <a:ext uri="{FF2B5EF4-FFF2-40B4-BE49-F238E27FC236}">
                <a16:creationId xmlns:a16="http://schemas.microsoft.com/office/drawing/2014/main" id="{88333C67-5F0C-475D-A682-89D7C0773929}"/>
              </a:ext>
            </a:extLst>
          </p:cNvPr>
          <p:cNvSpPr txBox="1"/>
          <p:nvPr/>
        </p:nvSpPr>
        <p:spPr>
          <a:xfrm>
            <a:off x="1233487" y="6248213"/>
            <a:ext cx="7007264"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*We will email a request for a listing of settlement payments paid by your agency</a:t>
            </a:r>
            <a:endParaRPr lang="en-US" sz="14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10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52C2-B63F-4391-AEF0-CFEB263F4D11}"/>
              </a:ext>
            </a:extLst>
          </p:cNvPr>
          <p:cNvSpPr>
            <a:spLocks noGrp="1"/>
          </p:cNvSpPr>
          <p:nvPr>
            <p:ph type="title"/>
          </p:nvPr>
        </p:nvSpPr>
        <p:spPr/>
        <p:txBody>
          <a:bodyPr/>
          <a:lstStyle/>
          <a:p>
            <a:pPr algn="ctr"/>
            <a:r>
              <a:rPr lang="en-US" dirty="0"/>
              <a:t>What We Don’t Report</a:t>
            </a:r>
            <a:br>
              <a:rPr lang="en-US" dirty="0"/>
            </a:br>
            <a:r>
              <a:rPr lang="en-US" sz="1400" i="1" dirty="0"/>
              <a:t>Examples of Non-Reportable Payments</a:t>
            </a:r>
          </a:p>
        </p:txBody>
      </p:sp>
      <p:sp>
        <p:nvSpPr>
          <p:cNvPr id="8" name="Content Placeholder 2">
            <a:extLst>
              <a:ext uri="{FF2B5EF4-FFF2-40B4-BE49-F238E27FC236}">
                <a16:creationId xmlns:a16="http://schemas.microsoft.com/office/drawing/2014/main" id="{E5786D49-62D1-4986-A9D2-36907E9DE87D}"/>
              </a:ext>
            </a:extLst>
          </p:cNvPr>
          <p:cNvSpPr txBox="1">
            <a:spLocks/>
          </p:cNvSpPr>
          <p:nvPr/>
        </p:nvSpPr>
        <p:spPr>
          <a:xfrm>
            <a:off x="457200" y="1701800"/>
            <a:ext cx="82296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A780CA6-A619-45D1-B081-0A71AE44FABE}"/>
              </a:ext>
            </a:extLst>
          </p:cNvPr>
          <p:cNvSpPr>
            <a:spLocks noGrp="1"/>
          </p:cNvSpPr>
          <p:nvPr>
            <p:ph idx="1"/>
          </p:nvPr>
        </p:nvSpPr>
        <p:spPr>
          <a:xfrm>
            <a:off x="457200" y="1447801"/>
            <a:ext cx="8229600" cy="3809999"/>
          </a:xfrm>
        </p:spPr>
        <p:txBody>
          <a:bodyPr>
            <a:normAutofit/>
          </a:bodyPr>
          <a:lstStyle/>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Materials, products, and supplies  </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Medical records (unless they are included on the invoice with a medical service)</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Membership dues</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Prescription drugs</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Subscription (magazines, professional journals, etc.)</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Travel claims </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Utilities (including electricity, gas, propane, phone service (cell or landline) and internet service)</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Foster care, guardianship, adoption assistance, etc. </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lvl="1"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These payments should be coded in Edison with a Location type of MAIN or a city name (for example: NASHVI-001).</a:t>
            </a: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837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1000"/>
                                        <p:tgtEl>
                                          <p:spTgt spid="12">
                                            <p:txEl>
                                              <p:pRg st="3" end="3"/>
                                            </p:txEl>
                                          </p:spTgt>
                                        </p:tgtEl>
                                      </p:cBhvr>
                                    </p:animEffect>
                                    <p:anim calcmode="lin" valueType="num">
                                      <p:cBhvr>
                                        <p:cTn id="3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fade">
                                      <p:cBhvr>
                                        <p:cTn id="42" dur="1000"/>
                                        <p:tgtEl>
                                          <p:spTgt spid="12">
                                            <p:txEl>
                                              <p:pRg st="4" end="4"/>
                                            </p:txEl>
                                          </p:spTgt>
                                        </p:tgtEl>
                                      </p:cBhvr>
                                    </p:animEffect>
                                    <p:anim calcmode="lin" valueType="num">
                                      <p:cBhvr>
                                        <p:cTn id="4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Effect transition="in" filter="fade">
                                      <p:cBhvr>
                                        <p:cTn id="49" dur="1000"/>
                                        <p:tgtEl>
                                          <p:spTgt spid="12">
                                            <p:txEl>
                                              <p:pRg st="5" end="5"/>
                                            </p:txEl>
                                          </p:spTgt>
                                        </p:tgtEl>
                                      </p:cBhvr>
                                    </p:animEffect>
                                    <p:anim calcmode="lin" valueType="num">
                                      <p:cBhvr>
                                        <p:cTn id="5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Effect transition="in" filter="fade">
                                      <p:cBhvr>
                                        <p:cTn id="56" dur="1000"/>
                                        <p:tgtEl>
                                          <p:spTgt spid="12">
                                            <p:txEl>
                                              <p:pRg st="6" end="6"/>
                                            </p:txEl>
                                          </p:spTgt>
                                        </p:tgtEl>
                                      </p:cBhvr>
                                    </p:animEffect>
                                    <p:anim calcmode="lin" valueType="num">
                                      <p:cBhvr>
                                        <p:cTn id="5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xEl>
                                              <p:pRg st="7" end="7"/>
                                            </p:txEl>
                                          </p:spTgt>
                                        </p:tgtEl>
                                        <p:attrNameLst>
                                          <p:attrName>style.visibility</p:attrName>
                                        </p:attrNameLst>
                                      </p:cBhvr>
                                      <p:to>
                                        <p:strVal val="visible"/>
                                      </p:to>
                                    </p:set>
                                    <p:animEffect transition="in" filter="fade">
                                      <p:cBhvr>
                                        <p:cTn id="63" dur="1000"/>
                                        <p:tgtEl>
                                          <p:spTgt spid="12">
                                            <p:txEl>
                                              <p:pRg st="7" end="7"/>
                                            </p:txEl>
                                          </p:spTgt>
                                        </p:tgtEl>
                                      </p:cBhvr>
                                    </p:animEffect>
                                    <p:anim calcmode="lin" valueType="num">
                                      <p:cBhvr>
                                        <p:cTn id="64"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iterate type="lt">
                                    <p:tmPct val="0"/>
                                  </p:iterate>
                                  <p:childTnLst>
                                    <p:set>
                                      <p:cBhvr>
                                        <p:cTn id="69" dur="1" fill="hold">
                                          <p:stCondLst>
                                            <p:cond delay="0"/>
                                          </p:stCondLst>
                                        </p:cTn>
                                        <p:tgtEl>
                                          <p:spTgt spid="12">
                                            <p:txEl>
                                              <p:pRg st="9" end="9"/>
                                            </p:txEl>
                                          </p:spTgt>
                                        </p:tgtEl>
                                        <p:attrNameLst>
                                          <p:attrName>style.visibility</p:attrName>
                                        </p:attrNameLst>
                                      </p:cBhvr>
                                      <p:to>
                                        <p:strVal val="visible"/>
                                      </p:to>
                                    </p:set>
                                    <p:animEffect transition="in" filter="fade">
                                      <p:cBhvr>
                                        <p:cTn id="70" dur="1000"/>
                                        <p:tgtEl>
                                          <p:spTgt spid="12">
                                            <p:txEl>
                                              <p:pRg st="9" end="9"/>
                                            </p:txEl>
                                          </p:spTgt>
                                        </p:tgtEl>
                                      </p:cBhvr>
                                    </p:animEffect>
                                    <p:anim calcmode="lin" valueType="num">
                                      <p:cBhvr>
                                        <p:cTn id="71"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D98B-3ECE-490E-81B7-C9A5A64493CC}"/>
              </a:ext>
            </a:extLst>
          </p:cNvPr>
          <p:cNvSpPr>
            <a:spLocks noGrp="1"/>
          </p:cNvSpPr>
          <p:nvPr>
            <p:ph type="title"/>
          </p:nvPr>
        </p:nvSpPr>
        <p:spPr>
          <a:xfrm>
            <a:off x="457200" y="161925"/>
            <a:ext cx="8229600" cy="1219200"/>
          </a:xfrm>
        </p:spPr>
        <p:txBody>
          <a:bodyPr/>
          <a:lstStyle/>
          <a:p>
            <a:pPr algn="ctr"/>
            <a:r>
              <a:rPr lang="en-US" dirty="0"/>
              <a:t>What is needed from you</a:t>
            </a:r>
          </a:p>
        </p:txBody>
      </p:sp>
      <p:sp>
        <p:nvSpPr>
          <p:cNvPr id="4" name="Content Placeholder 11">
            <a:extLst>
              <a:ext uri="{FF2B5EF4-FFF2-40B4-BE49-F238E27FC236}">
                <a16:creationId xmlns:a16="http://schemas.microsoft.com/office/drawing/2014/main" id="{4AE22259-9058-415B-BE22-56CE0B9AF895}"/>
              </a:ext>
            </a:extLst>
          </p:cNvPr>
          <p:cNvSpPr>
            <a:spLocks noGrp="1"/>
          </p:cNvSpPr>
          <p:nvPr>
            <p:ph idx="1"/>
          </p:nvPr>
        </p:nvSpPr>
        <p:spPr>
          <a:xfrm>
            <a:off x="457200" y="1447801"/>
            <a:ext cx="8229600" cy="4190999"/>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Agencies schedule and review four payment queries in Edison to ensure accurate 1099/1042 reporting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Agency reports must be returned by the deadline</a:t>
            </a:r>
          </a:p>
        </p:txBody>
      </p:sp>
      <p:graphicFrame>
        <p:nvGraphicFramePr>
          <p:cNvPr id="6" name="Table 5">
            <a:extLst>
              <a:ext uri="{FF2B5EF4-FFF2-40B4-BE49-F238E27FC236}">
                <a16:creationId xmlns:a16="http://schemas.microsoft.com/office/drawing/2014/main" id="{DC2DE937-2F6F-4ECA-B0AC-BBF13152EBB1}"/>
              </a:ext>
            </a:extLst>
          </p:cNvPr>
          <p:cNvGraphicFramePr>
            <a:graphicFrameLocks noGrp="1"/>
          </p:cNvGraphicFramePr>
          <p:nvPr>
            <p:extLst>
              <p:ext uri="{D42A27DB-BD31-4B8C-83A1-F6EECF244321}">
                <p14:modId xmlns:p14="http://schemas.microsoft.com/office/powerpoint/2010/main" val="2962960388"/>
              </p:ext>
            </p:extLst>
          </p:nvPr>
        </p:nvGraphicFramePr>
        <p:xfrm>
          <a:off x="533400" y="2286000"/>
          <a:ext cx="8077200" cy="1997195"/>
        </p:xfrm>
        <a:graphic>
          <a:graphicData uri="http://schemas.openxmlformats.org/drawingml/2006/table">
            <a:tbl>
              <a:tblPr>
                <a:tableStyleId>{5C22544A-7EE6-4342-B048-85BDC9FD1C3A}</a:tableStyleId>
              </a:tblPr>
              <a:tblGrid>
                <a:gridCol w="3494943">
                  <a:extLst>
                    <a:ext uri="{9D8B030D-6E8A-4147-A177-3AD203B41FA5}">
                      <a16:colId xmlns:a16="http://schemas.microsoft.com/office/drawing/2014/main" val="4010233302"/>
                    </a:ext>
                  </a:extLst>
                </a:gridCol>
                <a:gridCol w="4582257">
                  <a:extLst>
                    <a:ext uri="{9D8B030D-6E8A-4147-A177-3AD203B41FA5}">
                      <a16:colId xmlns:a16="http://schemas.microsoft.com/office/drawing/2014/main" val="2687971644"/>
                    </a:ext>
                  </a:extLst>
                </a:gridCol>
              </a:tblGrid>
              <a:tr h="185910">
                <a:tc>
                  <a:txBody>
                    <a:bodyPr/>
                    <a:lstStyle/>
                    <a:p>
                      <a:pPr algn="ctr" fontAlgn="b"/>
                      <a:r>
                        <a:rPr lang="en-US" sz="1600" b="1" u="none" strike="noStrike" dirty="0">
                          <a:effectLst/>
                          <a:latin typeface="Open Sans" panose="020B0606030504020204" pitchFamily="34" charset="0"/>
                          <a:ea typeface="Open Sans" panose="020B0606030504020204" pitchFamily="34" charset="0"/>
                          <a:cs typeface="Open Sans" panose="020B0606030504020204" pitchFamily="34" charset="0"/>
                        </a:rPr>
                        <a:t>Query Name</a:t>
                      </a:r>
                      <a:endPar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b">
                    <a:solidFill>
                      <a:schemeClr val="tx2">
                        <a:lumMod val="20000"/>
                        <a:lumOff val="80000"/>
                      </a:schemeClr>
                    </a:solidFill>
                  </a:tcPr>
                </a:tc>
                <a:tc>
                  <a:txBody>
                    <a:bodyPr/>
                    <a:lstStyle/>
                    <a:p>
                      <a:pPr algn="ctr" fontAlgn="b"/>
                      <a:r>
                        <a:rPr lang="en-US" sz="1600" b="1" u="none" strike="noStrike" dirty="0">
                          <a:effectLst/>
                          <a:latin typeface="Open Sans" panose="020B0606030504020204" pitchFamily="34" charset="0"/>
                          <a:ea typeface="Open Sans" panose="020B0606030504020204" pitchFamily="34" charset="0"/>
                          <a:cs typeface="Open Sans" panose="020B0606030504020204" pitchFamily="34" charset="0"/>
                        </a:rPr>
                        <a:t>Query Description</a:t>
                      </a:r>
                      <a:endPar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b">
                    <a:solidFill>
                      <a:schemeClr val="tx2">
                        <a:lumMod val="20000"/>
                        <a:lumOff val="80000"/>
                      </a:schemeClr>
                    </a:solidFill>
                  </a:tcPr>
                </a:tc>
                <a:extLst>
                  <a:ext uri="{0D108BD9-81ED-4DB2-BD59-A6C34878D82A}">
                    <a16:rowId xmlns:a16="http://schemas.microsoft.com/office/drawing/2014/main" val="2567939966"/>
                  </a:ext>
                </a:extLst>
              </a:tr>
              <a:tr h="185910">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TN_1099_TO_REPORT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Reportable payments made to reportable suppliers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extLst>
                  <a:ext uri="{0D108BD9-81ED-4DB2-BD59-A6C34878D82A}">
                    <a16:rowId xmlns:a16="http://schemas.microsoft.com/office/drawing/2014/main" val="138764094"/>
                  </a:ext>
                </a:extLst>
              </a:tr>
              <a:tr h="185910">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TN_1099 _SLGP_VCHR_PAYMNTS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tc>
                  <a:txBody>
                    <a:bodyPr/>
                    <a:lstStyle/>
                    <a:p>
                      <a:pPr algn="l"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List of single payment vouchers</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extLst>
                  <a:ext uri="{0D108BD9-81ED-4DB2-BD59-A6C34878D82A}">
                    <a16:rowId xmlns:a16="http://schemas.microsoft.com/office/drawing/2014/main" val="838254830"/>
                  </a:ext>
                </a:extLst>
              </a:tr>
              <a:tr h="185910">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TN_1099_RPRT_VDR_NORPRT_PAY</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Non-reportable payments made to reportable suppliers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extLst>
                  <a:ext uri="{0D108BD9-81ED-4DB2-BD59-A6C34878D82A}">
                    <a16:rowId xmlns:a16="http://schemas.microsoft.com/office/drawing/2014/main" val="464095186"/>
                  </a:ext>
                </a:extLst>
              </a:tr>
              <a:tr h="185910">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TN_1099_RPRT_VDR_NORPRT_PAY2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tc>
                  <a:txBody>
                    <a:bodyPr/>
                    <a:lstStyle/>
                    <a:p>
                      <a:pPr algn="l" fontAlgn="b"/>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Non-reportable payments made to reportable suppliers</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295" marR="9295" marT="9295" marB="0" anchor="ctr">
                    <a:solidFill>
                      <a:schemeClr val="tx2">
                        <a:lumMod val="20000"/>
                        <a:lumOff val="80000"/>
                      </a:schemeClr>
                    </a:solidFill>
                  </a:tcPr>
                </a:tc>
                <a:extLst>
                  <a:ext uri="{0D108BD9-81ED-4DB2-BD59-A6C34878D82A}">
                    <a16:rowId xmlns:a16="http://schemas.microsoft.com/office/drawing/2014/main" val="3830406347"/>
                  </a:ext>
                </a:extLst>
              </a:tr>
            </a:tbl>
          </a:graphicData>
        </a:graphic>
      </p:graphicFrame>
    </p:spTree>
    <p:extLst>
      <p:ext uri="{BB962C8B-B14F-4D97-AF65-F5344CB8AC3E}">
        <p14:creationId xmlns:p14="http://schemas.microsoft.com/office/powerpoint/2010/main" val="3972200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6C93-785E-4E03-8CC3-50C333A2BDDF}"/>
              </a:ext>
            </a:extLst>
          </p:cNvPr>
          <p:cNvSpPr>
            <a:spLocks noGrp="1"/>
          </p:cNvSpPr>
          <p:nvPr>
            <p:ph type="title"/>
          </p:nvPr>
        </p:nvSpPr>
        <p:spPr/>
        <p:txBody>
          <a:bodyPr/>
          <a:lstStyle/>
          <a:p>
            <a:pPr algn="ctr"/>
            <a:r>
              <a:rPr lang="en-US" dirty="0">
                <a:latin typeface="PermianSlabSerifTypeface" panose="02000000000000000000" pitchFamily="50" charset="0"/>
              </a:rPr>
              <a:t>Schedule and Review</a:t>
            </a:r>
          </a:p>
        </p:txBody>
      </p:sp>
      <p:sp>
        <p:nvSpPr>
          <p:cNvPr id="3" name="Content Placeholder 2">
            <a:extLst>
              <a:ext uri="{FF2B5EF4-FFF2-40B4-BE49-F238E27FC236}">
                <a16:creationId xmlns:a16="http://schemas.microsoft.com/office/drawing/2014/main" id="{07086989-4251-447E-AAC5-C0F06D569FD3}"/>
              </a:ext>
            </a:extLst>
          </p:cNvPr>
          <p:cNvSpPr>
            <a:spLocks noGrp="1"/>
          </p:cNvSpPr>
          <p:nvPr>
            <p:ph idx="1"/>
          </p:nvPr>
        </p:nvSpPr>
        <p:spPr>
          <a:xfrm>
            <a:off x="457200" y="1528689"/>
            <a:ext cx="8229600" cy="4419605"/>
          </a:xfrm>
        </p:spPr>
        <p:txBody>
          <a:bodyPr/>
          <a:lstStyle/>
          <a:p>
            <a:pPr>
              <a:buFont typeface="+mj-lt"/>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Schedule queries in Edison. </a:t>
            </a:r>
            <a:r>
              <a:rPr lang="en-US" dirty="0">
                <a:latin typeface="Open Sans" panose="020B0606030504020204" pitchFamily="34" charset="0"/>
                <a:ea typeface="Open Sans" panose="020B0606030504020204" pitchFamily="34" charset="0"/>
                <a:cs typeface="Open Sans" panose="020B0606030504020204" pitchFamily="34" charset="0"/>
              </a:rPr>
              <a:t>Instructions can be found on Pages 8-14 of the 1099 and 1042 Reporting Guide.</a:t>
            </a:r>
          </a:p>
          <a:p>
            <a:pPr lv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If no query results, double check to ensure the correct dates were entered.</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Font typeface="+mj-lt"/>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Import queries into Excel. </a:t>
            </a:r>
            <a:r>
              <a:rPr lang="en-US" dirty="0">
                <a:latin typeface="Open Sans" panose="020B0606030504020204" pitchFamily="34" charset="0"/>
                <a:ea typeface="Open Sans" panose="020B0606030504020204" pitchFamily="34" charset="0"/>
                <a:cs typeface="Open Sans" panose="020B0606030504020204" pitchFamily="34" charset="0"/>
              </a:rPr>
              <a:t>Excel 365 import instructions can be found on Pages 14-21 of the 1099 and 1042 Reporting Guide.</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Font typeface="+mj-lt"/>
              <a:buAutoNum type="arabicPeriod" startAt="3"/>
            </a:pPr>
            <a:r>
              <a:rPr lang="en-US" b="1" dirty="0">
                <a:latin typeface="Open Sans" panose="020B0606030504020204" pitchFamily="34" charset="0"/>
                <a:ea typeface="Open Sans" panose="020B0606030504020204" pitchFamily="34" charset="0"/>
                <a:cs typeface="Open Sans" panose="020B0606030504020204" pitchFamily="34" charset="0"/>
              </a:rPr>
              <a:t>Format and review spreadsheet. </a:t>
            </a:r>
            <a:r>
              <a:rPr lang="en-US" dirty="0">
                <a:latin typeface="Open Sans" panose="020B0606030504020204" pitchFamily="34" charset="0"/>
                <a:ea typeface="Open Sans" panose="020B0606030504020204" pitchFamily="34" charset="0"/>
                <a:cs typeface="Open Sans" panose="020B0606030504020204" pitchFamily="34" charset="0"/>
              </a:rPr>
              <a:t>Instructions can be found on Pages 22-25 of the 1099 and 1042 Reporting Guide.</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6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6E1C-0EA0-495E-AAFB-888D2DCAD225}"/>
              </a:ext>
            </a:extLst>
          </p:cNvPr>
          <p:cNvSpPr>
            <a:spLocks noGrp="1"/>
          </p:cNvSpPr>
          <p:nvPr>
            <p:ph type="title"/>
          </p:nvPr>
        </p:nvSpPr>
        <p:spPr/>
        <p:txBody>
          <a:bodyPr/>
          <a:lstStyle/>
          <a:p>
            <a:pPr algn="ctr"/>
            <a:r>
              <a:rPr lang="en-US" dirty="0"/>
              <a:t>Common Importing Issues</a:t>
            </a:r>
          </a:p>
        </p:txBody>
      </p:sp>
      <p:pic>
        <p:nvPicPr>
          <p:cNvPr id="4" name="Content Placeholder 3">
            <a:extLst>
              <a:ext uri="{FF2B5EF4-FFF2-40B4-BE49-F238E27FC236}">
                <a16:creationId xmlns:a16="http://schemas.microsoft.com/office/drawing/2014/main" id="{1942E47B-1E5C-4C2B-96D0-0A7285F85D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925" y="2386817"/>
            <a:ext cx="6534150" cy="405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a:extLst>
              <a:ext uri="{FF2B5EF4-FFF2-40B4-BE49-F238E27FC236}">
                <a16:creationId xmlns:a16="http://schemas.microsoft.com/office/drawing/2014/main" id="{89CADB29-FD5E-4BEC-B7D0-C41E2AB1DA04}"/>
              </a:ext>
            </a:extLst>
          </p:cNvPr>
          <p:cNvSpPr txBox="1">
            <a:spLocks/>
          </p:cNvSpPr>
          <p:nvPr/>
        </p:nvSpPr>
        <p:spPr>
          <a:xfrm>
            <a:off x="457200" y="1219200"/>
            <a:ext cx="82296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Data must be imported into Excel in “Text” format, except for the Amount columns. Amount columns must be “General”.</a:t>
            </a:r>
          </a:p>
          <a:p>
            <a:pPr lvl="1"/>
            <a:r>
              <a:rPr lang="en-US" dirty="0">
                <a:latin typeface="Open Sans" panose="020B0606030504020204" pitchFamily="34" charset="0"/>
                <a:ea typeface="Open Sans" panose="020B0606030504020204" pitchFamily="34" charset="0"/>
                <a:cs typeface="Open Sans" panose="020B0606030504020204" pitchFamily="34" charset="0"/>
              </a:rPr>
              <a:t>Instructions found on Page 20 of the 1099 and 1042 Reporting Guide</a:t>
            </a:r>
          </a:p>
        </p:txBody>
      </p:sp>
    </p:spTree>
    <p:extLst>
      <p:ext uri="{BB962C8B-B14F-4D97-AF65-F5344CB8AC3E}">
        <p14:creationId xmlns:p14="http://schemas.microsoft.com/office/powerpoint/2010/main" val="41466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2176</Words>
  <Application>Microsoft Office PowerPoint</Application>
  <PresentationFormat>On-screen Show (4:3)</PresentationFormat>
  <Paragraphs>256</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Courier New</vt:lpstr>
      <vt:lpstr>Open Sans</vt:lpstr>
      <vt:lpstr>Open Sans Light</vt:lpstr>
      <vt:lpstr>PermianSlabSerifTypeface</vt:lpstr>
      <vt:lpstr>Wingdings</vt:lpstr>
      <vt:lpstr>PowerPoint A</vt:lpstr>
      <vt:lpstr>1099/1042 Training</vt:lpstr>
      <vt:lpstr>Important Reminders</vt:lpstr>
      <vt:lpstr>Why We Report</vt:lpstr>
      <vt:lpstr>Who We Report Is the Supplier Reportable?</vt:lpstr>
      <vt:lpstr>What We Report Examples of Reportable Payments</vt:lpstr>
      <vt:lpstr>What We Don’t Report Examples of Non-Reportable Payments</vt:lpstr>
      <vt:lpstr>What is needed from you</vt:lpstr>
      <vt:lpstr>Schedule and Review</vt:lpstr>
      <vt:lpstr>Common Importing Issues</vt:lpstr>
      <vt:lpstr>Common Formatting Issues</vt:lpstr>
      <vt:lpstr>Common Review Issues</vt:lpstr>
      <vt:lpstr>TN_1099_TO_REPORT</vt:lpstr>
      <vt:lpstr>TN_1099_SLGP_VCHR_PAYMNTS</vt:lpstr>
      <vt:lpstr>TN_1099_RPRT_VDR_NORPRT_PAY TN_1099_RPRT_VDR_NORPRT_PAY2</vt:lpstr>
      <vt:lpstr>1042 Reporting – Foreign Suppliers</vt:lpstr>
      <vt:lpstr>Reporting 1042 Payments</vt:lpstr>
      <vt:lpstr>Preparing Submission of Reports</vt:lpstr>
      <vt:lpstr>Submission Requirements</vt:lpstr>
      <vt:lpstr>Important Dates to Remember</vt:lpstr>
      <vt:lpstr>Agency Certifications</vt:lpstr>
      <vt:lpstr>Contact Information</vt:lpstr>
      <vt:lpstr>PowerPoint Presentation</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Katelyn Huckaby</cp:lastModifiedBy>
  <cp:revision>152</cp:revision>
  <cp:lastPrinted>2023-10-20T11:47:05Z</cp:lastPrinted>
  <dcterms:created xsi:type="dcterms:W3CDTF">2015-04-17T19:02:10Z</dcterms:created>
  <dcterms:modified xsi:type="dcterms:W3CDTF">2023-10-23T16:28:10Z</dcterms:modified>
</cp:coreProperties>
</file>