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5" autoAdjust="0"/>
  </p:normalViewPr>
  <p:slideViewPr>
    <p:cSldViewPr>
      <p:cViewPr>
        <p:scale>
          <a:sx n="100" d="100"/>
          <a:sy n="100" d="100"/>
        </p:scale>
        <p:origin x="-1117" y="17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1143000"/>
            <a:ext cx="59436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tn.gov/environment/notices/waste/" TargetMode="External"/><Relationship Id="rId2" Type="http://schemas.openxmlformats.org/officeDocument/2006/relationships/hyperlink" Target="http://tn.gov/environment/notices/waste/notify-me"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tn.gov/environment/notices/waste/"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mailto:Rachel.S.Goulet@tn.gov" TargetMode="External"/><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Participation in the Permitting Process</a:t>
            </a:r>
            <a:endParaRPr lang="en-US" dirty="0"/>
          </a:p>
        </p:txBody>
      </p:sp>
      <p:sp>
        <p:nvSpPr>
          <p:cNvPr id="3" name="Text Placeholder 2"/>
          <p:cNvSpPr>
            <a:spLocks noGrp="1"/>
          </p:cNvSpPr>
          <p:nvPr>
            <p:ph type="body" sz="quarter" idx="12"/>
          </p:nvPr>
        </p:nvSpPr>
        <p:spPr/>
        <p:txBody>
          <a:bodyPr/>
          <a:lstStyle/>
          <a:p>
            <a:r>
              <a:rPr lang="en-US" dirty="0" smtClean="0"/>
              <a:t>Public Notices and Public Comment Periods</a:t>
            </a:r>
            <a:endParaRPr lang="en-US" dirty="0"/>
          </a:p>
        </p:txBody>
      </p:sp>
      <p:sp>
        <p:nvSpPr>
          <p:cNvPr id="4" name="Text Placeholder 3"/>
          <p:cNvSpPr>
            <a:spLocks noGrp="1"/>
          </p:cNvSpPr>
          <p:nvPr>
            <p:ph type="body" sz="quarter" idx="11"/>
          </p:nvPr>
        </p:nvSpPr>
        <p:spPr/>
        <p:txBody>
          <a:bodyPr/>
          <a:lstStyle/>
          <a:p>
            <a:r>
              <a:rPr lang="en-US" dirty="0" smtClean="0"/>
              <a:t>Rachel S. Goulet, </a:t>
            </a:r>
            <a:r>
              <a:rPr lang="en-US" dirty="0" err="1" smtClean="0"/>
              <a:t>ASA4</a:t>
            </a:r>
            <a:r>
              <a:rPr lang="en-US" dirty="0" smtClean="0"/>
              <a:t> | October 2, 2019</a:t>
            </a:r>
            <a:endParaRPr lang="en-US" dirty="0"/>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Public Participation</a:t>
            </a:r>
            <a:endParaRPr lang="en-US" dirty="0"/>
          </a:p>
        </p:txBody>
      </p:sp>
      <p:sp>
        <p:nvSpPr>
          <p:cNvPr id="7" name="Content Placeholder 6"/>
          <p:cNvSpPr>
            <a:spLocks noGrp="1"/>
          </p:cNvSpPr>
          <p:nvPr>
            <p:ph idx="1"/>
          </p:nvPr>
        </p:nvSpPr>
        <p:spPr/>
        <p:txBody>
          <a:bodyPr/>
          <a:lstStyle/>
          <a:p>
            <a:r>
              <a:rPr lang="en-US" dirty="0"/>
              <a:t>Public participation </a:t>
            </a:r>
            <a:r>
              <a:rPr lang="en-US" dirty="0" smtClean="0"/>
              <a:t>in the permitting process is </a:t>
            </a:r>
            <a:r>
              <a:rPr lang="en-US" dirty="0"/>
              <a:t>intended to encourage a dialog between the public, the applicant, and the </a:t>
            </a:r>
            <a:r>
              <a:rPr lang="en-US" dirty="0" smtClean="0"/>
              <a:t>TDEC permit </a:t>
            </a:r>
            <a:r>
              <a:rPr lang="en-US" dirty="0"/>
              <a:t>writers </a:t>
            </a:r>
            <a:endParaRPr lang="en-US" dirty="0" smtClean="0"/>
          </a:p>
          <a:p>
            <a:r>
              <a:rPr lang="en-US" dirty="0" smtClean="0"/>
              <a:t>Public participation affords the public an opportunity to have their voices heard</a:t>
            </a:r>
          </a:p>
          <a:p>
            <a:r>
              <a:rPr lang="en-US" dirty="0" smtClean="0"/>
              <a:t>Equally importantly it lets TDEC share our message directly with the people we serve</a:t>
            </a:r>
          </a:p>
          <a:p>
            <a:r>
              <a:rPr lang="en-US" dirty="0"/>
              <a:t>It is not just a regulatory requirement; it is also a best practice!</a:t>
            </a:r>
          </a:p>
          <a:p>
            <a:r>
              <a:rPr lang="en-US" dirty="0" smtClean="0"/>
              <a:t>In addition to following state and federal rules and regulations, we consult EPA’s RCRA Public Participation Manual</a:t>
            </a:r>
            <a:endParaRPr lang="en-US" dirty="0"/>
          </a:p>
        </p:txBody>
      </p:sp>
    </p:spTree>
    <p:extLst>
      <p:ext uri="{BB962C8B-B14F-4D97-AF65-F5344CB8AC3E}">
        <p14:creationId xmlns:p14="http://schemas.microsoft.com/office/powerpoint/2010/main" val="79695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Permitting Process</a:t>
            </a:r>
            <a:endParaRPr lang="en-US"/>
          </a:p>
        </p:txBody>
      </p:sp>
      <p:sp>
        <p:nvSpPr>
          <p:cNvPr id="3" name="Content Placeholder 2"/>
          <p:cNvSpPr>
            <a:spLocks noGrp="1"/>
          </p:cNvSpPr>
          <p:nvPr>
            <p:ph idx="1"/>
          </p:nvPr>
        </p:nvSpPr>
        <p:spPr/>
        <p:txBody>
          <a:bodyPr/>
          <a:lstStyle/>
          <a:p>
            <a:r>
              <a:rPr lang="en-US" dirty="0" smtClean="0"/>
              <a:t>Public participation requirements in Title 40 of the CFR</a:t>
            </a:r>
          </a:p>
          <a:p>
            <a:r>
              <a:rPr lang="en-US" dirty="0" smtClean="0"/>
              <a:t>Also, </a:t>
            </a:r>
            <a:r>
              <a:rPr lang="en-US" dirty="0" smtClean="0"/>
              <a:t>in State </a:t>
            </a:r>
            <a:r>
              <a:rPr lang="en-US" dirty="0" smtClean="0"/>
              <a:t>REGS </a:t>
            </a:r>
            <a:r>
              <a:rPr lang="en-US" dirty="0" smtClean="0"/>
              <a:t>0400-11 and 0400-12</a:t>
            </a:r>
          </a:p>
          <a:p>
            <a:r>
              <a:rPr lang="en-US" dirty="0" smtClean="0"/>
              <a:t>Public input is invited at several stages of the process, beginning before the permittee even submits their application to TDEC</a:t>
            </a:r>
          </a:p>
          <a:p>
            <a:r>
              <a:rPr lang="en-US" dirty="0" smtClean="0"/>
              <a:t>TDEC communicates to the public through public notices</a:t>
            </a:r>
          </a:p>
          <a:p>
            <a:r>
              <a:rPr lang="en-US" dirty="0" smtClean="0"/>
              <a:t>Some notices are informational and others invite comments</a:t>
            </a:r>
          </a:p>
          <a:p>
            <a:r>
              <a:rPr lang="en-US" dirty="0" smtClean="0"/>
              <a:t>Regulations dictate minimum comment periods and also what types of comments we can consider</a:t>
            </a:r>
          </a:p>
          <a:p>
            <a:r>
              <a:rPr lang="en-US" dirty="0" smtClean="0"/>
              <a:t>Comments are addressed in the Response to Comments document </a:t>
            </a:r>
            <a:r>
              <a:rPr lang="en-US" dirty="0" smtClean="0"/>
              <a:t>with </a:t>
            </a:r>
            <a:r>
              <a:rPr lang="en-US" dirty="0" smtClean="0"/>
              <a:t>the final permit </a:t>
            </a:r>
            <a:r>
              <a:rPr lang="en-US" dirty="0" smtClean="0"/>
              <a:t>decision</a:t>
            </a:r>
            <a:endParaRPr lang="en-US" dirty="0"/>
          </a:p>
        </p:txBody>
      </p:sp>
    </p:spTree>
    <p:extLst>
      <p:ext uri="{BB962C8B-B14F-4D97-AF65-F5344CB8AC3E}">
        <p14:creationId xmlns:p14="http://schemas.microsoft.com/office/powerpoint/2010/main" val="299051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Notice Triggers – Solid Waste</a:t>
            </a:r>
            <a:endParaRPr lang="en-US" dirty="0"/>
          </a:p>
        </p:txBody>
      </p:sp>
      <p:sp>
        <p:nvSpPr>
          <p:cNvPr id="3" name="Content Placeholder 2"/>
          <p:cNvSpPr>
            <a:spLocks noGrp="1"/>
          </p:cNvSpPr>
          <p:nvPr>
            <p:ph idx="1"/>
          </p:nvPr>
        </p:nvSpPr>
        <p:spPr/>
        <p:txBody>
          <a:bodyPr/>
          <a:lstStyle/>
          <a:p>
            <a:r>
              <a:rPr lang="en-US" dirty="0" smtClean="0"/>
              <a:t>When a Part I application is first submitted</a:t>
            </a:r>
          </a:p>
          <a:p>
            <a:r>
              <a:rPr lang="en-US" dirty="0" smtClean="0"/>
              <a:t>When the full application has been received and reviewed and a tentative decision on it made</a:t>
            </a:r>
          </a:p>
          <a:p>
            <a:r>
              <a:rPr lang="en-US" dirty="0"/>
              <a:t>When a major modification to a permit is </a:t>
            </a:r>
            <a:r>
              <a:rPr lang="en-US" dirty="0" smtClean="0"/>
              <a:t>proposed</a:t>
            </a:r>
            <a:endParaRPr lang="en-US" dirty="0"/>
          </a:p>
          <a:p>
            <a:r>
              <a:rPr lang="en-US" dirty="0" smtClean="0"/>
              <a:t>When a public hearing is scheduled</a:t>
            </a:r>
          </a:p>
          <a:p>
            <a:r>
              <a:rPr lang="en-US" dirty="0" smtClean="0"/>
              <a:t>When a final decision is made on the permit application</a:t>
            </a:r>
          </a:p>
          <a:p>
            <a:r>
              <a:rPr lang="en-US" dirty="0" smtClean="0"/>
              <a:t>When there is an ownership change for a permitted facility</a:t>
            </a:r>
          </a:p>
          <a:p>
            <a:endParaRPr lang="en-US" dirty="0"/>
          </a:p>
        </p:txBody>
      </p:sp>
    </p:spTree>
    <p:extLst>
      <p:ext uri="{BB962C8B-B14F-4D97-AF65-F5344CB8AC3E}">
        <p14:creationId xmlns:p14="http://schemas.microsoft.com/office/powerpoint/2010/main" val="112262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Notice Triggers – Hazardous Waste</a:t>
            </a:r>
            <a:endParaRPr lang="en-US" dirty="0"/>
          </a:p>
        </p:txBody>
      </p:sp>
      <p:sp>
        <p:nvSpPr>
          <p:cNvPr id="3" name="Content Placeholder 2"/>
          <p:cNvSpPr>
            <a:spLocks noGrp="1"/>
          </p:cNvSpPr>
          <p:nvPr>
            <p:ph idx="1"/>
          </p:nvPr>
        </p:nvSpPr>
        <p:spPr/>
        <p:txBody>
          <a:bodyPr/>
          <a:lstStyle/>
          <a:p>
            <a:r>
              <a:rPr lang="en-US" dirty="0" smtClean="0"/>
              <a:t>When a facility is preparing to submit a permit application</a:t>
            </a:r>
          </a:p>
          <a:p>
            <a:r>
              <a:rPr lang="en-US" dirty="0" smtClean="0"/>
              <a:t>When a corrective action or TSD permit application is received</a:t>
            </a:r>
          </a:p>
          <a:p>
            <a:r>
              <a:rPr lang="en-US" dirty="0" smtClean="0"/>
              <a:t>When a tentative decision to approve or deny the requested permit is made</a:t>
            </a:r>
          </a:p>
          <a:p>
            <a:r>
              <a:rPr lang="en-US" dirty="0" smtClean="0"/>
              <a:t>When a public hearing is scheduled</a:t>
            </a:r>
          </a:p>
          <a:p>
            <a:r>
              <a:rPr lang="en-US" dirty="0" smtClean="0"/>
              <a:t>When a Class 1 or </a:t>
            </a:r>
            <a:r>
              <a:rPr lang="en-US" baseline="30000" dirty="0" smtClean="0"/>
              <a:t>1</a:t>
            </a:r>
            <a:r>
              <a:rPr lang="en-US" dirty="0" smtClean="0"/>
              <a:t>1 modification has been made</a:t>
            </a:r>
          </a:p>
          <a:p>
            <a:r>
              <a:rPr lang="en-US" dirty="0" smtClean="0"/>
              <a:t>When a Class 2 or 3 modification is being requested</a:t>
            </a:r>
          </a:p>
          <a:p>
            <a:r>
              <a:rPr lang="en-US" dirty="0" smtClean="0"/>
              <a:t>When the final decision on a permit application is made</a:t>
            </a:r>
          </a:p>
          <a:p>
            <a:r>
              <a:rPr lang="en-US" dirty="0" smtClean="0"/>
              <a:t>When a temporary authorization for hazardous waste activity is granted</a:t>
            </a:r>
            <a:endParaRPr lang="en-US" dirty="0"/>
          </a:p>
        </p:txBody>
      </p:sp>
    </p:spTree>
    <p:extLst>
      <p:ext uri="{BB962C8B-B14F-4D97-AF65-F5344CB8AC3E}">
        <p14:creationId xmlns:p14="http://schemas.microsoft.com/office/powerpoint/2010/main" val="117460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smtClean="0"/>
              <a:t>do we spread the word?</a:t>
            </a:r>
            <a:endParaRPr lang="en-US" dirty="0"/>
          </a:p>
        </p:txBody>
      </p:sp>
      <p:sp>
        <p:nvSpPr>
          <p:cNvPr id="3" name="Content Placeholder 2"/>
          <p:cNvSpPr>
            <a:spLocks noGrp="1"/>
          </p:cNvSpPr>
          <p:nvPr>
            <p:ph idx="1"/>
          </p:nvPr>
        </p:nvSpPr>
        <p:spPr/>
        <p:txBody>
          <a:bodyPr>
            <a:normAutofit lnSpcReduction="10000"/>
          </a:bodyPr>
          <a:lstStyle/>
          <a:p>
            <a:r>
              <a:rPr lang="en-US" dirty="0" smtClean="0"/>
              <a:t>Division maintains a Solid &amp; Hazardous Waste Mailing List</a:t>
            </a:r>
          </a:p>
          <a:p>
            <a:pPr lvl="1"/>
            <a:r>
              <a:rPr lang="en-US" dirty="0" smtClean="0"/>
              <a:t>Always includes relevant state and local officials</a:t>
            </a:r>
          </a:p>
          <a:p>
            <a:pPr lvl="1"/>
            <a:r>
              <a:rPr lang="en-US" dirty="0" smtClean="0"/>
              <a:t>Form CN-0837 allows citizens to opt in to receive permit notices for solid and/or hazardous waste facilities in the counties of their choice, rulemaking notices and/or board meeting notices</a:t>
            </a:r>
          </a:p>
          <a:p>
            <a:pPr lvl="1"/>
            <a:r>
              <a:rPr lang="en-US" dirty="0" smtClean="0"/>
              <a:t>Citizens choose email or mail delivery of notices</a:t>
            </a:r>
          </a:p>
          <a:p>
            <a:pPr lvl="1"/>
            <a:r>
              <a:rPr lang="en-US" dirty="0" smtClean="0"/>
              <a:t>Form is online at </a:t>
            </a:r>
            <a:r>
              <a:rPr lang="en-US" dirty="0" smtClean="0">
                <a:solidFill>
                  <a:srgbClr val="0000FF"/>
                </a:solidFill>
                <a:hlinkClick r:id="rId2"/>
              </a:rPr>
              <a:t>tn.gov/environment/notices/waste/notify-me</a:t>
            </a:r>
            <a:endParaRPr lang="en-US" dirty="0" smtClean="0">
              <a:solidFill>
                <a:srgbClr val="0000FF"/>
              </a:solidFill>
            </a:endParaRPr>
          </a:p>
          <a:p>
            <a:r>
              <a:rPr lang="en-US" dirty="0" smtClean="0"/>
              <a:t>Notices are published </a:t>
            </a:r>
            <a:r>
              <a:rPr lang="en-US" dirty="0"/>
              <a:t>for 90 days at </a:t>
            </a:r>
            <a:r>
              <a:rPr lang="en-US" dirty="0" smtClean="0">
                <a:hlinkClick r:id="rId3"/>
              </a:rPr>
              <a:t>tn.gov/environment/notices/waste</a:t>
            </a:r>
            <a:endParaRPr lang="en-US" dirty="0" smtClean="0"/>
          </a:p>
          <a:p>
            <a:r>
              <a:rPr lang="en-US" dirty="0" smtClean="0"/>
              <a:t>Most notices are published in a newspaper of general circulation in the county of the relevant facility</a:t>
            </a:r>
          </a:p>
          <a:p>
            <a:r>
              <a:rPr lang="en-US" dirty="0" smtClean="0"/>
              <a:t>Some hazardous waste notices also involve a radio announcement (run 3 times on 2 different stations)</a:t>
            </a:r>
          </a:p>
          <a:p>
            <a:r>
              <a:rPr lang="en-US" dirty="0" smtClean="0"/>
              <a:t>Initial notice requires placement of sign at the facility</a:t>
            </a:r>
            <a:endParaRPr lang="en-US" dirty="0"/>
          </a:p>
        </p:txBody>
      </p:sp>
    </p:spTree>
    <p:extLst>
      <p:ext uri="{BB962C8B-B14F-4D97-AF65-F5344CB8AC3E}">
        <p14:creationId xmlns:p14="http://schemas.microsoft.com/office/powerpoint/2010/main" val="1682575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inclusivity?</a:t>
            </a:r>
            <a:endParaRPr lang="en-US" dirty="0"/>
          </a:p>
        </p:txBody>
      </p:sp>
      <p:sp>
        <p:nvSpPr>
          <p:cNvPr id="3" name="Content Placeholder 2"/>
          <p:cNvSpPr>
            <a:spLocks noGrp="1"/>
          </p:cNvSpPr>
          <p:nvPr>
            <p:ph idx="1"/>
          </p:nvPr>
        </p:nvSpPr>
        <p:spPr/>
        <p:txBody>
          <a:bodyPr/>
          <a:lstStyle/>
          <a:p>
            <a:r>
              <a:rPr lang="en-US" dirty="0" smtClean="0"/>
              <a:t>TDEC agrees with EPA that “all </a:t>
            </a:r>
            <a:r>
              <a:rPr lang="en-US" dirty="0"/>
              <a:t>people, regardless of race, color, national origin, or income, receive fair treatment and equal environmental protection, and that all people have the opportunity for meaningful involvement in decisions that will affect the environment and/or the health of their community.” </a:t>
            </a:r>
            <a:endParaRPr lang="en-US" dirty="0" smtClean="0"/>
          </a:p>
          <a:p>
            <a:r>
              <a:rPr lang="en-US" dirty="0" smtClean="0"/>
              <a:t>We include a phone number for ADA concerns and language assistance offers on all our public notices</a:t>
            </a:r>
          </a:p>
          <a:p>
            <a:r>
              <a:rPr lang="en-US" dirty="0" smtClean="0"/>
              <a:t>We use EPA’s </a:t>
            </a:r>
            <a:r>
              <a:rPr lang="en-US" dirty="0" err="1" smtClean="0"/>
              <a:t>EJSCREEN</a:t>
            </a:r>
            <a:r>
              <a:rPr lang="en-US" dirty="0" smtClean="0"/>
              <a:t> tool to identify the demographics of the residents within one mile of the facility</a:t>
            </a:r>
          </a:p>
          <a:p>
            <a:pPr lvl="1"/>
            <a:r>
              <a:rPr lang="en-US" dirty="0" smtClean="0"/>
              <a:t>Although not required, we </a:t>
            </a:r>
            <a:r>
              <a:rPr lang="en-US" dirty="0" smtClean="0"/>
              <a:t>may run the public notice in a minority newspaper in addition to the notice of general circulation</a:t>
            </a:r>
          </a:p>
          <a:p>
            <a:endParaRPr lang="en-US" dirty="0"/>
          </a:p>
        </p:txBody>
      </p:sp>
    </p:spTree>
    <p:extLst>
      <p:ext uri="{BB962C8B-B14F-4D97-AF65-F5344CB8AC3E}">
        <p14:creationId xmlns:p14="http://schemas.microsoft.com/office/powerpoint/2010/main" val="73718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Rulemaking Hearings</a:t>
            </a:r>
            <a:endParaRPr lang="en-US" dirty="0"/>
          </a:p>
        </p:txBody>
      </p:sp>
      <p:sp>
        <p:nvSpPr>
          <p:cNvPr id="3" name="Content Placeholder 2"/>
          <p:cNvSpPr>
            <a:spLocks noGrp="1"/>
          </p:cNvSpPr>
          <p:nvPr>
            <p:ph idx="1"/>
          </p:nvPr>
        </p:nvSpPr>
        <p:spPr/>
        <p:txBody>
          <a:bodyPr/>
          <a:lstStyle/>
          <a:p>
            <a:r>
              <a:rPr lang="en-US" dirty="0" smtClean="0"/>
              <a:t>Rulemaking hearings have their own specific processes</a:t>
            </a:r>
          </a:p>
          <a:p>
            <a:r>
              <a:rPr lang="en-US" dirty="0" smtClean="0"/>
              <a:t>A Secretary of State form must be completed and the signed document posted on their website at least </a:t>
            </a:r>
            <a:r>
              <a:rPr lang="en-US" dirty="0" smtClean="0"/>
              <a:t>45 </a:t>
            </a:r>
            <a:r>
              <a:rPr lang="en-US" dirty="0" smtClean="0"/>
              <a:t>days before the hearing</a:t>
            </a:r>
          </a:p>
          <a:p>
            <a:r>
              <a:rPr lang="en-US" dirty="0" smtClean="0"/>
              <a:t>A redlined version of that form showing the proposed changes is also prepared</a:t>
            </a:r>
          </a:p>
          <a:p>
            <a:r>
              <a:rPr lang="en-US" dirty="0" smtClean="0"/>
              <a:t>DSWM prepares a brief announcement of the hearing and sends this to our mailing list</a:t>
            </a:r>
          </a:p>
          <a:p>
            <a:r>
              <a:rPr lang="en-US" dirty="0" smtClean="0"/>
              <a:t>Links to all three of these documents are included on our website at </a:t>
            </a:r>
            <a:r>
              <a:rPr lang="en-US" dirty="0" smtClean="0">
                <a:hlinkClick r:id="rId2"/>
              </a:rPr>
              <a:t>tn.gov/environment/notices/waste</a:t>
            </a:r>
            <a:endParaRPr lang="en-US" dirty="0" smtClean="0"/>
          </a:p>
          <a:p>
            <a:r>
              <a:rPr lang="en-US" dirty="0" smtClean="0"/>
              <a:t>Hearing is also added to the state events calendar</a:t>
            </a:r>
            <a:endParaRPr lang="en-US" dirty="0"/>
          </a:p>
        </p:txBody>
      </p:sp>
    </p:spTree>
    <p:extLst>
      <p:ext uri="{BB962C8B-B14F-4D97-AF65-F5344CB8AC3E}">
        <p14:creationId xmlns:p14="http://schemas.microsoft.com/office/powerpoint/2010/main" val="2793032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bg35047\AppData\Local\Microsoft\Windows\INetCache\IE\B4GEJKH1\ques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4900" y="1231900"/>
            <a:ext cx="4394200" cy="4394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Any questions?</a:t>
            </a:r>
            <a:endParaRPr lang="en-US" dirty="0"/>
          </a:p>
        </p:txBody>
      </p:sp>
      <p:sp>
        <p:nvSpPr>
          <p:cNvPr id="3" name="Content Placeholder 2"/>
          <p:cNvSpPr>
            <a:spLocks noGrp="1"/>
          </p:cNvSpPr>
          <p:nvPr>
            <p:ph idx="1"/>
          </p:nvPr>
        </p:nvSpPr>
        <p:spPr>
          <a:xfrm>
            <a:off x="228600" y="5181600"/>
            <a:ext cx="8763000" cy="970665"/>
          </a:xfrm>
        </p:spPr>
        <p:txBody>
          <a:bodyPr/>
          <a:lstStyle/>
          <a:p>
            <a:pPr marL="0" indent="0" algn="ctr">
              <a:buNone/>
            </a:pPr>
            <a:r>
              <a:rPr lang="en-US" dirty="0" smtClean="0"/>
              <a:t>Contact Rachel Goulet in the Division of Solid Waste Management: </a:t>
            </a:r>
            <a:r>
              <a:rPr lang="en-US" dirty="0" smtClean="0">
                <a:hlinkClick r:id="rId3"/>
              </a:rPr>
              <a:t>Rachel.S.Goulet@tn.gov</a:t>
            </a:r>
            <a:r>
              <a:rPr lang="en-US" dirty="0" smtClean="0"/>
              <a:t> or 615-532-0788</a:t>
            </a:r>
            <a:endParaRPr lang="en-US" dirty="0"/>
          </a:p>
        </p:txBody>
      </p:sp>
    </p:spTree>
    <p:extLst>
      <p:ext uri="{BB962C8B-B14F-4D97-AF65-F5344CB8AC3E}">
        <p14:creationId xmlns:p14="http://schemas.microsoft.com/office/powerpoint/2010/main" val="1184831179"/>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PowerPoint B</Template>
  <TotalTime>661</TotalTime>
  <Words>617</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PowerPoint B</vt:lpstr>
      <vt:lpstr>Public Participation in the Permitting Process</vt:lpstr>
      <vt:lpstr>Public Participation</vt:lpstr>
      <vt:lpstr>Permitting Process</vt:lpstr>
      <vt:lpstr>Public Notice Triggers – Solid Waste</vt:lpstr>
      <vt:lpstr>Public Notice Triggers – Hazardous Waste</vt:lpstr>
      <vt:lpstr>How do we spread the word?</vt:lpstr>
      <vt:lpstr>What about inclusivity?</vt:lpstr>
      <vt:lpstr>Rulemaking Hearings</vt:lpstr>
      <vt:lpstr>Any questions?</vt:lpstr>
    </vt:vector>
  </TitlesOfParts>
  <Company>State of Tennessee: Environment &amp; Conservation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Participation</dc:title>
  <dc:creator>Rachel S. Goulet</dc:creator>
  <cp:lastModifiedBy>Loretta J. Buchanan</cp:lastModifiedBy>
  <cp:revision>27</cp:revision>
  <cp:lastPrinted>2019-09-26T21:17:38Z</cp:lastPrinted>
  <dcterms:created xsi:type="dcterms:W3CDTF">2019-09-17T19:43:39Z</dcterms:created>
  <dcterms:modified xsi:type="dcterms:W3CDTF">2019-09-26T21:17:42Z</dcterms:modified>
</cp:coreProperties>
</file>