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36" r:id="rId2"/>
    <p:sldId id="375" r:id="rId3"/>
    <p:sldId id="419" r:id="rId4"/>
    <p:sldId id="425" r:id="rId5"/>
    <p:sldId id="429" r:id="rId6"/>
    <p:sldId id="431" r:id="rId7"/>
    <p:sldId id="434" r:id="rId8"/>
    <p:sldId id="414" r:id="rId9"/>
    <p:sldId id="426" r:id="rId10"/>
    <p:sldId id="437" r:id="rId11"/>
    <p:sldId id="438" r:id="rId12"/>
    <p:sldId id="442" r:id="rId13"/>
    <p:sldId id="441" r:id="rId14"/>
    <p:sldId id="260" r:id="rId15"/>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57" autoAdjust="0"/>
  </p:normalViewPr>
  <p:slideViewPr>
    <p:cSldViewPr>
      <p:cViewPr>
        <p:scale>
          <a:sx n="57" d="100"/>
          <a:sy n="57" d="100"/>
        </p:scale>
        <p:origin x="-1292" y="5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452" y="-7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F3071076-18F3-4808-A4A3-FA63BEE6B224}" type="datetimeFigureOut">
              <a:rPr lang="en-US" smtClean="0"/>
              <a:t>4/30/2019</a:t>
            </a:fld>
            <a:endParaRPr lang="en-US" dirty="0"/>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49B01026-820A-4E05-BCF6-06C97B04B916}" type="slidenum">
              <a:rPr lang="en-US" smtClean="0"/>
              <a:t>‹#›</a:t>
            </a:fld>
            <a:endParaRPr lang="en-US" dirty="0"/>
          </a:p>
        </p:txBody>
      </p:sp>
    </p:spTree>
    <p:extLst>
      <p:ext uri="{BB962C8B-B14F-4D97-AF65-F5344CB8AC3E}">
        <p14:creationId xmlns:p14="http://schemas.microsoft.com/office/powerpoint/2010/main" val="3011668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EE559BEA-08E2-4F26-BD02-F72B93567832}" type="datetimeFigureOut">
              <a:rPr lang="en-US" smtClean="0"/>
              <a:t>4/30/2019</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717718B1-C823-4B28-8544-EE0636C23341}" type="slidenum">
              <a:rPr lang="en-US" smtClean="0"/>
              <a:t>‹#›</a:t>
            </a:fld>
            <a:endParaRPr lang="en-US" dirty="0"/>
          </a:p>
        </p:txBody>
      </p:sp>
    </p:spTree>
    <p:extLst>
      <p:ext uri="{BB962C8B-B14F-4D97-AF65-F5344CB8AC3E}">
        <p14:creationId xmlns:p14="http://schemas.microsoft.com/office/powerpoint/2010/main" val="356950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What is PFAS: Per- and </a:t>
            </a:r>
            <a:r>
              <a:rPr lang="en-US" sz="1200" kern="1200" dirty="0" err="1" smtClean="0">
                <a:solidFill>
                  <a:schemeClr val="tx1"/>
                </a:solidFill>
                <a:effectLst/>
                <a:latin typeface="+mn-lt"/>
                <a:ea typeface="+mn-ea"/>
                <a:cs typeface="+mn-cs"/>
              </a:rPr>
              <a:t>polyfluoroalkyl</a:t>
            </a:r>
            <a:r>
              <a:rPr lang="en-US" sz="1200" kern="1200" dirty="0" smtClean="0">
                <a:solidFill>
                  <a:schemeClr val="tx1"/>
                </a:solidFill>
                <a:effectLst/>
                <a:latin typeface="+mn-lt"/>
                <a:ea typeface="+mn-ea"/>
                <a:cs typeface="+mn-cs"/>
              </a:rPr>
              <a:t> substances (</a:t>
            </a:r>
            <a:r>
              <a:rPr lang="en-US" sz="1200" b="1" kern="1200" dirty="0" smtClean="0">
                <a:solidFill>
                  <a:schemeClr val="tx1"/>
                </a:solidFill>
                <a:effectLst/>
                <a:latin typeface="+mn-lt"/>
                <a:ea typeface="+mn-ea"/>
                <a:cs typeface="+mn-cs"/>
              </a:rPr>
              <a:t>PFAS</a:t>
            </a:r>
            <a:r>
              <a:rPr lang="en-US" sz="1200" kern="1200" dirty="0" smtClean="0">
                <a:solidFill>
                  <a:schemeClr val="tx1"/>
                </a:solidFill>
                <a:effectLst/>
                <a:latin typeface="+mn-lt"/>
                <a:ea typeface="+mn-ea"/>
                <a:cs typeface="+mn-cs"/>
              </a:rPr>
              <a:t>) are a diverse group of compounds resistant to heat, water, and oil. For decades, they have been used in hundreds of industrial applications and consumer products such as carpeting, apparels, upholstery, food paper wrappings, fire-fighting foams and metal plating. There are more than 3000</a:t>
            </a:r>
            <a:r>
              <a:rPr lang="en-US" sz="1200" kern="1200" baseline="0" dirty="0" smtClean="0">
                <a:solidFill>
                  <a:schemeClr val="tx1"/>
                </a:solidFill>
                <a:effectLst/>
                <a:latin typeface="+mn-lt"/>
                <a:ea typeface="+mn-ea"/>
                <a:cs typeface="+mn-cs"/>
              </a:rPr>
              <a:t> manmade chemical chains or variations of PFAS. </a:t>
            </a:r>
            <a:endParaRPr lang="en-US" dirty="0" smtClean="0"/>
          </a:p>
          <a:p>
            <a:pPr marL="457200" lvl="1" indent="0">
              <a:buFont typeface="Arial" pitchFamily="34" charset="0"/>
              <a:buNone/>
            </a:pPr>
            <a:endParaRPr lang="en-US" dirty="0" smtClean="0"/>
          </a:p>
          <a:p>
            <a:pPr marL="628650" lvl="1" indent="-171450">
              <a:buFont typeface="Arial" pitchFamily="34" charset="0"/>
              <a:buChar char="•"/>
            </a:pPr>
            <a:r>
              <a:rPr lang="en-US" dirty="0" smtClean="0"/>
              <a:t>PFAS Working Group has</a:t>
            </a:r>
            <a:r>
              <a:rPr lang="en-US" baseline="0" dirty="0" smtClean="0"/>
              <a:t> </a:t>
            </a:r>
            <a:r>
              <a:rPr lang="en-US" dirty="0" smtClean="0"/>
              <a:t>12 TDEC Employees representing Air, Water, Waste,</a:t>
            </a:r>
            <a:r>
              <a:rPr lang="en-US" baseline="0" dirty="0" smtClean="0"/>
              <a:t> </a:t>
            </a:r>
            <a:r>
              <a:rPr lang="en-US" dirty="0" smtClean="0"/>
              <a:t>Remediation and 2 TDH members: </a:t>
            </a:r>
            <a:r>
              <a:rPr lang="en-US" baseline="0" dirty="0" smtClean="0"/>
              <a:t>It has been awesome to work with such talents across both Departments.  </a:t>
            </a:r>
            <a:endParaRPr lang="en-US" dirty="0" smtClean="0"/>
          </a:p>
          <a:p>
            <a:pPr marL="457200" lvl="1" indent="0">
              <a:buFont typeface="Arial" pitchFamily="34" charset="0"/>
              <a:buNone/>
            </a:pPr>
            <a:endParaRPr lang="en-US" dirty="0" smtClean="0"/>
          </a:p>
          <a:p>
            <a:pPr marL="628650" lvl="1" indent="-171450">
              <a:buFont typeface="Arial" pitchFamily="34" charset="0"/>
              <a:buChar char="•"/>
            </a:pPr>
            <a:r>
              <a:rPr lang="en-US" dirty="0" smtClean="0"/>
              <a:t>Group</a:t>
            </a:r>
            <a:r>
              <a:rPr lang="en-US" baseline="0" dirty="0" smtClean="0"/>
              <a:t> was established and met for the fist time in January last year. We meet monthly, and today you will see what we have worked on. </a:t>
            </a:r>
          </a:p>
          <a:p>
            <a:pPr marL="628650" lvl="1"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17718B1-C823-4B28-8544-EE0636C23341}" type="slidenum">
              <a:rPr lang="en-US" smtClean="0"/>
              <a:t>1</a:t>
            </a:fld>
            <a:endParaRPr lang="en-US" dirty="0"/>
          </a:p>
        </p:txBody>
      </p:sp>
    </p:spTree>
    <p:extLst>
      <p:ext uri="{BB962C8B-B14F-4D97-AF65-F5344CB8AC3E}">
        <p14:creationId xmlns:p14="http://schemas.microsoft.com/office/powerpoint/2010/main" val="355726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Invite TDH to include a representative on our PFAS group</a:t>
            </a:r>
          </a:p>
          <a:p>
            <a:pPr lvl="0"/>
            <a:r>
              <a:rPr lang="en-US" sz="1200" kern="1200" dirty="0" smtClean="0">
                <a:solidFill>
                  <a:schemeClr val="tx1"/>
                </a:solidFill>
                <a:effectLst/>
                <a:latin typeface="+mn-lt"/>
                <a:ea typeface="+mn-ea"/>
                <a:cs typeface="+mn-cs"/>
              </a:rPr>
              <a:t>* We</a:t>
            </a:r>
            <a:r>
              <a:rPr lang="en-US" sz="1200" kern="1200" baseline="0" dirty="0" smtClean="0">
                <a:solidFill>
                  <a:schemeClr val="tx1"/>
                </a:solidFill>
                <a:effectLst/>
                <a:latin typeface="+mn-lt"/>
                <a:ea typeface="+mn-ea"/>
                <a:cs typeface="+mn-cs"/>
              </a:rPr>
              <a:t> understand that TDH is working on</a:t>
            </a:r>
            <a:r>
              <a:rPr lang="en-US" sz="1200" kern="1200" dirty="0" smtClean="0">
                <a:solidFill>
                  <a:schemeClr val="tx1"/>
                </a:solidFill>
                <a:effectLst/>
                <a:latin typeface="+mn-lt"/>
                <a:ea typeface="+mn-ea"/>
                <a:cs typeface="+mn-cs"/>
              </a:rPr>
              <a:t> chemical health related fact sheet and posting to a website (we would</a:t>
            </a:r>
            <a:r>
              <a:rPr lang="en-US" sz="1200" kern="1200" baseline="0" dirty="0" smtClean="0">
                <a:solidFill>
                  <a:schemeClr val="tx1"/>
                </a:solidFill>
                <a:effectLst/>
                <a:latin typeface="+mn-lt"/>
                <a:ea typeface="+mn-ea"/>
                <a:cs typeface="+mn-cs"/>
              </a:rPr>
              <a:t> also like to have an interactive website</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 We</a:t>
            </a:r>
            <a:r>
              <a:rPr lang="en-US" sz="1200" kern="1200" baseline="0" dirty="0" smtClean="0">
                <a:solidFill>
                  <a:schemeClr val="tx1"/>
                </a:solidFill>
                <a:effectLst/>
                <a:latin typeface="+mn-lt"/>
                <a:ea typeface="+mn-ea"/>
                <a:cs typeface="+mn-cs"/>
              </a:rPr>
              <a:t> understand that TDH will</a:t>
            </a:r>
            <a:r>
              <a:rPr lang="en-US" sz="1200" kern="1200" dirty="0" smtClean="0">
                <a:solidFill>
                  <a:schemeClr val="tx1"/>
                </a:solidFill>
                <a:effectLst/>
                <a:latin typeface="+mn-lt"/>
                <a:ea typeface="+mn-ea"/>
                <a:cs typeface="+mn-cs"/>
              </a:rPr>
              <a:t> not develop a specific TN health advisor number but will refer to ATSDR publications</a:t>
            </a:r>
          </a:p>
          <a:p>
            <a:r>
              <a:rPr lang="en-US" sz="1200" kern="1200" baseline="0" dirty="0" smtClean="0">
                <a:solidFill>
                  <a:schemeClr val="tx1"/>
                </a:solidFill>
                <a:effectLst/>
                <a:latin typeface="+mn-lt"/>
                <a:ea typeface="+mn-ea"/>
                <a:cs typeface="+mn-cs"/>
              </a:rPr>
              <a:t>* Be prepares when/if TDEC/TDH receive</a:t>
            </a:r>
            <a:r>
              <a:rPr lang="en-US" sz="1200" kern="1200" dirty="0" smtClean="0">
                <a:solidFill>
                  <a:schemeClr val="tx1"/>
                </a:solidFill>
                <a:effectLst/>
                <a:latin typeface="+mn-lt"/>
                <a:ea typeface="+mn-ea"/>
                <a:cs typeface="+mn-cs"/>
              </a:rPr>
              <a:t> calls regarding PFAS</a:t>
            </a:r>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10</a:t>
            </a:fld>
            <a:endParaRPr lang="en-US" dirty="0"/>
          </a:p>
        </p:txBody>
      </p:sp>
    </p:spTree>
    <p:extLst>
      <p:ext uri="{BB962C8B-B14F-4D97-AF65-F5344CB8AC3E}">
        <p14:creationId xmlns:p14="http://schemas.microsoft.com/office/powerpoint/2010/main" val="402549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11</a:t>
            </a:fld>
            <a:endParaRPr lang="en-US" dirty="0"/>
          </a:p>
        </p:txBody>
      </p:sp>
    </p:spTree>
    <p:extLst>
      <p:ext uri="{BB962C8B-B14F-4D97-AF65-F5344CB8AC3E}">
        <p14:creationId xmlns:p14="http://schemas.microsoft.com/office/powerpoint/2010/main" val="115853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718B1-C823-4B28-8544-EE0636C23341}" type="slidenum">
              <a:rPr lang="en-US" smtClean="0"/>
              <a:t>12</a:t>
            </a:fld>
            <a:endParaRPr lang="en-US" dirty="0"/>
          </a:p>
        </p:txBody>
      </p:sp>
    </p:spTree>
    <p:extLst>
      <p:ext uri="{BB962C8B-B14F-4D97-AF65-F5344CB8AC3E}">
        <p14:creationId xmlns:p14="http://schemas.microsoft.com/office/powerpoint/2010/main" val="30332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What is PFAS: </a:t>
            </a:r>
            <a:r>
              <a:rPr lang="en-US" sz="1200" kern="1200" smtClean="0">
                <a:solidFill>
                  <a:schemeClr val="tx1"/>
                </a:solidFill>
                <a:effectLst/>
                <a:latin typeface="+mn-lt"/>
                <a:ea typeface="+mn-ea"/>
                <a:cs typeface="+mn-cs"/>
              </a:rPr>
              <a:t>Read Slide</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Per- and </a:t>
            </a:r>
            <a:r>
              <a:rPr lang="en-US" sz="1200" kern="1200" dirty="0" err="1" smtClean="0">
                <a:solidFill>
                  <a:schemeClr val="tx1"/>
                </a:solidFill>
                <a:effectLst/>
                <a:latin typeface="+mn-lt"/>
                <a:ea typeface="+mn-ea"/>
                <a:cs typeface="+mn-cs"/>
              </a:rPr>
              <a:t>polyfluoroalkyl</a:t>
            </a:r>
            <a:r>
              <a:rPr lang="en-US" sz="1200" kern="1200" dirty="0" smtClean="0">
                <a:solidFill>
                  <a:schemeClr val="tx1"/>
                </a:solidFill>
                <a:effectLst/>
                <a:latin typeface="+mn-lt"/>
                <a:ea typeface="+mn-ea"/>
                <a:cs typeface="+mn-cs"/>
              </a:rPr>
              <a:t> substances (</a:t>
            </a:r>
            <a:r>
              <a:rPr lang="en-US" sz="1200" b="1" kern="1200" dirty="0" smtClean="0">
                <a:solidFill>
                  <a:schemeClr val="tx1"/>
                </a:solidFill>
                <a:effectLst/>
                <a:latin typeface="+mn-lt"/>
                <a:ea typeface="+mn-ea"/>
                <a:cs typeface="+mn-cs"/>
              </a:rPr>
              <a:t>PFAS</a:t>
            </a:r>
            <a:r>
              <a:rPr lang="en-US" sz="1200" kern="1200" dirty="0" smtClean="0">
                <a:solidFill>
                  <a:schemeClr val="tx1"/>
                </a:solidFill>
                <a:effectLst/>
                <a:latin typeface="+mn-lt"/>
                <a:ea typeface="+mn-ea"/>
                <a:cs typeface="+mn-cs"/>
              </a:rPr>
              <a:t>) are a diverse group of compounds resistant to heat, water, and oil. For decades, they have been used in hundreds of industrial applications and consumer products such as carpeting, apparels, upholstery, food paper wrappings, fire-fighting foams and metal plating. There are more than 3000</a:t>
            </a:r>
            <a:r>
              <a:rPr lang="en-US" sz="1200" kern="1200" baseline="0" dirty="0" smtClean="0">
                <a:solidFill>
                  <a:schemeClr val="tx1"/>
                </a:solidFill>
                <a:effectLst/>
                <a:latin typeface="+mn-lt"/>
                <a:ea typeface="+mn-ea"/>
                <a:cs typeface="+mn-cs"/>
              </a:rPr>
              <a:t> manmade chemical chains or variations of PFAS. </a:t>
            </a:r>
            <a:endParaRPr lang="en-US" dirty="0" smtClean="0"/>
          </a:p>
          <a:p>
            <a:pPr marL="457200" lvl="1" indent="0">
              <a:buFont typeface="Arial" pitchFamily="34" charset="0"/>
              <a:buNone/>
            </a:pPr>
            <a:endParaRPr lang="en-US" dirty="0" smtClean="0"/>
          </a:p>
          <a:p>
            <a:pPr marL="628650" lvl="1" indent="-171450">
              <a:buFont typeface="Arial" pitchFamily="34" charset="0"/>
              <a:buChar char="•"/>
            </a:pPr>
            <a:r>
              <a:rPr lang="en-US" dirty="0" smtClean="0"/>
              <a:t>PFAS Working Group has</a:t>
            </a:r>
            <a:r>
              <a:rPr lang="en-US" baseline="0" dirty="0" smtClean="0"/>
              <a:t> </a:t>
            </a:r>
            <a:r>
              <a:rPr lang="en-US" dirty="0" smtClean="0"/>
              <a:t>12 TDEC Employees representing Air, Water, Waste,</a:t>
            </a:r>
            <a:r>
              <a:rPr lang="en-US" baseline="0" dirty="0" smtClean="0"/>
              <a:t> </a:t>
            </a:r>
            <a:r>
              <a:rPr lang="en-US" dirty="0" smtClean="0"/>
              <a:t>Remediation and 2 TDH members: </a:t>
            </a:r>
            <a:r>
              <a:rPr lang="en-US" baseline="0" dirty="0" smtClean="0"/>
              <a:t>It has been awesome to work with such talents across both Departments.  </a:t>
            </a:r>
            <a:endParaRPr lang="en-US" dirty="0" smtClean="0"/>
          </a:p>
          <a:p>
            <a:pPr marL="457200" lvl="1" indent="0">
              <a:buFont typeface="Arial" pitchFamily="34" charset="0"/>
              <a:buNone/>
            </a:pPr>
            <a:endParaRPr lang="en-US" dirty="0" smtClean="0"/>
          </a:p>
          <a:p>
            <a:pPr marL="628650" lvl="1" indent="-171450">
              <a:buFont typeface="Arial" pitchFamily="34" charset="0"/>
              <a:buChar char="•"/>
            </a:pPr>
            <a:r>
              <a:rPr lang="en-US" dirty="0" smtClean="0"/>
              <a:t>Group</a:t>
            </a:r>
            <a:r>
              <a:rPr lang="en-US" baseline="0" dirty="0" smtClean="0"/>
              <a:t> was established and met for the fist time in January this year. We meet monthly, and today you will see what we have worked on. </a:t>
            </a:r>
          </a:p>
          <a:p>
            <a:pPr marL="628650" lvl="1" indent="-171450">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13</a:t>
            </a:fld>
            <a:endParaRPr lang="en-US" dirty="0"/>
          </a:p>
        </p:txBody>
      </p:sp>
    </p:spTree>
    <p:extLst>
      <p:ext uri="{BB962C8B-B14F-4D97-AF65-F5344CB8AC3E}">
        <p14:creationId xmlns:p14="http://schemas.microsoft.com/office/powerpoint/2010/main" val="145504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form PFAS is;</a:t>
            </a:r>
            <a:r>
              <a:rPr lang="en-US" baseline="0" dirty="0" smtClean="0"/>
              <a:t> </a:t>
            </a:r>
            <a:r>
              <a:rPr lang="en-US" dirty="0" smtClean="0"/>
              <a:t>PTFE (Teflon) was </a:t>
            </a:r>
            <a:r>
              <a:rPr lang="en-US" baseline="0" dirty="0" smtClean="0"/>
              <a:t>discovered </a:t>
            </a:r>
            <a:r>
              <a:rPr lang="en-US" baseline="0" smtClean="0"/>
              <a:t>by </a:t>
            </a:r>
            <a:r>
              <a:rPr lang="en-US" baseline="0" smtClean="0"/>
              <a:t>DuPont </a:t>
            </a:r>
            <a:r>
              <a:rPr lang="en-US" baseline="0" dirty="0" smtClean="0"/>
              <a:t>scientist in 1938 while developing new refrigerants.  Subsequent product development included the stain resistant products, protective coatings, </a:t>
            </a:r>
            <a:r>
              <a:rPr lang="en-US" sz="1200" b="0" i="0" kern="1200" dirty="0" smtClean="0">
                <a:solidFill>
                  <a:schemeClr val="tx1"/>
                </a:solidFill>
                <a:effectLst/>
                <a:latin typeface="+mn-lt"/>
                <a:ea typeface="+mn-ea"/>
                <a:cs typeface="+mn-cs"/>
              </a:rPr>
              <a:t>Aqueous Film Forming Foams </a:t>
            </a:r>
            <a:r>
              <a:rPr lang="en-US" baseline="0" dirty="0" smtClean="0"/>
              <a:t>(AFFF), </a:t>
            </a:r>
            <a:r>
              <a:rPr lang="en-US" baseline="0" dirty="0" err="1" smtClean="0"/>
              <a:t>etc</a:t>
            </a:r>
            <a:r>
              <a:rPr lang="en-US" baseline="0" dirty="0" smtClean="0"/>
              <a:t> and were widely used and introduced into commerce through 21</a:t>
            </a:r>
            <a:r>
              <a:rPr lang="en-US" baseline="30000" dirty="0" smtClean="0"/>
              <a:t>st</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14</a:t>
            </a:fld>
            <a:endParaRPr lang="en-US" dirty="0"/>
          </a:p>
        </p:txBody>
      </p:sp>
    </p:spTree>
    <p:extLst>
      <p:ext uri="{BB962C8B-B14F-4D97-AF65-F5344CB8AC3E}">
        <p14:creationId xmlns:p14="http://schemas.microsoft.com/office/powerpoint/2010/main" val="221980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Dupont</a:t>
            </a:r>
            <a:r>
              <a:rPr lang="en-US" baseline="0" dirty="0" smtClean="0"/>
              <a:t> slogan: </a:t>
            </a:r>
            <a:r>
              <a:rPr lang="en-US" sz="1200" kern="1200" dirty="0" smtClean="0">
                <a:solidFill>
                  <a:schemeClr val="tx1"/>
                </a:solidFill>
                <a:effectLst/>
                <a:latin typeface="+mn-lt"/>
                <a:ea typeface="+mn-ea"/>
                <a:cs typeface="+mn-cs"/>
              </a:rPr>
              <a:t>"Better Living Through Chemistry"</a:t>
            </a:r>
            <a:r>
              <a:rPr lang="en-US" baseline="0" dirty="0" smtClean="0"/>
              <a:t>  PFAS  u</a:t>
            </a:r>
            <a:r>
              <a:rPr lang="en-US" dirty="0" smtClean="0"/>
              <a:t>ses</a:t>
            </a:r>
            <a:r>
              <a:rPr lang="en-US" baseline="0" dirty="0" smtClean="0"/>
              <a:t> include </a:t>
            </a:r>
            <a:r>
              <a:rPr lang="en-US" baseline="0" dirty="0" err="1" smtClean="0"/>
              <a:t>teflon</a:t>
            </a:r>
            <a:r>
              <a:rPr lang="en-US" baseline="0" dirty="0" smtClean="0"/>
              <a:t> coatings,  food packaging,  water repellents, stain resistant treated materials, personal care products  dental floss, denture cleaners, shampoo,   cosmetics , surfactants.   </a:t>
            </a:r>
          </a:p>
          <a:p>
            <a:endParaRPr lang="en-US" baseline="0" dirty="0" smtClean="0"/>
          </a:p>
          <a:p>
            <a:r>
              <a:rPr lang="en-US" baseline="0" dirty="0" smtClean="0"/>
              <a:t>PFAS Chemicals are extraordinary persistent, meaning they don’t break down and have very strong bonds with long half-life. They accumulate in soil, water, food, and too often in our bodies. All of us have been exposed to PFAS Chemicals, but questions are being asked how much and what are we doing about it. </a:t>
            </a:r>
            <a:endParaRPr lang="en-US" dirty="0" smtClean="0"/>
          </a:p>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2</a:t>
            </a:fld>
            <a:endParaRPr lang="en-US" dirty="0"/>
          </a:p>
        </p:txBody>
      </p:sp>
    </p:spTree>
    <p:extLst>
      <p:ext uri="{BB962C8B-B14F-4D97-AF65-F5344CB8AC3E}">
        <p14:creationId xmlns:p14="http://schemas.microsoft.com/office/powerpoint/2010/main" val="402549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Once</a:t>
            </a:r>
            <a:r>
              <a:rPr lang="en-US" baseline="0" dirty="0" smtClean="0"/>
              <a:t> every 5 years </a:t>
            </a:r>
            <a:r>
              <a:rPr lang="en-US" dirty="0" smtClean="0"/>
              <a:t>EPA  is required</a:t>
            </a:r>
            <a:r>
              <a:rPr lang="en-US" baseline="0" dirty="0" smtClean="0"/>
              <a:t> to prescribe unregulated contaminant monitoring for public water systems to evaluate occurrence data.  In the third round (UCMR3)  and during the period of 2013-2015,  6 of the 3000 known PFAS substances were included for monitoring.   Only approves EPA method 537.</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Added 6 PFAS Chemicals to the Unregulated Contaminate Monitoring Rule in 2013-2015</a:t>
            </a:r>
          </a:p>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3</a:t>
            </a:fld>
            <a:endParaRPr lang="en-US" dirty="0"/>
          </a:p>
        </p:txBody>
      </p:sp>
    </p:spTree>
    <p:extLst>
      <p:ext uri="{BB962C8B-B14F-4D97-AF65-F5344CB8AC3E}">
        <p14:creationId xmlns:p14="http://schemas.microsoft.com/office/powerpoint/2010/main" val="344049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TN there are 470 community water</a:t>
            </a:r>
            <a:r>
              <a:rPr lang="en-US" baseline="0" dirty="0" smtClean="0"/>
              <a:t> systems , 144 were selected to sample ~30.6%</a:t>
            </a:r>
          </a:p>
          <a:p>
            <a:endParaRPr lang="en-US" baseline="0" dirty="0" smtClean="0"/>
          </a:p>
          <a:p>
            <a:r>
              <a:rPr lang="en-US" baseline="0" dirty="0" smtClean="0"/>
              <a:t>Out of the 652 Samples taken at 144 TN public water systems, two Public Water Systems were found with PFAS contaminants.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4</a:t>
            </a:fld>
            <a:endParaRPr lang="en-US" dirty="0"/>
          </a:p>
        </p:txBody>
      </p:sp>
    </p:spTree>
    <p:extLst>
      <p:ext uri="{BB962C8B-B14F-4D97-AF65-F5344CB8AC3E}">
        <p14:creationId xmlns:p14="http://schemas.microsoft.com/office/powerpoint/2010/main" val="269852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 Determining PFAS Prevalence</a:t>
            </a:r>
            <a:r>
              <a:rPr lang="en-US" baseline="0" dirty="0" smtClean="0"/>
              <a:t> in TN</a:t>
            </a:r>
            <a:endParaRPr lang="en-US" dirty="0" smtClean="0"/>
          </a:p>
          <a:p>
            <a:r>
              <a:rPr lang="en-US" dirty="0" smtClean="0"/>
              <a:t>Workgroup members were asked to develop a list of potential PFAS industries in each region</a:t>
            </a:r>
          </a:p>
          <a:p>
            <a:pPr lvl="1"/>
            <a:r>
              <a:rPr lang="en-US" dirty="0" smtClean="0"/>
              <a:t>Assistance from field office staff </a:t>
            </a:r>
          </a:p>
          <a:p>
            <a:r>
              <a:rPr lang="en-US" dirty="0" smtClean="0"/>
              <a:t>Industries were identified as either potentially using or manufacturing PFAS chemicals </a:t>
            </a:r>
          </a:p>
          <a:p>
            <a:pPr lvl="1"/>
            <a:r>
              <a:rPr lang="en-US" dirty="0" smtClean="0"/>
              <a:t>Brainstorming session to develop the most comprehensive list</a:t>
            </a:r>
          </a:p>
          <a:p>
            <a:r>
              <a:rPr lang="en-US" dirty="0" smtClean="0"/>
              <a:t>Once list was developed, workgroup determined likelihood of presence of PFAS</a:t>
            </a:r>
          </a:p>
          <a:p>
            <a:pPr lvl="1"/>
            <a:r>
              <a:rPr lang="en-US" dirty="0" smtClean="0"/>
              <a:t>Discussion with site PMs</a:t>
            </a:r>
          </a:p>
          <a:p>
            <a:pPr lvl="1"/>
            <a:r>
              <a:rPr lang="en-US" dirty="0" smtClean="0"/>
              <a:t>Research of company and its products</a:t>
            </a:r>
          </a:p>
          <a:p>
            <a:pPr lvl="1"/>
            <a:endParaRPr lang="en-US" dirty="0" smtClean="0"/>
          </a:p>
          <a:p>
            <a:pPr lvl="1" rtl="0" eaLnBrk="1" fontAlgn="t"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Facilities producing carpet, textile, fabric, leather,  paper or other products with   stain resistant or waterproof properties</a:t>
            </a:r>
            <a:endParaRPr lang="en-US" sz="1200" b="0" i="0" u="none" strike="noStrike" kern="1200" dirty="0" smtClean="0">
              <a:solidFill>
                <a:schemeClr val="tx1"/>
              </a:solidFill>
              <a:effectLst/>
              <a:latin typeface="+mn-lt"/>
              <a:ea typeface="+mn-ea"/>
              <a:cs typeface="+mn-cs"/>
            </a:endParaRPr>
          </a:p>
          <a:p>
            <a:pPr lvl="1" rtl="0" eaLnBrk="1" fontAlgn="t"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Facilities used for fire training operations using fire suppression foam</a:t>
            </a:r>
            <a:endParaRPr lang="en-US" sz="1200" b="0" i="0" u="none" strike="noStrike" kern="1200" dirty="0" smtClean="0">
              <a:solidFill>
                <a:schemeClr val="tx1"/>
              </a:solidFill>
              <a:effectLst/>
              <a:latin typeface="+mn-lt"/>
              <a:ea typeface="+mn-ea"/>
              <a:cs typeface="+mn-cs"/>
            </a:endParaRPr>
          </a:p>
          <a:p>
            <a:pPr lvl="1" rtl="0" eaLnBrk="1" fontAlgn="t"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Facilities producing or using surfactants or wetting agents (used in agrichemicals, cleaning products  and  personal care products manufacturing)</a:t>
            </a:r>
            <a:endParaRPr lang="en-US" sz="1200" b="0" i="0" u="none" strike="noStrike" kern="1200" dirty="0" smtClean="0">
              <a:solidFill>
                <a:schemeClr val="tx1"/>
              </a:solidFill>
              <a:effectLst/>
              <a:latin typeface="+mn-lt"/>
              <a:ea typeface="+mn-ea"/>
              <a:cs typeface="+mn-cs"/>
            </a:endParaRPr>
          </a:p>
          <a:p>
            <a:pPr lvl="1" rtl="0" eaLnBrk="1" fontAlgn="t"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Airports (especially those associated with military operations)</a:t>
            </a:r>
            <a:endParaRPr lang="en-US" sz="1200" b="0" i="0" u="none" strike="noStrike" kern="1200" dirty="0" smtClean="0">
              <a:solidFill>
                <a:schemeClr val="tx1"/>
              </a:solidFill>
              <a:effectLst/>
              <a:latin typeface="+mn-lt"/>
              <a:ea typeface="+mn-ea"/>
              <a:cs typeface="+mn-cs"/>
            </a:endParaRPr>
          </a:p>
          <a:p>
            <a:pPr lvl="1" rtl="0" eaLnBrk="1" fontAlgn="t"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Metal plating operations</a:t>
            </a:r>
            <a:endParaRPr lang="en-US" sz="1200" b="0" i="0" u="none" strike="noStrike" kern="1200" dirty="0" smtClean="0">
              <a:solidFill>
                <a:schemeClr val="tx1"/>
              </a:solidFill>
              <a:effectLst/>
              <a:latin typeface="+mn-lt"/>
              <a:ea typeface="+mn-ea"/>
              <a:cs typeface="+mn-cs"/>
            </a:endParaRPr>
          </a:p>
          <a:p>
            <a:pPr lvl="1" rtl="0" eaLnBrk="1" fontAlgn="t"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Military Bases</a:t>
            </a:r>
            <a:endParaRPr lang="en-US" sz="1200" b="0" i="0" u="none" strike="noStrike" kern="1200" dirty="0" smtClean="0">
              <a:solidFill>
                <a:schemeClr val="tx1"/>
              </a:solidFill>
              <a:effectLst/>
              <a:latin typeface="+mn-lt"/>
              <a:ea typeface="+mn-ea"/>
              <a:cs typeface="+mn-cs"/>
            </a:endParaRPr>
          </a:p>
          <a:p>
            <a:pPr lvl="1" rtl="0" eaLnBrk="1" fontAlgn="t"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Chromium Electroplating Operations</a:t>
            </a:r>
            <a:endParaRPr lang="en-US" sz="1200" b="0" i="0" u="none" strike="noStrike" kern="1200" dirty="0" smtClean="0">
              <a:solidFill>
                <a:schemeClr val="tx1"/>
              </a:solidFill>
              <a:effectLst/>
              <a:latin typeface="+mn-lt"/>
              <a:ea typeface="+mn-ea"/>
              <a:cs typeface="+mn-cs"/>
            </a:endParaRPr>
          </a:p>
          <a:p>
            <a:pPr lvl="1" rtl="0" eaLnBrk="1" fontAlgn="ctr"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 Oil refineries/petrochemical facilities</a:t>
            </a:r>
            <a:endParaRPr lang="en-US" sz="1200" b="0" i="0" u="none" strike="noStrike" kern="1200" dirty="0" smtClean="0">
              <a:solidFill>
                <a:schemeClr val="tx1"/>
              </a:solidFill>
              <a:effectLst/>
              <a:latin typeface="+mn-lt"/>
              <a:ea typeface="+mn-ea"/>
              <a:cs typeface="+mn-cs"/>
            </a:endParaRPr>
          </a:p>
          <a:p>
            <a:pPr lvl="1" rtl="0" eaLnBrk="1" fontAlgn="t"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Facilities producing Teflon or Teflon containing products</a:t>
            </a:r>
            <a:endParaRPr lang="en-US" sz="1200" b="0" i="0" u="none" strike="noStrike" kern="1200" dirty="0" smtClean="0">
              <a:solidFill>
                <a:schemeClr val="tx1"/>
              </a:solidFill>
              <a:effectLst/>
              <a:latin typeface="+mn-lt"/>
              <a:ea typeface="+mn-ea"/>
              <a:cs typeface="+mn-cs"/>
            </a:endParaRPr>
          </a:p>
          <a:p>
            <a:pPr lvl="1" rtl="0" eaLnBrk="1" fontAlgn="t"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Aeronautical crash sites</a:t>
            </a:r>
            <a:endParaRPr lang="en-US" sz="1200" b="0" i="0" u="none" strike="noStrike" kern="1200" dirty="0" smtClean="0">
              <a:solidFill>
                <a:schemeClr val="tx1"/>
              </a:solidFill>
              <a:effectLst/>
              <a:latin typeface="+mn-lt"/>
              <a:ea typeface="+mn-ea"/>
              <a:cs typeface="+mn-cs"/>
            </a:endParaRPr>
          </a:p>
          <a:p>
            <a:pPr lvl="1" rtl="0" eaLnBrk="1" fontAlgn="auto"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Landfills, land application or disposal sites associated with the above</a:t>
            </a:r>
            <a:endParaRPr lang="en-US" sz="1200" b="0" i="0" u="none" strike="noStrike" kern="1200" dirty="0" smtClean="0">
              <a:solidFill>
                <a:schemeClr val="tx1"/>
              </a:solidFill>
              <a:effectLst/>
              <a:latin typeface="+mn-lt"/>
              <a:ea typeface="+mn-ea"/>
              <a:cs typeface="+mn-cs"/>
            </a:endParaRPr>
          </a:p>
          <a:p>
            <a:pPr lvl="1" rtl="0" eaLnBrk="1" fontAlgn="auto" latinLnBrk="0" hangingPunct="1">
              <a:lnSpc>
                <a:spcPct val="200000"/>
              </a:lnSpc>
              <a:spcBef>
                <a:spcPts val="600"/>
              </a:spcBef>
              <a:spcAft>
                <a:spcPts val="600"/>
              </a:spcAft>
            </a:pPr>
            <a:r>
              <a:rPr lang="en-US" sz="1200" b="1" i="0" u="none" strike="noStrike" kern="1200" dirty="0" smtClean="0">
                <a:solidFill>
                  <a:schemeClr val="tx1"/>
                </a:solidFill>
                <a:effectLst/>
                <a:latin typeface="+mn-lt"/>
                <a:ea typeface="+mn-ea"/>
                <a:cs typeface="+mn-cs"/>
              </a:rPr>
              <a:t>Major industrial chemical manufacturers</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5</a:t>
            </a:fld>
            <a:endParaRPr lang="en-US" dirty="0"/>
          </a:p>
        </p:txBody>
      </p:sp>
    </p:spTree>
    <p:extLst>
      <p:ext uri="{BB962C8B-B14F-4D97-AF65-F5344CB8AC3E}">
        <p14:creationId xmlns:p14="http://schemas.microsoft.com/office/powerpoint/2010/main" val="344049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6</a:t>
            </a:fld>
            <a:endParaRPr lang="en-US" dirty="0"/>
          </a:p>
        </p:txBody>
      </p:sp>
    </p:spTree>
    <p:extLst>
      <p:ext uri="{BB962C8B-B14F-4D97-AF65-F5344CB8AC3E}">
        <p14:creationId xmlns:p14="http://schemas.microsoft.com/office/powerpoint/2010/main" val="390513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map is a hyperlink, you can click</a:t>
            </a:r>
            <a:r>
              <a:rPr lang="en-US" baseline="0" dirty="0" smtClean="0"/>
              <a:t> it and it will take you to a Google Map version with additional layers. </a:t>
            </a:r>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7</a:t>
            </a:fld>
            <a:endParaRPr lang="en-US" dirty="0"/>
          </a:p>
        </p:txBody>
      </p:sp>
    </p:spTree>
    <p:extLst>
      <p:ext uri="{BB962C8B-B14F-4D97-AF65-F5344CB8AC3E}">
        <p14:creationId xmlns:p14="http://schemas.microsoft.com/office/powerpoint/2010/main" val="402549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part of the current (Interstate Technology and Regulatory Council) ITRC team and we are partnering with TDH to review research which may lead to our own “number” of some sort for something. You can see it is not exactly straight forward and depends on the standard/guidance, type of water, combined or individual, and some are not promulgated.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NOAEL</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LOAEL</a:t>
            </a:r>
            <a:r>
              <a:rPr lang="en-US" sz="1200" kern="1200" dirty="0" smtClean="0">
                <a:solidFill>
                  <a:schemeClr val="tx1"/>
                </a:solidFill>
                <a:effectLst/>
                <a:latin typeface="+mn-lt"/>
                <a:ea typeface="+mn-ea"/>
                <a:cs typeface="+mn-cs"/>
              </a:rPr>
              <a:t> Two terms often encountered are </a:t>
            </a:r>
            <a:r>
              <a:rPr lang="en-US" sz="1200" b="1" kern="1200" dirty="0" smtClean="0">
                <a:solidFill>
                  <a:schemeClr val="tx1"/>
                </a:solidFill>
                <a:effectLst/>
                <a:latin typeface="+mn-lt"/>
                <a:ea typeface="+mn-ea"/>
                <a:cs typeface="+mn-cs"/>
              </a:rPr>
              <a:t>No Observed Adverse Effect Level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NOAEL</a:t>
            </a:r>
            <a:r>
              <a:rPr lang="en-US" sz="1200" kern="1200" dirty="0" smtClean="0">
                <a:solidFill>
                  <a:schemeClr val="tx1"/>
                </a:solidFill>
                <a:effectLst/>
                <a:latin typeface="+mn-lt"/>
                <a:ea typeface="+mn-ea"/>
                <a:cs typeface="+mn-cs"/>
              </a:rPr>
              <a:t>) and Low Observed Adverse Effect Level (</a:t>
            </a:r>
            <a:r>
              <a:rPr lang="en-US" sz="1200" b="1" kern="1200" dirty="0" smtClean="0">
                <a:solidFill>
                  <a:schemeClr val="tx1"/>
                </a:solidFill>
                <a:effectLst/>
                <a:latin typeface="+mn-lt"/>
                <a:ea typeface="+mn-ea"/>
                <a:cs typeface="+mn-cs"/>
              </a:rPr>
              <a:t>LOAEL</a:t>
            </a:r>
            <a:r>
              <a:rPr lang="en-US" sz="1200" kern="1200" dirty="0" smtClean="0">
                <a:solidFill>
                  <a:schemeClr val="tx1"/>
                </a:solidFill>
                <a:effectLst/>
                <a:latin typeface="+mn-lt"/>
                <a:ea typeface="+mn-ea"/>
                <a:cs typeface="+mn-cs"/>
              </a:rPr>
              <a:t>).They are the actual data points from human clinical or experimental animal studies.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Remember there is only 1 approved</a:t>
            </a:r>
            <a:r>
              <a:rPr lang="en-US" sz="1200" kern="1200" baseline="0" dirty="0" smtClean="0">
                <a:solidFill>
                  <a:schemeClr val="tx1"/>
                </a:solidFill>
                <a:effectLst/>
                <a:latin typeface="+mn-lt"/>
                <a:ea typeface="+mn-ea"/>
                <a:cs typeface="+mn-cs"/>
              </a:rPr>
              <a:t> Analytical method for samples, that is only for Drinking water. Currently there is no standard method for analyzing PFAS in surface water, non-potable groundwater, wastewater, or solids. </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TDH has included a representatives to our PFAS group</a:t>
            </a:r>
          </a:p>
          <a:p>
            <a:pPr lvl="1"/>
            <a:r>
              <a:rPr lang="en-US" sz="1200" kern="1200" dirty="0" smtClean="0">
                <a:solidFill>
                  <a:schemeClr val="tx1"/>
                </a:solidFill>
                <a:effectLst/>
                <a:latin typeface="+mn-lt"/>
                <a:ea typeface="+mn-ea"/>
                <a:cs typeface="+mn-cs"/>
              </a:rPr>
              <a:t>Developing a chemical health related fact sheet and posting to their website (we can link back and forth with whatever we put up)</a:t>
            </a:r>
          </a:p>
          <a:p>
            <a:pPr lvl="1"/>
            <a:r>
              <a:rPr lang="en-US" sz="1200" kern="1200" dirty="0" smtClean="0">
                <a:solidFill>
                  <a:schemeClr val="tx1"/>
                </a:solidFill>
                <a:effectLst/>
                <a:latin typeface="+mn-lt"/>
                <a:ea typeface="+mn-ea"/>
                <a:cs typeface="+mn-cs"/>
              </a:rPr>
              <a:t>Develop a specific TN health advisor number but will refer to ATSDR publications</a:t>
            </a:r>
          </a:p>
          <a:p>
            <a:pPr lvl="1"/>
            <a:r>
              <a:rPr lang="en-US" sz="1200" kern="1200" dirty="0" smtClean="0">
                <a:solidFill>
                  <a:schemeClr val="tx1"/>
                </a:solidFill>
                <a:effectLst/>
                <a:latin typeface="+mn-lt"/>
                <a:ea typeface="+mn-ea"/>
                <a:cs typeface="+mn-cs"/>
              </a:rPr>
              <a:t>No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calls thus far regarding PFAS, but are happy to be working with us to be prepared for if/when it does happen</a:t>
            </a:r>
          </a:p>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8</a:t>
            </a:fld>
            <a:endParaRPr lang="en-US" dirty="0"/>
          </a:p>
        </p:txBody>
      </p:sp>
    </p:spTree>
    <p:extLst>
      <p:ext uri="{BB962C8B-B14F-4D97-AF65-F5344CB8AC3E}">
        <p14:creationId xmlns:p14="http://schemas.microsoft.com/office/powerpoint/2010/main" val="69414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PWS = Public Water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SRF = State Revolving Fund</a:t>
            </a:r>
          </a:p>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9</a:t>
            </a:fld>
            <a:endParaRPr lang="en-US" dirty="0"/>
          </a:p>
        </p:txBody>
      </p:sp>
    </p:spTree>
    <p:extLst>
      <p:ext uri="{BB962C8B-B14F-4D97-AF65-F5344CB8AC3E}">
        <p14:creationId xmlns:p14="http://schemas.microsoft.com/office/powerpoint/2010/main" val="3440496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43000"/>
            <a:ext cx="59436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563603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 y="304800"/>
            <a:ext cx="277368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4" r:id="rId10"/>
    <p:sldLayoutId id="2147483679"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maps/d/edit?mid=14-VJoQ5cfez1ZQCLUhgIjH33vmONueVo&amp;ll=36.186555706173664,-86.3481219512355&amp;z=8"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PFAS </a:t>
            </a:r>
            <a:r>
              <a:rPr lang="en-US" dirty="0" smtClean="0"/>
              <a:t>Update </a:t>
            </a:r>
            <a:endParaRPr lang="en-US" dirty="0"/>
          </a:p>
        </p:txBody>
      </p:sp>
      <p:sp>
        <p:nvSpPr>
          <p:cNvPr id="3" name="Text Placeholder 2"/>
          <p:cNvSpPr>
            <a:spLocks noGrp="1"/>
          </p:cNvSpPr>
          <p:nvPr>
            <p:ph type="body" sz="quarter" idx="12"/>
          </p:nvPr>
        </p:nvSpPr>
        <p:spPr/>
        <p:txBody>
          <a:bodyPr>
            <a:normAutofit/>
          </a:bodyPr>
          <a:lstStyle/>
          <a:p>
            <a:r>
              <a:rPr lang="en-US" dirty="0">
                <a:cs typeface="Arial" panose="020B0604020202020204" pitchFamily="34" charset="0"/>
              </a:rPr>
              <a:t>What is TDEC </a:t>
            </a:r>
            <a:r>
              <a:rPr lang="en-US" dirty="0" smtClean="0">
                <a:cs typeface="Arial" panose="020B0604020202020204" pitchFamily="34" charset="0"/>
              </a:rPr>
              <a:t>doing </a:t>
            </a:r>
            <a:r>
              <a:rPr lang="en-US" dirty="0">
                <a:cs typeface="Arial" panose="020B0604020202020204" pitchFamily="34" charset="0"/>
              </a:rPr>
              <a:t>about PFAS?</a:t>
            </a:r>
            <a:endParaRPr lang="en-US" dirty="0" smtClean="0"/>
          </a:p>
        </p:txBody>
      </p:sp>
      <p:sp>
        <p:nvSpPr>
          <p:cNvPr id="4" name="Text Placeholder 3"/>
          <p:cNvSpPr>
            <a:spLocks noGrp="1"/>
          </p:cNvSpPr>
          <p:nvPr>
            <p:ph type="body" sz="quarter" idx="11"/>
          </p:nvPr>
        </p:nvSpPr>
        <p:spPr>
          <a:xfrm>
            <a:off x="0" y="6324600"/>
            <a:ext cx="9144000" cy="533400"/>
          </a:xfrm>
        </p:spPr>
        <p:txBody>
          <a:bodyPr>
            <a:noAutofit/>
          </a:bodyPr>
          <a:lstStyle/>
          <a:p>
            <a:r>
              <a:rPr lang="en-US" sz="2400" dirty="0" smtClean="0">
                <a:solidFill>
                  <a:schemeClr val="tx2"/>
                </a:solidFill>
              </a:rPr>
              <a:t>PFAS Working Group | February 1, 2019 </a:t>
            </a:r>
            <a:endParaRPr lang="en-US" sz="2400" dirty="0">
              <a:solidFill>
                <a:schemeClr val="tx2"/>
              </a:solidFill>
            </a:endParaRPr>
          </a:p>
        </p:txBody>
      </p:sp>
    </p:spTree>
    <p:extLst>
      <p:ext uri="{BB962C8B-B14F-4D97-AF65-F5344CB8AC3E}">
        <p14:creationId xmlns:p14="http://schemas.microsoft.com/office/powerpoint/2010/main" val="3240895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Arial" panose="020B0604020202020204" pitchFamily="34" charset="0"/>
              </a:rPr>
              <a:t>PFAS Education &amp; Outreach</a:t>
            </a:r>
            <a:endParaRPr lang="en-US" dirty="0">
              <a:cs typeface="Arial" panose="020B0604020202020204" pitchFamily="34" charset="0"/>
            </a:endParaRPr>
          </a:p>
        </p:txBody>
      </p:sp>
      <p:sp>
        <p:nvSpPr>
          <p:cNvPr id="3" name="Content Placeholder 2"/>
          <p:cNvSpPr>
            <a:spLocks noGrp="1"/>
          </p:cNvSpPr>
          <p:nvPr>
            <p:ph idx="1"/>
          </p:nvPr>
        </p:nvSpPr>
        <p:spPr>
          <a:xfrm>
            <a:off x="228600" y="1143000"/>
            <a:ext cx="8763000" cy="4958465"/>
          </a:xfrm>
        </p:spPr>
        <p:txBody>
          <a:bodyPr>
            <a:normAutofit lnSpcReduction="10000"/>
          </a:bodyPr>
          <a:lstStyle/>
          <a:p>
            <a:pPr marL="0" indent="0">
              <a:buNone/>
            </a:pPr>
            <a:endParaRPr lang="en-US" dirty="0" smtClean="0"/>
          </a:p>
          <a:p>
            <a:pPr lvl="0"/>
            <a:r>
              <a:rPr lang="en-US" dirty="0" smtClean="0"/>
              <a:t>Raise Awareness at TDEC Field Offices </a:t>
            </a:r>
          </a:p>
          <a:p>
            <a:pPr lvl="0"/>
            <a:r>
              <a:rPr lang="en-US" dirty="0" smtClean="0"/>
              <a:t>Conduct Presentations on PFAS at TDEC Staff Meetings</a:t>
            </a:r>
          </a:p>
          <a:p>
            <a:pPr lvl="0"/>
            <a:r>
              <a:rPr lang="en-US" dirty="0" smtClean="0"/>
              <a:t>Continue Monitoring EPA, ITRC, and State actions outside of TN</a:t>
            </a:r>
          </a:p>
          <a:p>
            <a:pPr lvl="0"/>
            <a:r>
              <a:rPr lang="en-US" dirty="0" smtClean="0"/>
              <a:t>Correspond with Facilities/Industries that were identified as </a:t>
            </a:r>
            <a:r>
              <a:rPr lang="en-US" dirty="0" smtClean="0">
                <a:solidFill>
                  <a:srgbClr val="FF0000"/>
                </a:solidFill>
              </a:rPr>
              <a:t>High Priority</a:t>
            </a:r>
          </a:p>
          <a:p>
            <a:pPr lvl="0"/>
            <a:r>
              <a:rPr lang="en-US" dirty="0" smtClean="0"/>
              <a:t>Develop a Plan of Action for areas that pose a threat to Human Health and Environment</a:t>
            </a:r>
            <a:endParaRPr lang="en-US" dirty="0"/>
          </a:p>
          <a:p>
            <a:r>
              <a:rPr lang="en-US" dirty="0" smtClean="0"/>
              <a:t>Continue interacting with TN Department of Health </a:t>
            </a:r>
          </a:p>
          <a:p>
            <a:r>
              <a:rPr lang="en-US" dirty="0" smtClean="0"/>
              <a:t>Develop 1-pager/fact sheet explaining PFAS and TDEC efforts for response to public</a:t>
            </a:r>
            <a:endParaRPr lang="en-US" dirty="0"/>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smtClean="0"/>
          </a:p>
          <a:p>
            <a:pPr marL="0" indent="0">
              <a:buNone/>
            </a:pPr>
            <a:endParaRPr lang="en-US" dirty="0"/>
          </a:p>
          <a:p>
            <a:endParaRPr lang="en-US" dirty="0"/>
          </a:p>
          <a:p>
            <a:endParaRPr lang="en-US" dirty="0"/>
          </a:p>
          <a:p>
            <a:endParaRPr lang="en-US" dirty="0"/>
          </a:p>
        </p:txBody>
      </p:sp>
      <p:sp>
        <p:nvSpPr>
          <p:cNvPr id="4" name="Rectangle 3"/>
          <p:cNvSpPr/>
          <p:nvPr/>
        </p:nvSpPr>
        <p:spPr>
          <a:xfrm>
            <a:off x="533400" y="1752600"/>
            <a:ext cx="7924800" cy="3139321"/>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945340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TN doing?</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2000" b="1" dirty="0" smtClean="0"/>
              <a:t>TDEC has established an agency-wide, multidisciplinary work group and offers the following recommendations for next steps.</a:t>
            </a:r>
          </a:p>
          <a:p>
            <a:r>
              <a:rPr lang="en-US" dirty="0" smtClean="0"/>
              <a:t>Inventory facilities and operations and identify sites that are high risk for impacts to environment</a:t>
            </a:r>
          </a:p>
          <a:p>
            <a:r>
              <a:rPr lang="en-US" dirty="0" smtClean="0"/>
              <a:t>Develop recommendations for sampling programs appropriate for each media </a:t>
            </a:r>
          </a:p>
          <a:p>
            <a:pPr lvl="1" indent="-342900">
              <a:buFont typeface="Arial" panose="020B0604020202020204" pitchFamily="34" charset="0"/>
              <a:buChar char="•"/>
            </a:pPr>
            <a:r>
              <a:rPr lang="en-US" dirty="0" smtClean="0"/>
              <a:t>NPDES discharges</a:t>
            </a:r>
          </a:p>
          <a:p>
            <a:pPr lvl="1" indent="-342900">
              <a:buFont typeface="Arial" panose="020B0604020202020204" pitchFamily="34" charset="0"/>
              <a:buChar char="•"/>
            </a:pPr>
            <a:r>
              <a:rPr lang="en-US" dirty="0" smtClean="0"/>
              <a:t>Leachate </a:t>
            </a:r>
          </a:p>
          <a:p>
            <a:pPr lvl="1" indent="-342900">
              <a:buFont typeface="Arial" panose="020B0604020202020204" pitchFamily="34" charset="0"/>
              <a:buChar char="•"/>
            </a:pPr>
            <a:r>
              <a:rPr lang="en-US" dirty="0" smtClean="0"/>
              <a:t>Groundwater </a:t>
            </a:r>
          </a:p>
          <a:p>
            <a:pPr lvl="1" indent="-342900">
              <a:buFont typeface="Arial" panose="020B0604020202020204" pitchFamily="34" charset="0"/>
              <a:buChar char="•"/>
            </a:pPr>
            <a:r>
              <a:rPr lang="en-US" dirty="0" smtClean="0"/>
              <a:t>Drinking water intakes and wells</a:t>
            </a:r>
          </a:p>
          <a:p>
            <a:r>
              <a:rPr lang="en-US" dirty="0" smtClean="0"/>
              <a:t>Potentially establish Health Advisory Level &amp; Risk Assessment Levels</a:t>
            </a:r>
          </a:p>
          <a:p>
            <a:r>
              <a:rPr lang="en-US" dirty="0" smtClean="0"/>
              <a:t>Create </a:t>
            </a:r>
            <a:r>
              <a:rPr lang="en-US" dirty="0"/>
              <a:t>a </a:t>
            </a:r>
            <a:r>
              <a:rPr lang="en-US" dirty="0" smtClean="0"/>
              <a:t>internal webpage (GIS-capable) </a:t>
            </a:r>
            <a:r>
              <a:rPr lang="en-US" dirty="0"/>
              <a:t>to help get information to the public and to create links for more information.</a:t>
            </a:r>
          </a:p>
          <a:p>
            <a:pPr marL="0" indent="0">
              <a:buNone/>
            </a:pPr>
            <a:endParaRPr lang="en-US" dirty="0" smtClean="0"/>
          </a:p>
        </p:txBody>
      </p:sp>
    </p:spTree>
    <p:extLst>
      <p:ext uri="{BB962C8B-B14F-4D97-AF65-F5344CB8AC3E}">
        <p14:creationId xmlns:p14="http://schemas.microsoft.com/office/powerpoint/2010/main" val="612257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TDEC PFAS Website </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382" r="50562" b="5366"/>
          <a:stretch/>
        </p:blipFill>
        <p:spPr bwMode="auto">
          <a:xfrm>
            <a:off x="10886" y="1524000"/>
            <a:ext cx="9056914" cy="428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22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PFAS?</a:t>
            </a:r>
            <a:endParaRPr lang="en-US" dirty="0"/>
          </a:p>
        </p:txBody>
      </p:sp>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807" t="13191" r="56670" b="17131"/>
          <a:stretch/>
        </p:blipFill>
        <p:spPr bwMode="auto">
          <a:xfrm>
            <a:off x="76200" y="1219200"/>
            <a:ext cx="9042710" cy="4852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232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cs typeface="Arial" panose="020B0604020202020204" pitchFamily="34" charset="0"/>
              </a:rPr>
              <a:t>History and Use of PFAS</a:t>
            </a:r>
            <a:endParaRPr lang="en-US" dirty="0">
              <a:cs typeface="Arial" panose="020B0604020202020204" pitchFamily="34" charset="0"/>
            </a:endParaRPr>
          </a:p>
        </p:txBody>
      </p:sp>
      <p:sp>
        <p:nvSpPr>
          <p:cNvPr id="5" name="Content Placeholder 4"/>
          <p:cNvSpPr>
            <a:spLocks noGrp="1"/>
          </p:cNvSpPr>
          <p:nvPr>
            <p:ph idx="1"/>
          </p:nvPr>
        </p:nvSpPr>
        <p:spPr>
          <a:xfrm>
            <a:off x="228600" y="1524001"/>
            <a:ext cx="8763000" cy="4191000"/>
          </a:xfrm>
        </p:spPr>
        <p:txBody>
          <a:bodyPr>
            <a:normAutofit/>
          </a:bodyPr>
          <a:lstStyle/>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07" y="1143001"/>
            <a:ext cx="780799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94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018" y="3733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smtClean="0">
                <a:cs typeface="Arial" panose="020B0604020202020204" pitchFamily="34" charset="0"/>
              </a:rPr>
              <a:t>Where is PFAS?</a:t>
            </a:r>
            <a:endParaRPr lang="en-US" dirty="0">
              <a:cs typeface="Arial" panose="020B0604020202020204" pitchFamily="34" charset="0"/>
            </a:endParaRPr>
          </a:p>
        </p:txBody>
      </p:sp>
      <p:sp>
        <p:nvSpPr>
          <p:cNvPr id="3" name="Content Placeholder 2"/>
          <p:cNvSpPr>
            <a:spLocks noGrp="1"/>
          </p:cNvSpPr>
          <p:nvPr>
            <p:ph idx="1"/>
          </p:nvPr>
        </p:nvSpPr>
        <p:spPr>
          <a:xfrm>
            <a:off x="228600" y="1143000"/>
            <a:ext cx="8763000" cy="4958465"/>
          </a:xfrm>
        </p:spPr>
        <p:txBody>
          <a:bodyPr>
            <a:normAutofit/>
          </a:bodyPr>
          <a:lstStyle/>
          <a:p>
            <a:pPr marL="0" indent="0">
              <a:buNone/>
            </a:pPr>
            <a:endParaRPr lang="en-US" dirty="0" smtClean="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smtClean="0"/>
          </a:p>
          <a:p>
            <a:pPr marL="0" indent="0">
              <a:buNone/>
            </a:pPr>
            <a:endParaRPr lang="en-US" dirty="0"/>
          </a:p>
          <a:p>
            <a:endParaRPr lang="en-US" dirty="0"/>
          </a:p>
          <a:p>
            <a:endParaRPr lang="en-US" dirty="0"/>
          </a:p>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3" y="1066800"/>
            <a:ext cx="15144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Image result for aqueous film forming fo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093839"/>
            <a:ext cx="23050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7723" y="2617838"/>
            <a:ext cx="228600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amburger-407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8882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7256" y="1093839"/>
            <a:ext cx="2274911" cy="1515091"/>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23" y="5029200"/>
            <a:ext cx="35147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descr="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4136" y="1293998"/>
            <a:ext cx="2629864" cy="1314932"/>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71800" y="2722614"/>
            <a:ext cx="1778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8929" y="2722614"/>
            <a:ext cx="45720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Image result for dental floss"/>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36848" y="5539785"/>
            <a:ext cx="922081" cy="563971"/>
          </a:xfrm>
          <a:prstGeom prst="rect">
            <a:avLst/>
          </a:prstGeom>
          <a:noFill/>
          <a:ln>
            <a:noFill/>
          </a:ln>
        </p:spPr>
      </p:pic>
    </p:spTree>
    <p:extLst>
      <p:ext uri="{BB962C8B-B14F-4D97-AF65-F5344CB8AC3E}">
        <p14:creationId xmlns:p14="http://schemas.microsoft.com/office/powerpoint/2010/main" val="387507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Unregulated Contaminant Monitoring </a:t>
            </a:r>
            <a:r>
              <a:rPr lang="en-US" sz="2400" dirty="0" smtClean="0"/>
              <a:t>Rule 3 </a:t>
            </a:r>
            <a:r>
              <a:rPr lang="en-US" sz="2400" dirty="0"/>
              <a:t/>
            </a:r>
            <a:br>
              <a:rPr lang="en-US" sz="2400" dirty="0"/>
            </a:br>
            <a:r>
              <a:rPr lang="en-US" sz="2400" dirty="0" smtClean="0"/>
              <a:t>UCMR 3   2013-2015</a:t>
            </a:r>
            <a:endParaRPr lang="en-US" sz="2400" dirty="0"/>
          </a:p>
        </p:txBody>
      </p:sp>
      <p:sp>
        <p:nvSpPr>
          <p:cNvPr id="3" name="Content Placeholder 2"/>
          <p:cNvSpPr>
            <a:spLocks noGrp="1"/>
          </p:cNvSpPr>
          <p:nvPr>
            <p:ph idx="1"/>
          </p:nvPr>
        </p:nvSpPr>
        <p:spPr/>
        <p:txBody>
          <a:bodyPr>
            <a:normAutofit/>
          </a:bodyPr>
          <a:lstStyle/>
          <a:p>
            <a:pPr marL="0" lvl="1" indent="0" algn="ctr">
              <a:buNone/>
            </a:pPr>
            <a:r>
              <a:rPr lang="en-US" dirty="0"/>
              <a:t>Monitoring included 6 of the 3000 PFAS Compounds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428222903"/>
              </p:ext>
            </p:extLst>
          </p:nvPr>
        </p:nvGraphicFramePr>
        <p:xfrm>
          <a:off x="838200" y="1752600"/>
          <a:ext cx="7391402" cy="3505199"/>
        </p:xfrm>
        <a:graphic>
          <a:graphicData uri="http://schemas.openxmlformats.org/drawingml/2006/table">
            <a:tbl>
              <a:tblPr firstRow="1" firstCol="1" bandRow="1">
                <a:tableStyleId>{5C22544A-7EE6-4342-B048-85BDC9FD1C3A}</a:tableStyleId>
              </a:tblPr>
              <a:tblGrid>
                <a:gridCol w="3695701"/>
                <a:gridCol w="3695701"/>
              </a:tblGrid>
              <a:tr h="506273">
                <a:tc>
                  <a:txBody>
                    <a:bodyPr/>
                    <a:lstStyle/>
                    <a:p>
                      <a:pPr marL="0" marR="0">
                        <a:lnSpc>
                          <a:spcPct val="115000"/>
                        </a:lnSpc>
                        <a:spcBef>
                          <a:spcPts val="0"/>
                        </a:spcBef>
                        <a:spcAft>
                          <a:spcPts val="0"/>
                        </a:spcAft>
                      </a:pPr>
                      <a:r>
                        <a:rPr lang="en-US" sz="1600" dirty="0">
                          <a:effectLst/>
                        </a:rPr>
                        <a:t>PFAS</a:t>
                      </a:r>
                      <a:endParaRPr lang="en-US" sz="1600" dirty="0">
                        <a:effectLst/>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400" dirty="0">
                          <a:effectLst/>
                        </a:rPr>
                        <a:t>Minimum Reporting level  </a:t>
                      </a:r>
                      <a:r>
                        <a:rPr lang="en-US" sz="1400" dirty="0" smtClean="0">
                          <a:effectLst/>
                        </a:rPr>
                        <a:t>ng/L (</a:t>
                      </a:r>
                      <a:r>
                        <a:rPr lang="en-US" sz="1400" dirty="0" err="1" smtClean="0">
                          <a:effectLst/>
                        </a:rPr>
                        <a:t>ppt</a:t>
                      </a:r>
                      <a:r>
                        <a:rPr lang="en-US" sz="1400" dirty="0" smtClean="0">
                          <a:effectLst/>
                        </a:rPr>
                        <a:t>)</a:t>
                      </a:r>
                      <a:endParaRPr lang="en-US" sz="1400" dirty="0">
                        <a:effectLst/>
                        <a:latin typeface="Calibri"/>
                        <a:ea typeface="Calibri"/>
                        <a:cs typeface="Times New Roman"/>
                      </a:endParaRPr>
                    </a:p>
                  </a:txBody>
                  <a:tcPr marL="68580" marR="68580" marT="0" marB="0">
                    <a:solidFill>
                      <a:schemeClr val="tx2">
                        <a:lumMod val="75000"/>
                      </a:schemeClr>
                    </a:solidFill>
                  </a:tcPr>
                </a:tc>
              </a:tr>
              <a:tr h="506273">
                <a:tc>
                  <a:txBody>
                    <a:bodyPr/>
                    <a:lstStyle/>
                    <a:p>
                      <a:pPr marL="0" marR="0" fontAlgn="t"/>
                      <a:r>
                        <a:rPr lang="en-US" sz="1100" kern="1200" dirty="0" err="1">
                          <a:effectLst/>
                        </a:rPr>
                        <a:t>Perfluoroheptanoic</a:t>
                      </a:r>
                      <a:r>
                        <a:rPr lang="en-US" sz="1100" kern="1200" dirty="0">
                          <a:effectLst/>
                        </a:rPr>
                        <a:t> acid (</a:t>
                      </a:r>
                      <a:r>
                        <a:rPr lang="en-US" sz="1100" kern="1200" dirty="0" err="1">
                          <a:effectLst/>
                        </a:rPr>
                        <a:t>PFHpA</a:t>
                      </a:r>
                      <a:r>
                        <a:rPr lang="en-US" sz="1100" kern="1200" dirty="0">
                          <a:effectLst/>
                        </a:rPr>
                        <a:t>, C7)</a:t>
                      </a:r>
                      <a:endParaRPr lang="en-US" sz="1100" dirty="0">
                        <a:effectLst/>
                        <a:latin typeface="Calibri"/>
                        <a:ea typeface="Times New Roman"/>
                      </a:endParaRPr>
                    </a:p>
                  </a:txBody>
                  <a:tcPr marL="68580" marR="68580" marT="0" marB="0">
                    <a:solidFill>
                      <a:schemeClr val="tx2">
                        <a:lumMod val="75000"/>
                      </a:schemeClr>
                    </a:solidFill>
                  </a:tcPr>
                </a:tc>
                <a:tc>
                  <a:txBody>
                    <a:bodyPr/>
                    <a:lstStyle/>
                    <a:p>
                      <a:pPr marL="0" marR="0" algn="ctr">
                        <a:lnSpc>
                          <a:spcPct val="115000"/>
                        </a:lnSpc>
                        <a:spcBef>
                          <a:spcPts val="0"/>
                        </a:spcBef>
                        <a:spcAft>
                          <a:spcPts val="0"/>
                        </a:spcAft>
                      </a:pPr>
                      <a:r>
                        <a:rPr lang="en-US" sz="1200" dirty="0" smtClean="0">
                          <a:solidFill>
                            <a:schemeClr val="bg1"/>
                          </a:solidFill>
                          <a:effectLst/>
                        </a:rPr>
                        <a:t>10</a:t>
                      </a:r>
                      <a:endParaRPr lang="en-US" sz="1100" dirty="0">
                        <a:solidFill>
                          <a:schemeClr val="bg1"/>
                        </a:solidFill>
                        <a:effectLst/>
                        <a:latin typeface="Calibri"/>
                        <a:ea typeface="Calibri"/>
                        <a:cs typeface="Times New Roman"/>
                      </a:endParaRPr>
                    </a:p>
                  </a:txBody>
                  <a:tcPr marL="68580" marR="68580" marT="0" marB="0">
                    <a:solidFill>
                      <a:schemeClr val="tx2">
                        <a:lumMod val="75000"/>
                      </a:schemeClr>
                    </a:solidFill>
                  </a:tcPr>
                </a:tc>
              </a:tr>
              <a:tr h="467563">
                <a:tc>
                  <a:txBody>
                    <a:bodyPr/>
                    <a:lstStyle/>
                    <a:p>
                      <a:pPr marL="0" marR="0" fontAlgn="t"/>
                      <a:r>
                        <a:rPr lang="en-US" sz="1100" kern="1200" dirty="0" err="1">
                          <a:effectLst/>
                        </a:rPr>
                        <a:t>Perfluorooctanoic</a:t>
                      </a:r>
                      <a:r>
                        <a:rPr lang="en-US" sz="1100" kern="1200" dirty="0">
                          <a:effectLst/>
                        </a:rPr>
                        <a:t> acid (PFOA, C8)</a:t>
                      </a:r>
                      <a:endParaRPr lang="en-US" sz="1100" dirty="0">
                        <a:effectLst/>
                        <a:latin typeface="Calibri"/>
                        <a:ea typeface="Times New Roman"/>
                      </a:endParaRPr>
                    </a:p>
                  </a:txBody>
                  <a:tcPr marL="68580" marR="68580" marT="0" marB="0">
                    <a:solidFill>
                      <a:schemeClr val="tx2">
                        <a:lumMod val="75000"/>
                      </a:schemeClr>
                    </a:solidFill>
                  </a:tcPr>
                </a:tc>
                <a:tc>
                  <a:txBody>
                    <a:bodyPr/>
                    <a:lstStyle/>
                    <a:p>
                      <a:pPr marL="0" marR="0" algn="ctr">
                        <a:lnSpc>
                          <a:spcPct val="115000"/>
                        </a:lnSpc>
                        <a:spcBef>
                          <a:spcPts val="0"/>
                        </a:spcBef>
                        <a:spcAft>
                          <a:spcPts val="0"/>
                        </a:spcAft>
                      </a:pPr>
                      <a:r>
                        <a:rPr lang="en-US" sz="1200" dirty="0" smtClean="0">
                          <a:solidFill>
                            <a:schemeClr val="bg1"/>
                          </a:solidFill>
                          <a:effectLst/>
                        </a:rPr>
                        <a:t>20</a:t>
                      </a:r>
                      <a:endParaRPr lang="en-US" sz="1100" dirty="0">
                        <a:solidFill>
                          <a:schemeClr val="bg1"/>
                        </a:solidFill>
                        <a:effectLst/>
                        <a:latin typeface="Calibri"/>
                        <a:ea typeface="Calibri"/>
                        <a:cs typeface="Times New Roman"/>
                      </a:endParaRPr>
                    </a:p>
                  </a:txBody>
                  <a:tcPr marL="68580" marR="68580" marT="0" marB="0">
                    <a:solidFill>
                      <a:schemeClr val="tx2">
                        <a:lumMod val="75000"/>
                      </a:schemeClr>
                    </a:solidFill>
                  </a:tcPr>
                </a:tc>
              </a:tr>
              <a:tr h="506273">
                <a:tc>
                  <a:txBody>
                    <a:bodyPr/>
                    <a:lstStyle/>
                    <a:p>
                      <a:pPr marL="0" marR="0" fontAlgn="t"/>
                      <a:r>
                        <a:rPr lang="en-US" sz="1100" kern="1200" dirty="0" err="1">
                          <a:effectLst/>
                        </a:rPr>
                        <a:t>Perfluorononanoic</a:t>
                      </a:r>
                      <a:r>
                        <a:rPr lang="en-US" sz="1100" kern="1200" dirty="0">
                          <a:effectLst/>
                        </a:rPr>
                        <a:t> acid (PFNA, C9)</a:t>
                      </a:r>
                      <a:endParaRPr lang="en-US" sz="1100" dirty="0">
                        <a:effectLst/>
                        <a:latin typeface="Calibri"/>
                        <a:ea typeface="Times New Roman"/>
                      </a:endParaRPr>
                    </a:p>
                  </a:txBody>
                  <a:tcPr marL="68580" marR="68580" marT="0" marB="0">
                    <a:solidFill>
                      <a:schemeClr val="tx2">
                        <a:lumMod val="75000"/>
                      </a:schemeClr>
                    </a:solidFill>
                  </a:tcPr>
                </a:tc>
                <a:tc>
                  <a:txBody>
                    <a:bodyPr/>
                    <a:lstStyle/>
                    <a:p>
                      <a:pPr marL="0" marR="0" algn="ctr">
                        <a:lnSpc>
                          <a:spcPct val="115000"/>
                        </a:lnSpc>
                        <a:spcBef>
                          <a:spcPts val="0"/>
                        </a:spcBef>
                        <a:spcAft>
                          <a:spcPts val="0"/>
                        </a:spcAft>
                      </a:pPr>
                      <a:r>
                        <a:rPr lang="en-US" sz="1200" dirty="0" smtClean="0">
                          <a:solidFill>
                            <a:schemeClr val="bg1"/>
                          </a:solidFill>
                          <a:effectLst/>
                        </a:rPr>
                        <a:t>20</a:t>
                      </a:r>
                      <a:endParaRPr lang="en-US" sz="1100" dirty="0">
                        <a:solidFill>
                          <a:schemeClr val="bg1"/>
                        </a:solidFill>
                        <a:effectLst/>
                        <a:latin typeface="Calibri"/>
                        <a:ea typeface="Calibri"/>
                        <a:cs typeface="Times New Roman"/>
                      </a:endParaRPr>
                    </a:p>
                  </a:txBody>
                  <a:tcPr marL="68580" marR="68580" marT="0" marB="0">
                    <a:solidFill>
                      <a:schemeClr val="tx2">
                        <a:lumMod val="75000"/>
                      </a:schemeClr>
                    </a:solidFill>
                  </a:tcPr>
                </a:tc>
              </a:tr>
              <a:tr h="506273">
                <a:tc>
                  <a:txBody>
                    <a:bodyPr/>
                    <a:lstStyle/>
                    <a:p>
                      <a:pPr marL="0" marR="0" fontAlgn="t"/>
                      <a:r>
                        <a:rPr lang="en-US" sz="1100" kern="1200" dirty="0" err="1">
                          <a:effectLst/>
                        </a:rPr>
                        <a:t>Perfluorobutanesulfonic</a:t>
                      </a:r>
                      <a:r>
                        <a:rPr lang="en-US" sz="1100" kern="1200" dirty="0">
                          <a:effectLst/>
                        </a:rPr>
                        <a:t> acid (PFBS)</a:t>
                      </a:r>
                      <a:endParaRPr lang="en-US" sz="1100" dirty="0">
                        <a:effectLst/>
                        <a:latin typeface="Calibri"/>
                        <a:ea typeface="Times New Roman"/>
                      </a:endParaRPr>
                    </a:p>
                  </a:txBody>
                  <a:tcPr marL="68580" marR="68580" marT="0" marB="0">
                    <a:solidFill>
                      <a:schemeClr val="tx2">
                        <a:lumMod val="75000"/>
                      </a:schemeClr>
                    </a:solidFill>
                  </a:tcPr>
                </a:tc>
                <a:tc>
                  <a:txBody>
                    <a:bodyPr/>
                    <a:lstStyle/>
                    <a:p>
                      <a:pPr marL="0" marR="0" algn="ctr">
                        <a:lnSpc>
                          <a:spcPct val="115000"/>
                        </a:lnSpc>
                        <a:spcBef>
                          <a:spcPts val="0"/>
                        </a:spcBef>
                        <a:spcAft>
                          <a:spcPts val="0"/>
                        </a:spcAft>
                      </a:pPr>
                      <a:r>
                        <a:rPr lang="en-US" sz="1200" dirty="0" smtClean="0">
                          <a:solidFill>
                            <a:schemeClr val="bg1"/>
                          </a:solidFill>
                          <a:effectLst/>
                        </a:rPr>
                        <a:t>90</a:t>
                      </a:r>
                      <a:endParaRPr lang="en-US" sz="1100" dirty="0">
                        <a:solidFill>
                          <a:schemeClr val="bg1"/>
                        </a:solidFill>
                        <a:effectLst/>
                        <a:latin typeface="Calibri"/>
                        <a:ea typeface="Calibri"/>
                        <a:cs typeface="Times New Roman"/>
                      </a:endParaRPr>
                    </a:p>
                  </a:txBody>
                  <a:tcPr marL="68580" marR="68580" marT="0" marB="0">
                    <a:solidFill>
                      <a:schemeClr val="tx2">
                        <a:lumMod val="75000"/>
                      </a:schemeClr>
                    </a:solidFill>
                  </a:tcPr>
                </a:tc>
              </a:tr>
              <a:tr h="467563">
                <a:tc>
                  <a:txBody>
                    <a:bodyPr/>
                    <a:lstStyle/>
                    <a:p>
                      <a:pPr marL="0" marR="0"/>
                      <a:r>
                        <a:rPr lang="en-US" sz="1100" kern="1200" dirty="0" err="1">
                          <a:effectLst/>
                        </a:rPr>
                        <a:t>Perfluorohexanesulfonic</a:t>
                      </a:r>
                      <a:r>
                        <a:rPr lang="en-US" sz="1100" kern="1200" dirty="0">
                          <a:effectLst/>
                        </a:rPr>
                        <a:t> acid (</a:t>
                      </a:r>
                      <a:r>
                        <a:rPr lang="en-US" sz="1100" kern="1200" dirty="0" err="1">
                          <a:effectLst/>
                        </a:rPr>
                        <a:t>PFHxS</a:t>
                      </a:r>
                      <a:r>
                        <a:rPr lang="en-US" sz="1100" kern="1200" dirty="0">
                          <a:effectLst/>
                        </a:rPr>
                        <a:t>)</a:t>
                      </a:r>
                      <a:endParaRPr lang="en-US" sz="1100" dirty="0">
                        <a:effectLst/>
                        <a:latin typeface="Calibri"/>
                        <a:ea typeface="Times New Roman"/>
                      </a:endParaRPr>
                    </a:p>
                  </a:txBody>
                  <a:tcPr marL="68580" marR="68580" marT="0" marB="0">
                    <a:solidFill>
                      <a:schemeClr val="tx2">
                        <a:lumMod val="75000"/>
                      </a:schemeClr>
                    </a:solidFill>
                  </a:tcPr>
                </a:tc>
                <a:tc>
                  <a:txBody>
                    <a:bodyPr/>
                    <a:lstStyle/>
                    <a:p>
                      <a:pPr marL="0" marR="0" algn="ctr">
                        <a:lnSpc>
                          <a:spcPct val="115000"/>
                        </a:lnSpc>
                        <a:spcBef>
                          <a:spcPts val="0"/>
                        </a:spcBef>
                        <a:spcAft>
                          <a:spcPts val="0"/>
                        </a:spcAft>
                      </a:pPr>
                      <a:r>
                        <a:rPr lang="en-US" sz="1200" dirty="0" smtClean="0">
                          <a:solidFill>
                            <a:schemeClr val="bg1"/>
                          </a:solidFill>
                          <a:effectLst/>
                        </a:rPr>
                        <a:t>30</a:t>
                      </a:r>
                      <a:endParaRPr lang="en-US" sz="1100" dirty="0">
                        <a:solidFill>
                          <a:schemeClr val="bg1"/>
                        </a:solidFill>
                        <a:effectLst/>
                        <a:latin typeface="Calibri"/>
                        <a:ea typeface="Calibri"/>
                        <a:cs typeface="Times New Roman"/>
                      </a:endParaRPr>
                    </a:p>
                  </a:txBody>
                  <a:tcPr marL="68580" marR="68580" marT="0" marB="0">
                    <a:solidFill>
                      <a:schemeClr val="tx2">
                        <a:lumMod val="75000"/>
                      </a:schemeClr>
                    </a:solidFill>
                  </a:tcPr>
                </a:tc>
              </a:tr>
              <a:tr h="544981">
                <a:tc>
                  <a:txBody>
                    <a:bodyPr/>
                    <a:lstStyle/>
                    <a:p>
                      <a:pPr marL="0" marR="0" fontAlgn="t"/>
                      <a:r>
                        <a:rPr lang="en-US" sz="1100" kern="1200" dirty="0" err="1">
                          <a:effectLst/>
                        </a:rPr>
                        <a:t>Perfluorooctanesulfonic</a:t>
                      </a:r>
                      <a:r>
                        <a:rPr lang="en-US" sz="1100" kern="1200" dirty="0">
                          <a:effectLst/>
                        </a:rPr>
                        <a:t> acid (PFOS)</a:t>
                      </a:r>
                      <a:endParaRPr lang="en-US" sz="1100" dirty="0">
                        <a:effectLst/>
                        <a:latin typeface="Calibri"/>
                        <a:ea typeface="Times New Roman"/>
                      </a:endParaRPr>
                    </a:p>
                  </a:txBody>
                  <a:tcPr marL="68580" marR="68580" marT="0" marB="0">
                    <a:solidFill>
                      <a:schemeClr val="tx2">
                        <a:lumMod val="75000"/>
                      </a:schemeClr>
                    </a:solidFill>
                  </a:tcPr>
                </a:tc>
                <a:tc>
                  <a:txBody>
                    <a:bodyPr/>
                    <a:lstStyle/>
                    <a:p>
                      <a:pPr marL="0" marR="0" algn="ctr">
                        <a:lnSpc>
                          <a:spcPct val="115000"/>
                        </a:lnSpc>
                        <a:spcBef>
                          <a:spcPts val="0"/>
                        </a:spcBef>
                        <a:spcAft>
                          <a:spcPts val="0"/>
                        </a:spcAft>
                      </a:pPr>
                      <a:r>
                        <a:rPr lang="en-US" sz="1200" dirty="0" smtClean="0">
                          <a:solidFill>
                            <a:schemeClr val="bg1"/>
                          </a:solidFill>
                          <a:effectLst/>
                        </a:rPr>
                        <a:t>40</a:t>
                      </a:r>
                      <a:endParaRPr lang="en-US" sz="1100" dirty="0">
                        <a:solidFill>
                          <a:schemeClr val="bg1"/>
                        </a:solidFill>
                        <a:effectLst/>
                        <a:latin typeface="Calibri"/>
                        <a:ea typeface="Calibri"/>
                        <a:cs typeface="Times New Roman"/>
                      </a:endParaRPr>
                    </a:p>
                  </a:txBody>
                  <a:tcPr marL="68580" marR="68580" marT="0" marB="0">
                    <a:solidFill>
                      <a:schemeClr val="tx2">
                        <a:lumMod val="75000"/>
                      </a:schemeClr>
                    </a:solidFill>
                  </a:tcPr>
                </a:tc>
              </a:tr>
            </a:tbl>
          </a:graphicData>
        </a:graphic>
      </p:graphicFrame>
    </p:spTree>
    <p:extLst>
      <p:ext uri="{BB962C8B-B14F-4D97-AF65-F5344CB8AC3E}">
        <p14:creationId xmlns:p14="http://schemas.microsoft.com/office/powerpoint/2010/main" val="3549953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Unregulated Contaminant Monitoring </a:t>
            </a:r>
            <a:r>
              <a:rPr lang="en-US" sz="2400" dirty="0" smtClean="0"/>
              <a:t>Rule 3 </a:t>
            </a:r>
            <a:r>
              <a:rPr lang="en-US" sz="2400" dirty="0"/>
              <a:t/>
            </a:r>
            <a:br>
              <a:rPr lang="en-US" sz="2400" dirty="0"/>
            </a:br>
            <a:r>
              <a:rPr lang="en-US" sz="2400" dirty="0" smtClean="0"/>
              <a:t>UCMR3   2013-2015</a:t>
            </a:r>
            <a:endParaRPr lang="en-US" sz="2400"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smtClean="0"/>
          </a:p>
          <a:p>
            <a:r>
              <a:rPr lang="en-US" sz="3600" dirty="0"/>
              <a:t>144 TN public water systems </a:t>
            </a:r>
            <a:r>
              <a:rPr lang="en-US" sz="3600" dirty="0" smtClean="0"/>
              <a:t>(total 470 ~ 30.6%) monitored </a:t>
            </a:r>
            <a:r>
              <a:rPr lang="en-US" sz="3600" dirty="0"/>
              <a:t>for PFAs during this period</a:t>
            </a:r>
            <a:endParaRPr lang="en-US" sz="3600" b="1" dirty="0"/>
          </a:p>
          <a:p>
            <a:endParaRPr lang="en-US" sz="3600" dirty="0"/>
          </a:p>
          <a:p>
            <a:r>
              <a:rPr lang="en-US" sz="3600" dirty="0" smtClean="0"/>
              <a:t>110 Surface Water Systems  collected </a:t>
            </a:r>
            <a:r>
              <a:rPr lang="en-US" sz="3600" dirty="0"/>
              <a:t>samples quarterly  from  each entry point   for 1 year  </a:t>
            </a:r>
            <a:endParaRPr lang="en-US" sz="3600" dirty="0" smtClean="0"/>
          </a:p>
          <a:p>
            <a:endParaRPr lang="en-US" sz="3600" dirty="0" smtClean="0"/>
          </a:p>
          <a:p>
            <a:r>
              <a:rPr lang="en-US" sz="3600" dirty="0"/>
              <a:t>23 Ground Water  systems collected samples biannually  from  each entry point  for 1 year  </a:t>
            </a:r>
          </a:p>
          <a:p>
            <a:endParaRPr lang="en-US" sz="3600" dirty="0" smtClean="0"/>
          </a:p>
          <a:p>
            <a:r>
              <a:rPr lang="en-US" sz="3600" dirty="0"/>
              <a:t>11  </a:t>
            </a:r>
            <a:r>
              <a:rPr lang="en-US" sz="3600" dirty="0" smtClean="0"/>
              <a:t>Groundwater Under Direct Influence (GWUDI) </a:t>
            </a:r>
            <a:r>
              <a:rPr lang="en-US" sz="3600" dirty="0"/>
              <a:t>systems collected samples quarterly  from  each entry point   for 1 </a:t>
            </a:r>
            <a:r>
              <a:rPr lang="en-US" sz="3600" dirty="0" smtClean="0"/>
              <a:t>year</a:t>
            </a:r>
          </a:p>
          <a:p>
            <a:endParaRPr lang="en-US" sz="3600" dirty="0"/>
          </a:p>
          <a:p>
            <a:r>
              <a:rPr lang="en-US" sz="3600" dirty="0" smtClean="0"/>
              <a:t>A total of 652 samples </a:t>
            </a:r>
            <a:r>
              <a:rPr lang="en-US" sz="3600" dirty="0"/>
              <a:t>were collected and analyzed </a:t>
            </a:r>
            <a:r>
              <a:rPr lang="en-US" sz="3600" dirty="0" smtClean="0"/>
              <a:t>for the 6 PFAS contaminants</a:t>
            </a: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sz="2000" dirty="0"/>
          </a:p>
        </p:txBody>
      </p:sp>
    </p:spTree>
    <p:extLst>
      <p:ext uri="{BB962C8B-B14F-4D97-AF65-F5344CB8AC3E}">
        <p14:creationId xmlns:p14="http://schemas.microsoft.com/office/powerpoint/2010/main" val="759583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PFAS in TN Prioritization Approach</a:t>
            </a:r>
            <a:endParaRPr lang="en-US" sz="2400" dirty="0"/>
          </a:p>
        </p:txBody>
      </p:sp>
      <p:sp>
        <p:nvSpPr>
          <p:cNvPr id="6" name="TextBox 5"/>
          <p:cNvSpPr txBox="1"/>
          <p:nvPr/>
        </p:nvSpPr>
        <p:spPr>
          <a:xfrm>
            <a:off x="1905000" y="1371600"/>
            <a:ext cx="6934200" cy="4431983"/>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00B050"/>
                </a:solidFill>
                <a:latin typeface="Open Sans" panose="020B0606030504020204" pitchFamily="34" charset="0"/>
                <a:ea typeface="Open Sans" panose="020B0606030504020204" pitchFamily="34" charset="0"/>
                <a:cs typeface="Open Sans" panose="020B0606030504020204" pitchFamily="34" charset="0"/>
              </a:rPr>
              <a:t>Green- </a:t>
            </a:r>
            <a:r>
              <a:rPr lang="en-US" sz="2400" dirty="0" smtClean="0">
                <a:latin typeface="Open Sans" panose="020B0606030504020204" pitchFamily="34" charset="0"/>
                <a:ea typeface="Open Sans" panose="020B0606030504020204" pitchFamily="34" charset="0"/>
                <a:cs typeface="Open Sans" panose="020B0606030504020204" pitchFamily="34" charset="0"/>
              </a:rPr>
              <a:t>Low likelihood/probability of finding PFAS related chemicals in a specific industry</a:t>
            </a:r>
          </a:p>
          <a:p>
            <a:pPr marL="742950" lvl="1" indent="-285750">
              <a:buFont typeface="Arial" panose="020B0604020202020204" pitchFamily="34" charset="0"/>
              <a:buChar char="•"/>
            </a:pPr>
            <a:r>
              <a:rPr lang="en-US" sz="2000" dirty="0" smtClean="0">
                <a:latin typeface="Open Sans" panose="020B0606030504020204" pitchFamily="34" charset="0"/>
                <a:ea typeface="Open Sans" panose="020B0606030504020204" pitchFamily="34" charset="0"/>
                <a:cs typeface="Open Sans" panose="020B0606030504020204" pitchFamily="34" charset="0"/>
              </a:rPr>
              <a:t>Example: Dry cleaning facilities</a:t>
            </a:r>
          </a:p>
          <a:p>
            <a:pPr marL="742950" lvl="1" indent="-285750">
              <a:buFont typeface="Arial" panose="020B0604020202020204" pitchFamily="34" charset="0"/>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b="1" dirty="0" smtClean="0">
                <a:solidFill>
                  <a:srgbClr val="FFC000"/>
                </a:solidFill>
                <a:latin typeface="Open Sans" panose="020B0606030504020204" pitchFamily="34" charset="0"/>
                <a:ea typeface="Open Sans" panose="020B0606030504020204" pitchFamily="34" charset="0"/>
                <a:cs typeface="Open Sans" panose="020B0606030504020204" pitchFamily="34" charset="0"/>
              </a:rPr>
              <a:t>Yellow- </a:t>
            </a:r>
            <a:r>
              <a:rPr lang="en-US" sz="2400" dirty="0" smtClean="0">
                <a:latin typeface="Open Sans" panose="020B0606030504020204" pitchFamily="34" charset="0"/>
                <a:ea typeface="Open Sans" panose="020B0606030504020204" pitchFamily="34" charset="0"/>
                <a:cs typeface="Open Sans" panose="020B0606030504020204" pitchFamily="34" charset="0"/>
              </a:rPr>
              <a:t>Medium likelihood/probability of finding PFAS related chemicals in a specific industry</a:t>
            </a:r>
          </a:p>
          <a:p>
            <a:pPr marL="742950" lvl="1" indent="-285750">
              <a:buFont typeface="Arial" panose="020B0604020202020204" pitchFamily="34" charset="0"/>
              <a:buChar char="•"/>
            </a:pPr>
            <a:r>
              <a:rPr lang="en-US" sz="2000" dirty="0" smtClean="0">
                <a:latin typeface="Open Sans" panose="020B0606030504020204" pitchFamily="34" charset="0"/>
                <a:ea typeface="Open Sans" panose="020B0606030504020204" pitchFamily="34" charset="0"/>
                <a:cs typeface="Open Sans" panose="020B0606030504020204" pitchFamily="34" charset="0"/>
              </a:rPr>
              <a:t>Example: Some landfills</a:t>
            </a:r>
          </a:p>
          <a:p>
            <a:pPr marL="742950" lvl="1" indent="-285750">
              <a:buFont typeface="Arial" panose="020B0604020202020204" pitchFamily="34" charset="0"/>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b="1" dirty="0" smtClean="0">
                <a:solidFill>
                  <a:srgbClr val="FF0000"/>
                </a:solidFill>
                <a:latin typeface="Open Sans" panose="020B0606030504020204" pitchFamily="34" charset="0"/>
                <a:ea typeface="Open Sans" panose="020B0606030504020204" pitchFamily="34" charset="0"/>
                <a:cs typeface="Open Sans" panose="020B0606030504020204" pitchFamily="34" charset="0"/>
              </a:rPr>
              <a:t>Red- </a:t>
            </a:r>
            <a:r>
              <a:rPr lang="en-US" sz="2400" dirty="0" smtClean="0">
                <a:latin typeface="Open Sans" panose="020B0606030504020204" pitchFamily="34" charset="0"/>
                <a:ea typeface="Open Sans" panose="020B0606030504020204" pitchFamily="34" charset="0"/>
                <a:cs typeface="Open Sans" panose="020B0606030504020204" pitchFamily="34" charset="0"/>
              </a:rPr>
              <a:t>High likelihood/probability of finding PFAS related chemicals in a specific industry</a:t>
            </a:r>
          </a:p>
          <a:p>
            <a:pPr marL="742950" lvl="1" indent="-285750">
              <a:buFont typeface="Arial" panose="020B0604020202020204" pitchFamily="34" charset="0"/>
              <a:buChar char="•"/>
            </a:pPr>
            <a:r>
              <a:rPr lang="en-US" sz="2000" dirty="0" smtClean="0">
                <a:latin typeface="Open Sans" panose="020B0606030504020204" pitchFamily="34" charset="0"/>
                <a:ea typeface="Open Sans" panose="020B0606030504020204" pitchFamily="34" charset="0"/>
                <a:cs typeface="Open Sans" panose="020B0606030504020204" pitchFamily="34" charset="0"/>
              </a:rPr>
              <a:t>Example: Air National Guard facilities</a:t>
            </a:r>
          </a:p>
          <a:p>
            <a:r>
              <a:rPr lang="en-US" b="1" dirty="0" smtClean="0">
                <a:latin typeface="Open Sans" panose="020B0606030504020204" pitchFamily="34" charset="0"/>
                <a:ea typeface="Open Sans" panose="020B0606030504020204" pitchFamily="34" charset="0"/>
                <a:cs typeface="Open Sans" panose="020B0606030504020204" pitchFamily="34" charset="0"/>
              </a:rPr>
              <a:t> </a:t>
            </a:r>
            <a:endPar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C:\Users\bg38229\AppData\Local\Microsoft\Windows\Temporary Internet Files\Content.IE5\ETWL9O4U\stop_light_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28600" y="1143000"/>
            <a:ext cx="149091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74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PFAS in TN Results</a:t>
            </a:r>
            <a:endParaRPr lang="en-US" dirty="0"/>
          </a:p>
        </p:txBody>
      </p:sp>
      <p:sp>
        <p:nvSpPr>
          <p:cNvPr id="3" name="Content Placeholder 2"/>
          <p:cNvSpPr>
            <a:spLocks noGrp="1"/>
          </p:cNvSpPr>
          <p:nvPr>
            <p:ph idx="1"/>
          </p:nvPr>
        </p:nvSpPr>
        <p:spPr/>
        <p:txBody>
          <a:bodyPr/>
          <a:lstStyle/>
          <a:p>
            <a:r>
              <a:rPr lang="en-US" dirty="0" smtClean="0"/>
              <a:t>268 total sites were identified and evaluated</a:t>
            </a:r>
          </a:p>
          <a:p>
            <a:pPr marL="0" indent="0">
              <a:buNone/>
            </a:pPr>
            <a:r>
              <a:rPr lang="en-US" dirty="0" smtClean="0"/>
              <a:t>		</a:t>
            </a:r>
            <a:r>
              <a:rPr lang="en-US" sz="2000" b="1" dirty="0" smtClean="0">
                <a:solidFill>
                  <a:srgbClr val="00B050"/>
                </a:solidFill>
              </a:rPr>
              <a:t>114 Low priority sites</a:t>
            </a:r>
            <a:endParaRPr lang="en-US" sz="2000" b="1" dirty="0">
              <a:solidFill>
                <a:srgbClr val="00B050"/>
              </a:solidFill>
            </a:endParaRPr>
          </a:p>
          <a:p>
            <a:pPr marL="1828800" lvl="4" indent="0">
              <a:buNone/>
            </a:pPr>
            <a:r>
              <a:rPr lang="en-US" sz="2000" b="1" dirty="0" smtClean="0">
                <a:solidFill>
                  <a:srgbClr val="FFC000"/>
                </a:solidFill>
              </a:rPr>
              <a:t>101 Medium priority sites</a:t>
            </a:r>
          </a:p>
          <a:p>
            <a:pPr marL="1828800" lvl="4" indent="0">
              <a:buNone/>
            </a:pPr>
            <a:r>
              <a:rPr lang="en-US" sz="2000" b="1" dirty="0" smtClean="0">
                <a:solidFill>
                  <a:srgbClr val="FF0000"/>
                </a:solidFill>
              </a:rPr>
              <a:t>53 High priority sites</a:t>
            </a:r>
          </a:p>
          <a:p>
            <a:pPr marL="1828800" lvl="4" indent="0">
              <a:buNone/>
            </a:pPr>
            <a:endParaRPr lang="en-US" dirty="0" smtClean="0"/>
          </a:p>
          <a:p>
            <a:r>
              <a:rPr lang="en-US" dirty="0" smtClean="0"/>
              <a:t>Top high priority sites included:</a:t>
            </a:r>
          </a:p>
          <a:p>
            <a:pPr lvl="1"/>
            <a:r>
              <a:rPr lang="en-US" dirty="0" smtClean="0"/>
              <a:t>Landfills</a:t>
            </a:r>
          </a:p>
          <a:p>
            <a:pPr lvl="1"/>
            <a:r>
              <a:rPr lang="en-US" dirty="0" smtClean="0"/>
              <a:t>Fire fighting schools </a:t>
            </a:r>
          </a:p>
          <a:p>
            <a:pPr lvl="1"/>
            <a:r>
              <a:rPr lang="en-US" dirty="0" smtClean="0"/>
              <a:t>Military bases</a:t>
            </a:r>
          </a:p>
          <a:p>
            <a:pPr lvl="1"/>
            <a:r>
              <a:rPr lang="en-US" dirty="0" smtClean="0"/>
              <a:t>Airports</a:t>
            </a:r>
          </a:p>
          <a:p>
            <a:pPr lvl="1"/>
            <a:r>
              <a:rPr lang="en-US" dirty="0" smtClean="0"/>
              <a:t>Chromium electroplating industries</a:t>
            </a:r>
          </a:p>
          <a:p>
            <a:pPr marL="0" indent="0">
              <a:buNone/>
            </a:pPr>
            <a:endParaRPr lang="en-US" dirty="0" smtClean="0"/>
          </a:p>
          <a:p>
            <a:endParaRPr lang="en-US" dirty="0" smtClean="0"/>
          </a:p>
          <a:p>
            <a:pPr marL="457200" lvl="1" indent="0">
              <a:buNone/>
            </a:pPr>
            <a:endParaRPr lang="en-US" dirty="0"/>
          </a:p>
        </p:txBody>
      </p:sp>
      <p:pic>
        <p:nvPicPr>
          <p:cNvPr id="4" name="Picture 2" descr="C:\Users\bg38229\AppData\Local\Microsoft\Windows\Temporary Internet Files\Content.IE5\ETWL9O4U\stop_light_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77974" y="1600200"/>
            <a:ext cx="441226" cy="119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7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Arial" panose="020B0604020202020204" pitchFamily="34" charset="0"/>
              </a:rPr>
              <a:t>Locations of Confirmed PFAS Observations in TN</a:t>
            </a:r>
            <a:endParaRPr lang="en-US" dirty="0">
              <a:cs typeface="Arial" panose="020B0604020202020204" pitchFamily="34" charset="0"/>
            </a:endParaRPr>
          </a:p>
        </p:txBody>
      </p:sp>
      <p:sp>
        <p:nvSpPr>
          <p:cNvPr id="4" name="Rectangle 3"/>
          <p:cNvSpPr/>
          <p:nvPr/>
        </p:nvSpPr>
        <p:spPr>
          <a:xfrm>
            <a:off x="533400" y="1752600"/>
            <a:ext cx="7924800" cy="3139321"/>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89"/>
          <a:stretch/>
        </p:blipFill>
        <p:spPr bwMode="auto">
          <a:xfrm>
            <a:off x="302342" y="1219199"/>
            <a:ext cx="8564146" cy="36727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00700" y="4953000"/>
            <a:ext cx="8922828" cy="369332"/>
          </a:xfrm>
          <a:prstGeom prst="rect">
            <a:avLst/>
          </a:prstGeom>
          <a:noFill/>
        </p:spPr>
        <p:txBody>
          <a:bodyPr wrap="square" rtlCol="0">
            <a:spAutoFit/>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PFAS has been identified at four locations in the state:</a:t>
            </a:r>
          </a:p>
        </p:txBody>
      </p:sp>
      <p:sp>
        <p:nvSpPr>
          <p:cNvPr id="8" name="TextBox 7"/>
          <p:cNvSpPr txBox="1"/>
          <p:nvPr/>
        </p:nvSpPr>
        <p:spPr>
          <a:xfrm>
            <a:off x="304800" y="5370493"/>
            <a:ext cx="8718728" cy="954107"/>
          </a:xfrm>
          <a:prstGeom prst="rect">
            <a:avLst/>
          </a:prstGeom>
          <a:noFill/>
        </p:spPr>
        <p:txBody>
          <a:bodyPr wrap="square" numCol="2" rtlCol="0">
            <a:spAutoFit/>
          </a:bodyPr>
          <a:lstStyle/>
          <a:p>
            <a:pPr marL="285750" indent="-285750">
              <a:buFont typeface="Arial" panose="020B0604020202020204" pitchFamily="34" charset="0"/>
              <a:buChar char="•"/>
            </a:pPr>
            <a:r>
              <a:rPr lang="en-US" sz="1400" dirty="0" smtClean="0">
                <a:latin typeface="Open Sans" panose="020B0606030504020204" pitchFamily="34" charset="0"/>
                <a:ea typeface="Open Sans" panose="020B0606030504020204" pitchFamily="34" charset="0"/>
                <a:cs typeface="Open Sans" panose="020B0606030504020204" pitchFamily="34" charset="0"/>
              </a:rPr>
              <a:t>Arnold Air Force Base	</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smtClean="0">
                <a:latin typeface="Open Sans" panose="020B0606030504020204" pitchFamily="34" charset="0"/>
                <a:ea typeface="Open Sans" panose="020B0606030504020204" pitchFamily="34" charset="0"/>
                <a:cs typeface="Open Sans" panose="020B0606030504020204" pitchFamily="34" charset="0"/>
              </a:rPr>
              <a:t>Air National Guard – Berry Hill</a:t>
            </a:r>
          </a:p>
          <a:p>
            <a:pPr marL="285750" indent="-285750">
              <a:buFont typeface="Arial" panose="020B0604020202020204" pitchFamily="34" charset="0"/>
              <a:buChar char="•"/>
            </a:pPr>
            <a:endParaRPr lang="en-US" sz="14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4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smtClean="0">
                <a:latin typeface="Open Sans" panose="020B0606030504020204" pitchFamily="34" charset="0"/>
                <a:ea typeface="Open Sans" panose="020B0606030504020204" pitchFamily="34" charset="0"/>
                <a:cs typeface="Open Sans" panose="020B0606030504020204" pitchFamily="34" charset="0"/>
              </a:rPr>
              <a:t>Consolidated Utility District of Rutherford County</a:t>
            </a:r>
          </a:p>
          <a:p>
            <a:pPr marL="285750" indent="-285750">
              <a:buFont typeface="Arial" panose="020B0604020202020204" pitchFamily="34" charset="0"/>
              <a:buChar char="•"/>
            </a:pPr>
            <a:r>
              <a:rPr lang="en-US" sz="1400" dirty="0" smtClean="0">
                <a:latin typeface="Open Sans" panose="020B0606030504020204" pitchFamily="34" charset="0"/>
                <a:ea typeface="Open Sans" panose="020B0606030504020204" pitchFamily="34" charset="0"/>
                <a:cs typeface="Open Sans" panose="020B0606030504020204" pitchFamily="34" charset="0"/>
              </a:rPr>
              <a:t>Mid-South Naval Support Activity</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84813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27103"/>
          </a:xfrm>
        </p:spPr>
        <p:txBody>
          <a:bodyPr/>
          <a:lstStyle/>
          <a:p>
            <a:pPr algn="ctr"/>
            <a:r>
              <a:rPr lang="en-US" dirty="0" smtClean="0"/>
              <a:t>What is the “number” and what is TN doing?</a:t>
            </a:r>
            <a:endParaRPr lang="en-US" dirty="0"/>
          </a:p>
        </p:txBody>
      </p:sp>
      <p:sp>
        <p:nvSpPr>
          <p:cNvPr id="3" name="Content Placeholder 2"/>
          <p:cNvSpPr>
            <a:spLocks noGrp="1"/>
          </p:cNvSpPr>
          <p:nvPr>
            <p:ph idx="1"/>
          </p:nvPr>
        </p:nvSpPr>
        <p:spPr/>
        <p:txBody>
          <a:bodyPr>
            <a:normAutofit/>
          </a:bodyPr>
          <a:lstStyle/>
          <a:p>
            <a:r>
              <a:rPr lang="en-US" dirty="0" smtClean="0"/>
              <a:t>Standard/Guidance?           What Study?</a:t>
            </a:r>
          </a:p>
          <a:p>
            <a:pPr lvl="3"/>
            <a:r>
              <a:rPr lang="en-US" dirty="0" smtClean="0"/>
              <a:t>MCL, HA, SL, CL                        </a:t>
            </a:r>
            <a:r>
              <a:rPr lang="en-US" sz="1400" dirty="0" smtClean="0">
                <a:solidFill>
                  <a:prstClr val="black"/>
                </a:solidFill>
              </a:rPr>
              <a:t>(Lau et al. 2006)</a:t>
            </a:r>
            <a:r>
              <a:rPr lang="en-US" dirty="0" smtClean="0"/>
              <a:t>                     </a:t>
            </a:r>
            <a:r>
              <a:rPr lang="en-US" sz="1400" dirty="0" smtClean="0"/>
              <a:t>(</a:t>
            </a:r>
            <a:r>
              <a:rPr lang="en-US" sz="1400" dirty="0" err="1" smtClean="0"/>
              <a:t>Butenhoff</a:t>
            </a:r>
            <a:r>
              <a:rPr lang="en-US" sz="1400" dirty="0" smtClean="0"/>
              <a:t> et al. 2002)</a:t>
            </a:r>
          </a:p>
          <a:p>
            <a:pPr lvl="3"/>
            <a:r>
              <a:rPr lang="en-US" dirty="0" smtClean="0"/>
              <a:t>Potential DW Ranges</a:t>
            </a:r>
          </a:p>
          <a:p>
            <a:pPr marL="1371600" lvl="3" indent="0">
              <a:buNone/>
            </a:pPr>
            <a:r>
              <a:rPr lang="en-US" dirty="0"/>
              <a:t> </a:t>
            </a:r>
            <a:r>
              <a:rPr lang="en-US" dirty="0" smtClean="0"/>
              <a:t>      (11 </a:t>
            </a:r>
            <a:r>
              <a:rPr lang="en-US" dirty="0" err="1" smtClean="0"/>
              <a:t>ppt</a:t>
            </a:r>
            <a:r>
              <a:rPr lang="en-US" dirty="0" smtClean="0"/>
              <a:t> - 667 </a:t>
            </a:r>
            <a:r>
              <a:rPr lang="en-US" dirty="0" err="1" smtClean="0"/>
              <a:t>ppt</a:t>
            </a:r>
            <a:r>
              <a:rPr lang="en-US" dirty="0" smtClean="0"/>
              <a:t>)</a:t>
            </a:r>
          </a:p>
          <a:p>
            <a:r>
              <a:rPr lang="en-US" dirty="0" smtClean="0"/>
              <a:t>Uncertainty?                        Exposure Parameters?</a:t>
            </a:r>
          </a:p>
          <a:p>
            <a:pPr lvl="1"/>
            <a:r>
              <a:rPr lang="en-US" sz="1600" dirty="0" smtClean="0"/>
              <a:t>LOAEL to NOAEL                                                    Receptor, Ingestion rate, Body Weight</a:t>
            </a:r>
          </a:p>
          <a:p>
            <a:pPr lvl="1"/>
            <a:r>
              <a:rPr lang="en-US" sz="1600" dirty="0" smtClean="0"/>
              <a:t>Sub-chronic to Chronic, Animal to Human       Relative Source Contribution</a:t>
            </a:r>
          </a:p>
          <a:p>
            <a:pPr marL="0" lvl="0" indent="0">
              <a:buNone/>
            </a:pPr>
            <a:endParaRPr lang="en-US" dirty="0" smtClean="0">
              <a:solidFill>
                <a:prstClr val="black"/>
              </a:solidFill>
            </a:endParaRPr>
          </a:p>
          <a:p>
            <a:pPr lvl="0"/>
            <a:r>
              <a:rPr lang="en-US" dirty="0" smtClean="0">
                <a:solidFill>
                  <a:prstClr val="black"/>
                </a:solidFill>
              </a:rPr>
              <a:t>TDEC involved on the current  ITRC PFASs document </a:t>
            </a:r>
          </a:p>
          <a:p>
            <a:pPr lvl="0"/>
            <a:endParaRPr lang="en-US" dirty="0" smtClean="0">
              <a:solidFill>
                <a:prstClr val="black"/>
              </a:solidFill>
            </a:endParaRPr>
          </a:p>
          <a:p>
            <a:pPr lvl="0"/>
            <a:r>
              <a:rPr lang="en-US" dirty="0" smtClean="0">
                <a:solidFill>
                  <a:prstClr val="black"/>
                </a:solidFill>
              </a:rPr>
              <a:t>TDEC currently working with TDH to expand the workgroup and review available research</a:t>
            </a:r>
          </a:p>
          <a:p>
            <a:pPr marL="1371600" lvl="3" indent="0">
              <a:buNone/>
            </a:pPr>
            <a:endParaRPr lang="en-US" dirty="0" smtClean="0"/>
          </a:p>
        </p:txBody>
      </p:sp>
      <p:pic>
        <p:nvPicPr>
          <p:cNvPr id="1029" name="Picture 5" descr="C:\Users\bg38135\AppData\Local\Microsoft\Windows\INetCache\IE\U8IXM5TF\monkeypointing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921752"/>
            <a:ext cx="1219200" cy="10520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g38135\AppData\Local\Microsoft\Windows\INetCache\IE\IMARVZ0N\greedy-ra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676400"/>
            <a:ext cx="800110" cy="80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874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TN Regulatory Authorities for PFAS</a:t>
            </a:r>
            <a:endParaRPr lang="en-US" sz="2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dirty="0" smtClean="0"/>
              <a:t>TN Safe Drinking Water ACT- provides authority to compel a Public Water Systems to monitor PFAS-</a:t>
            </a:r>
          </a:p>
          <a:p>
            <a:pPr lvl="1">
              <a:buFont typeface="Arial" panose="020B0604020202020204" pitchFamily="34" charset="0"/>
              <a:buChar char="•"/>
            </a:pPr>
            <a:r>
              <a:rPr lang="en-US" dirty="0" smtClean="0"/>
              <a:t>Possible funding  for non Public Water Systems sources through State Revolving Funds and Ground Water Management Program </a:t>
            </a:r>
            <a:endParaRPr lang="en-US" dirty="0"/>
          </a:p>
          <a:p>
            <a:pPr lvl="1">
              <a:buFont typeface="Arial" panose="020B0604020202020204" pitchFamily="34" charset="0"/>
              <a:buChar char="•"/>
            </a:pPr>
            <a:r>
              <a:rPr lang="en-US" dirty="0" smtClean="0"/>
              <a:t>TN Clean Water Act –  probable authority for monitoring under NPDES and  Pre-treatment permits.</a:t>
            </a:r>
          </a:p>
          <a:p>
            <a:pPr>
              <a:buFont typeface="Wingdings" panose="05000000000000000000" pitchFamily="2" charset="2"/>
              <a:buChar char="ü"/>
            </a:pPr>
            <a:r>
              <a:rPr lang="en-US" dirty="0" smtClean="0"/>
              <a:t>Special Waste Rule </a:t>
            </a:r>
            <a:r>
              <a:rPr lang="en-US" dirty="0"/>
              <a:t>provides </a:t>
            </a:r>
            <a:r>
              <a:rPr lang="en-US" dirty="0" smtClean="0"/>
              <a:t>Division of Solid Waste Management </a:t>
            </a:r>
            <a:r>
              <a:rPr lang="en-US" dirty="0"/>
              <a:t>authority </a:t>
            </a:r>
            <a:r>
              <a:rPr lang="en-US" dirty="0" smtClean="0"/>
              <a:t>to include PFAS parameters to characterize sludge and industrial waste streams before reaching Sanitary Landfills</a:t>
            </a:r>
          </a:p>
          <a:p>
            <a:pPr>
              <a:buFont typeface="Wingdings" panose="05000000000000000000" pitchFamily="2" charset="2"/>
              <a:buChar char="ü"/>
            </a:pPr>
            <a:r>
              <a:rPr lang="en-US" dirty="0" smtClean="0"/>
              <a:t>TN Air Pollution Control Regulations give </a:t>
            </a:r>
            <a:r>
              <a:rPr lang="en-US" dirty="0"/>
              <a:t>the Technical Secretary broad authority to require testing, or to conduct </a:t>
            </a:r>
            <a:r>
              <a:rPr lang="en-US" dirty="0" smtClean="0"/>
              <a:t>testing</a:t>
            </a:r>
            <a:endParaRPr lang="en-US" dirty="0"/>
          </a:p>
          <a:p>
            <a:pPr>
              <a:buFont typeface="Wingdings" panose="05000000000000000000" pitchFamily="2" charset="2"/>
              <a:buChar char="ü"/>
            </a:pPr>
            <a:endParaRPr lang="en-US" dirty="0" smtClean="0"/>
          </a:p>
          <a:p>
            <a:pPr>
              <a:buFont typeface="Wingdings" panose="05000000000000000000" pitchFamily="2" charset="2"/>
              <a:buChar char="ü"/>
            </a:pP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47251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13814</TotalTime>
  <Words>1597</Words>
  <Application>Microsoft Office PowerPoint</Application>
  <PresentationFormat>On-screen Show (4:3)</PresentationFormat>
  <Paragraphs>226</Paragraphs>
  <Slides>14</Slides>
  <Notes>14</Notes>
  <HiddenSlides>3</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PowerPoint B</vt:lpstr>
      <vt:lpstr>PFAS Update </vt:lpstr>
      <vt:lpstr>Where is PFAS?</vt:lpstr>
      <vt:lpstr>Unregulated Contaminant Monitoring Rule 3  UCMR 3   2013-2015</vt:lpstr>
      <vt:lpstr>Unregulated Contaminant Monitoring Rule 3  UCMR3   2013-2015</vt:lpstr>
      <vt:lpstr>PFAS in TN Prioritization Approach</vt:lpstr>
      <vt:lpstr>PFAS in TN Results</vt:lpstr>
      <vt:lpstr>Locations of Confirmed PFAS Observations in TN</vt:lpstr>
      <vt:lpstr>What is the “number” and what is TN doing?</vt:lpstr>
      <vt:lpstr>TN Regulatory Authorities for PFAS</vt:lpstr>
      <vt:lpstr>PFAS Education &amp; Outreach</vt:lpstr>
      <vt:lpstr>What is TN doing?</vt:lpstr>
      <vt:lpstr>TDEC PFAS Website </vt:lpstr>
      <vt:lpstr>What is PFAS?</vt:lpstr>
      <vt:lpstr>History and Use of PFAS</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Loretta J. Buchanan</cp:lastModifiedBy>
  <cp:revision>338</cp:revision>
  <cp:lastPrinted>2019-02-01T15:18:24Z</cp:lastPrinted>
  <dcterms:created xsi:type="dcterms:W3CDTF">2015-04-23T14:18:47Z</dcterms:created>
  <dcterms:modified xsi:type="dcterms:W3CDTF">2019-04-30T20:26:36Z</dcterms:modified>
</cp:coreProperties>
</file>