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4"/>
    <p:sldMasterId id="2147483677" r:id="rId5"/>
  </p:sldMasterIdLst>
  <p:notesMasterIdLst>
    <p:notesMasterId r:id="rId42"/>
  </p:notesMasterIdLst>
  <p:handoutMasterIdLst>
    <p:handoutMasterId r:id="rId43"/>
  </p:handoutMasterIdLst>
  <p:sldIdLst>
    <p:sldId id="257" r:id="rId6"/>
    <p:sldId id="322" r:id="rId7"/>
    <p:sldId id="312" r:id="rId8"/>
    <p:sldId id="302" r:id="rId9"/>
    <p:sldId id="305" r:id="rId10"/>
    <p:sldId id="258" r:id="rId11"/>
    <p:sldId id="319" r:id="rId12"/>
    <p:sldId id="313" r:id="rId13"/>
    <p:sldId id="269" r:id="rId14"/>
    <p:sldId id="259" r:id="rId15"/>
    <p:sldId id="271" r:id="rId16"/>
    <p:sldId id="272" r:id="rId17"/>
    <p:sldId id="274" r:id="rId18"/>
    <p:sldId id="314" r:id="rId19"/>
    <p:sldId id="299" r:id="rId20"/>
    <p:sldId id="298" r:id="rId21"/>
    <p:sldId id="301" r:id="rId22"/>
    <p:sldId id="287" r:id="rId23"/>
    <p:sldId id="279" r:id="rId24"/>
    <p:sldId id="282" r:id="rId25"/>
    <p:sldId id="283" r:id="rId26"/>
    <p:sldId id="317" r:id="rId27"/>
    <p:sldId id="321" r:id="rId28"/>
    <p:sldId id="294" r:id="rId29"/>
    <p:sldId id="306" r:id="rId30"/>
    <p:sldId id="264" r:id="rId31"/>
    <p:sldId id="309" r:id="rId32"/>
    <p:sldId id="316" r:id="rId33"/>
    <p:sldId id="261" r:id="rId34"/>
    <p:sldId id="307" r:id="rId35"/>
    <p:sldId id="284" r:id="rId36"/>
    <p:sldId id="278" r:id="rId37"/>
    <p:sldId id="292" r:id="rId38"/>
    <p:sldId id="323" r:id="rId39"/>
    <p:sldId id="318" r:id="rId40"/>
    <p:sldId id="32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an Hudson" initials="SH" lastIdx="4" clrIdx="0">
    <p:extLst>
      <p:ext uri="{19B8F6BF-5375-455C-9EA6-DF929625EA0E}">
        <p15:presenceInfo xmlns:p15="http://schemas.microsoft.com/office/powerpoint/2012/main" userId="S-1-5-21-2149558826-3324038498-27948981-335329" providerId="AD"/>
      </p:ext>
    </p:extLst>
  </p:cmAuthor>
  <p:cmAuthor id="2" name="Sarah G. Williams" initials="SGW" lastIdx="7" clrIdx="1">
    <p:extLst>
      <p:ext uri="{19B8F6BF-5375-455C-9EA6-DF929625EA0E}">
        <p15:presenceInfo xmlns:p15="http://schemas.microsoft.com/office/powerpoint/2012/main" userId="S-1-5-21-2149558826-3324038498-27948981-421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A7C"/>
    <a:srgbClr val="1B365D"/>
    <a:srgbClr val="EEEEEE"/>
    <a:srgbClr val="CDCDCD"/>
    <a:srgbClr val="000000"/>
    <a:srgbClr val="6E7073"/>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44" autoAdjust="0"/>
    <p:restoredTop sz="91945" autoAdjust="0"/>
  </p:normalViewPr>
  <p:slideViewPr>
    <p:cSldViewPr>
      <p:cViewPr varScale="1">
        <p:scale>
          <a:sx n="64" d="100"/>
          <a:sy n="64" d="100"/>
        </p:scale>
        <p:origin x="30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08T20:40:54.156" idx="7">
    <p:pos x="10" y="10"/>
    <p:text>Added closing slide.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7BDED4-BB7C-4F33-9F27-8D90069FB923}" type="datetimeFigureOut">
              <a:rPr lang="en-US" smtClean="0"/>
              <a:t>7/31/2023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14A544-34E3-471D-835A-E6950257F219}" type="slidenum">
              <a:rPr lang="en-US" smtClean="0"/>
              <a:t>‹#›</a:t>
            </a:fld>
            <a:endParaRPr lang="en-US"/>
          </a:p>
        </p:txBody>
      </p:sp>
    </p:spTree>
    <p:extLst>
      <p:ext uri="{BB962C8B-B14F-4D97-AF65-F5344CB8AC3E}">
        <p14:creationId xmlns:p14="http://schemas.microsoft.com/office/powerpoint/2010/main" val="94749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7/31/2023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r>
              <a:rPr lang="en-US" sz="1400" b="1"/>
              <a:t>Introduction</a:t>
            </a:r>
            <a:endParaRPr sz="1400" b="1"/>
          </a:p>
        </p:txBody>
      </p:sp>
    </p:spTree>
    <p:extLst>
      <p:ext uri="{BB962C8B-B14F-4D97-AF65-F5344CB8AC3E}">
        <p14:creationId xmlns:p14="http://schemas.microsoft.com/office/powerpoint/2010/main" val="232398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9: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r>
              <a:rPr lang="en-US"/>
              <a:t>***Supervisor eval of student - have a simple one that employers can just check off. If it is in depth and wordy they will not complete it. Online is even better</a:t>
            </a:r>
            <a:endParaRPr/>
          </a:p>
        </p:txBody>
      </p:sp>
    </p:spTree>
    <p:extLst>
      <p:ext uri="{BB962C8B-B14F-4D97-AF65-F5344CB8AC3E}">
        <p14:creationId xmlns:p14="http://schemas.microsoft.com/office/powerpoint/2010/main" val="375089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8: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r>
              <a:rPr lang="en-US"/>
              <a:t>Research other methods, some cost, some are free, has gps, make your own, etc</a:t>
            </a:r>
            <a:endParaRPr/>
          </a:p>
        </p:txBody>
      </p:sp>
    </p:spTree>
    <p:extLst>
      <p:ext uri="{BB962C8B-B14F-4D97-AF65-F5344CB8AC3E}">
        <p14:creationId xmlns:p14="http://schemas.microsoft.com/office/powerpoint/2010/main" val="360788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c5daeb3ba_1_6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c5daeb3ba_1_69: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r>
              <a:rPr lang="en-US"/>
              <a:t>Have Coordinators explain why advisor boards are great things to have.</a:t>
            </a:r>
            <a:endParaRPr/>
          </a:p>
        </p:txBody>
      </p:sp>
      <p:sp>
        <p:nvSpPr>
          <p:cNvPr id="479" name="Google Shape;479;g5c5daeb3ba_1_69: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n-US"/>
              <a:pPr algn="r"/>
              <a:t>17</a:t>
            </a:fld>
            <a:endParaRPr/>
          </a:p>
        </p:txBody>
      </p:sp>
    </p:spTree>
    <p:extLst>
      <p:ext uri="{BB962C8B-B14F-4D97-AF65-F5344CB8AC3E}">
        <p14:creationId xmlns:p14="http://schemas.microsoft.com/office/powerpoint/2010/main" val="275833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4: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30896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405531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c5daeb3ba_1_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5c5daeb3ba_1_53: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r>
              <a:rPr lang="en-US" dirty="0"/>
              <a:t>Lequita has an updated sheet</a:t>
            </a:r>
            <a:endParaRPr dirty="0"/>
          </a:p>
          <a:p>
            <a:pPr marL="0" indent="0">
              <a:buClr>
                <a:schemeClr val="accent1"/>
              </a:buClr>
            </a:pPr>
            <a:r>
              <a:rPr lang="en-US" sz="1800" dirty="0">
                <a:solidFill>
                  <a:srgbClr val="92D050"/>
                </a:solidFill>
                <a:latin typeface="Open Sans"/>
                <a:ea typeface="Open Sans"/>
                <a:cs typeface="Open Sans"/>
                <a:sym typeface="Open Sans"/>
              </a:rPr>
              <a:t>Need to explain the application process here.</a:t>
            </a:r>
            <a:endParaRPr sz="1800" dirty="0">
              <a:solidFill>
                <a:srgbClr val="92D050"/>
              </a:solidFill>
              <a:latin typeface="Open Sans"/>
              <a:ea typeface="Open Sans"/>
              <a:cs typeface="Open Sans"/>
              <a:sym typeface="Open Sans"/>
            </a:endParaRPr>
          </a:p>
          <a:p>
            <a:pPr marL="0" indent="0">
              <a:buClr>
                <a:schemeClr val="dk1"/>
              </a:buClr>
              <a:buSzPts val="1200"/>
            </a:pPr>
            <a:endParaRPr dirty="0"/>
          </a:p>
        </p:txBody>
      </p:sp>
    </p:spTree>
    <p:extLst>
      <p:ext uri="{BB962C8B-B14F-4D97-AF65-F5344CB8AC3E}">
        <p14:creationId xmlns:p14="http://schemas.microsoft.com/office/powerpoint/2010/main" val="81879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c5daeb3ba_1_6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5c5daeb3ba_1_60: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04302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331" name="Google Shape;331;p2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57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4: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420" name="Google Shape;420;p3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19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0: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387" name="Google Shape;387;p3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33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359431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8: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217389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55417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0: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endParaRPr/>
          </a:p>
        </p:txBody>
      </p:sp>
    </p:spTree>
    <p:extLst>
      <p:ext uri="{BB962C8B-B14F-4D97-AF65-F5344CB8AC3E}">
        <p14:creationId xmlns:p14="http://schemas.microsoft.com/office/powerpoint/2010/main" val="13305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35</a:t>
            </a:fld>
            <a:endParaRPr lang="en-US"/>
          </a:p>
        </p:txBody>
      </p:sp>
    </p:spTree>
    <p:extLst>
      <p:ext uri="{BB962C8B-B14F-4D97-AF65-F5344CB8AC3E}">
        <p14:creationId xmlns:p14="http://schemas.microsoft.com/office/powerpoint/2010/main" val="427455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154" name="Google Shape;154;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88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154" name="Google Shape;154;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7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6: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r>
              <a:rPr lang="en-US"/>
              <a:t>Are these the most current</a:t>
            </a:r>
            <a:endParaRPr/>
          </a:p>
        </p:txBody>
      </p:sp>
      <p:sp>
        <p:nvSpPr>
          <p:cNvPr id="355" name="Google Shape;355;p2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66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9a181a857_0_2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9a181a857_0_26: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236" name="Google Shape;236;g59a181a857_0_26: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75433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95008" y="4444861"/>
            <a:ext cx="5560060" cy="3636705"/>
          </a:xfrm>
          <a:prstGeom prst="rect">
            <a:avLst/>
          </a:prstGeom>
        </p:spPr>
        <p:txBody>
          <a:bodyPr spcFirstLastPara="1" wrap="square" lIns="92476" tIns="46226" rIns="92476" bIns="46226" anchor="t" anchorCtr="0">
            <a:noAutofit/>
          </a:bodyPr>
          <a:lstStyle/>
          <a:p>
            <a:pPr marL="0" indent="0"/>
            <a:endParaRPr/>
          </a:p>
        </p:txBody>
      </p:sp>
      <p:sp>
        <p:nvSpPr>
          <p:cNvPr id="173" name="Google Shape;173;p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65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0" indent="0">
              <a:buClr>
                <a:schemeClr val="dk1"/>
              </a:buClr>
              <a:buSzPts val="1200"/>
            </a:pPr>
            <a:r>
              <a:rPr lang="en-US"/>
              <a:t>opportunities presented by program- chance to help train potential employees before they start, new employee pool, student can act as “employee extender” during rotation (answer phone, file, inner office errands, vitals) Gives the student a real view of the career they are wanting to do.</a:t>
            </a:r>
            <a:endParaRPr/>
          </a:p>
          <a:p>
            <a:pPr marL="0" indent="0">
              <a:buClr>
                <a:schemeClr val="dk1"/>
              </a:buClr>
              <a:buSzPts val="1200"/>
            </a:pPr>
            <a:r>
              <a:rPr lang="en-US"/>
              <a:t>Found that face to face always works the best.</a:t>
            </a:r>
            <a:endParaRPr/>
          </a:p>
        </p:txBody>
      </p:sp>
    </p:spTree>
    <p:extLst>
      <p:ext uri="{BB962C8B-B14F-4D97-AF65-F5344CB8AC3E}">
        <p14:creationId xmlns:p14="http://schemas.microsoft.com/office/powerpoint/2010/main" val="45016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c5daeb3ba_1_3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c5daeb3ba_1_30: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193" name="Google Shape;193;g5c5daeb3ba_1_30: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2743393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ransition Slide">
  <p:cSld name="Section Transition Slide">
    <p:spTree>
      <p:nvGrpSpPr>
        <p:cNvPr id="1" name="Shape 12"/>
        <p:cNvGrpSpPr/>
        <p:nvPr/>
      </p:nvGrpSpPr>
      <p:grpSpPr>
        <a:xfrm>
          <a:off x="0" y="0"/>
          <a:ext cx="0" cy="0"/>
          <a:chOff x="0" y="0"/>
          <a:chExt cx="0" cy="0"/>
        </a:xfrm>
      </p:grpSpPr>
      <p:sp>
        <p:nvSpPr>
          <p:cNvPr id="13" name="Google Shape;13;p2"/>
          <p:cNvSpPr/>
          <p:nvPr/>
        </p:nvSpPr>
        <p:spPr>
          <a:xfrm>
            <a:off x="4255249" y="3810000"/>
            <a:ext cx="7936753" cy="2438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14" name="Google Shape;14;p2"/>
          <p:cNvSpPr txBox="1">
            <a:spLocks noGrp="1"/>
          </p:cNvSpPr>
          <p:nvPr>
            <p:ph type="title"/>
          </p:nvPr>
        </p:nvSpPr>
        <p:spPr>
          <a:xfrm>
            <a:off x="4572000" y="4038600"/>
            <a:ext cx="7416800" cy="20193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3500"/>
              <a:buFont typeface="Arial"/>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5" name="Google Shape;15;p2" descr="C:\Users\CA19029\Documents\Brand and Style Rollout\Updated dept logo\TN Dept of Education ColorPMS -«.png"/>
          <p:cNvPicPr preferRelativeResize="0"/>
          <p:nvPr/>
        </p:nvPicPr>
        <p:blipFill rotWithShape="1">
          <a:blip r:embed="rId2">
            <a:alphaModFix/>
          </a:blip>
          <a:srcRect r="61350"/>
          <a:stretch/>
        </p:blipFill>
        <p:spPr>
          <a:xfrm>
            <a:off x="1090908" y="3810000"/>
            <a:ext cx="3176293" cy="2438400"/>
          </a:xfrm>
          <a:prstGeom prst="rect">
            <a:avLst/>
          </a:prstGeom>
          <a:noFill/>
          <a:ln>
            <a:noFill/>
          </a:ln>
        </p:spPr>
      </p:pic>
    </p:spTree>
    <p:extLst>
      <p:ext uri="{BB962C8B-B14F-4D97-AF65-F5344CB8AC3E}">
        <p14:creationId xmlns:p14="http://schemas.microsoft.com/office/powerpoint/2010/main" val="186150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4" name="Google Shape;64;p11"/>
          <p:cNvSpPr txBox="1">
            <a:spLocks noGrp="1"/>
          </p:cNvSpPr>
          <p:nvPr>
            <p:ph type="body" idx="1"/>
          </p:nvPr>
        </p:nvSpPr>
        <p:spPr>
          <a:xfrm>
            <a:off x="508000" y="1341439"/>
            <a:ext cx="11074400" cy="4525963"/>
          </a:xfrm>
          <a:prstGeom prst="rect">
            <a:avLst/>
          </a:prstGeom>
          <a:noFill/>
          <a:ln>
            <a:noFill/>
          </a:ln>
        </p:spPr>
        <p:txBody>
          <a:bodyPr spcFirstLastPara="1" wrap="square" lIns="91425" tIns="45700" rIns="91425" bIns="45700" anchor="t" anchorCtr="0">
            <a:noAutofit/>
          </a:bodyPr>
          <a:lstStyle>
            <a:lvl1pPr marL="457189" lvl="0" indent="-342891" algn="l">
              <a:spcBef>
                <a:spcPts val="360"/>
              </a:spcBef>
              <a:spcAft>
                <a:spcPts val="0"/>
              </a:spcAft>
              <a:buSzPts val="1800"/>
              <a:buChar char="▪"/>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o"/>
              <a:defRPr/>
            </a:lvl4pPr>
            <a:lvl5pPr marL="2285943" lvl="4" indent="-342891" algn="l">
              <a:spcBef>
                <a:spcPts val="360"/>
              </a:spcBef>
              <a:spcAft>
                <a:spcPts val="0"/>
              </a:spcAft>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pPr lvl="0"/>
            <a:r>
              <a:rPr lang="en-US"/>
              <a:t>Click to edit Master text styles</a:t>
            </a:r>
          </a:p>
        </p:txBody>
      </p:sp>
      <p:sp>
        <p:nvSpPr>
          <p:cNvPr id="65" name="Google Shape;65;p11"/>
          <p:cNvSpPr txBox="1">
            <a:spLocks noGrp="1"/>
          </p:cNvSpPr>
          <p:nvPr>
            <p:ph type="dt" idx="10"/>
          </p:nvPr>
        </p:nvSpPr>
        <p:spPr>
          <a:xfrm>
            <a:off x="262465"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66" name="Google Shape;66;p11"/>
          <p:cNvSpPr txBox="1">
            <a:spLocks noGrp="1"/>
          </p:cNvSpPr>
          <p:nvPr>
            <p:ph type="ftr" idx="11"/>
          </p:nvPr>
        </p:nvSpPr>
        <p:spPr>
          <a:xfrm>
            <a:off x="3869268" y="6356354"/>
            <a:ext cx="591151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67" name="Google Shape;67;p11"/>
          <p:cNvSpPr txBox="1">
            <a:spLocks noGrp="1"/>
          </p:cNvSpPr>
          <p:nvPr>
            <p:ph type="sldNum" idx="12"/>
          </p:nvPr>
        </p:nvSpPr>
        <p:spPr>
          <a:xfrm>
            <a:off x="10634138" y="6356354"/>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09504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Google Shape;69;p12"/>
          <p:cNvSpPr/>
          <p:nvPr/>
        </p:nvSpPr>
        <p:spPr>
          <a:xfrm>
            <a:off x="0" y="6727600"/>
            <a:ext cx="12192000" cy="130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00" kern="0">
              <a:solidFill>
                <a:srgbClr val="1B365D"/>
              </a:solidFill>
              <a:latin typeface="Open Sans"/>
              <a:ea typeface="Open Sans"/>
              <a:cs typeface="Open Sans"/>
              <a:sym typeface="Open Sans"/>
            </a:endParaRPr>
          </a:p>
        </p:txBody>
      </p:sp>
      <p:sp>
        <p:nvSpPr>
          <p:cNvPr id="70" name="Google Shape;70;p12"/>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1" name="Google Shape;71;p1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189" lvl="0" indent="-380990" algn="l">
              <a:spcBef>
                <a:spcPts val="0"/>
              </a:spcBef>
              <a:spcAft>
                <a:spcPts val="0"/>
              </a:spcAft>
              <a:buSzPts val="2400"/>
              <a:buChar char="▪"/>
              <a:defRPr/>
            </a:lvl1pPr>
            <a:lvl2pPr marL="914377" lvl="1" indent="-368291" algn="l">
              <a:spcBef>
                <a:spcPts val="0"/>
              </a:spcBef>
              <a:spcAft>
                <a:spcPts val="0"/>
              </a:spcAft>
              <a:buSzPts val="2200"/>
              <a:buChar char="–"/>
              <a:defRPr/>
            </a:lvl2pPr>
            <a:lvl3pPr marL="1371566" lvl="2" indent="-355591" algn="l">
              <a:spcBef>
                <a:spcPts val="0"/>
              </a:spcBef>
              <a:spcAft>
                <a:spcPts val="0"/>
              </a:spcAft>
              <a:buSzPts val="2000"/>
              <a:buChar char="•"/>
              <a:defRPr/>
            </a:lvl3pPr>
            <a:lvl4pPr marL="1828754" lvl="3" indent="-342891" algn="l">
              <a:spcBef>
                <a:spcPts val="0"/>
              </a:spcBef>
              <a:spcAft>
                <a:spcPts val="0"/>
              </a:spcAft>
              <a:buSzPts val="1800"/>
              <a:buChar char="o"/>
              <a:defRPr/>
            </a:lvl4pPr>
            <a:lvl5pPr marL="2285943" lvl="4" indent="-330192" algn="l">
              <a:spcBef>
                <a:spcPts val="0"/>
              </a:spcBef>
              <a:spcAft>
                <a:spcPts val="0"/>
              </a:spcAft>
              <a:buSzPts val="1600"/>
              <a:buChar char="»"/>
              <a:defRPr/>
            </a:lvl5pPr>
            <a:lvl6pPr marL="2743131" lvl="5" indent="-355591" algn="l">
              <a:spcBef>
                <a:spcPts val="0"/>
              </a:spcBef>
              <a:spcAft>
                <a:spcPts val="0"/>
              </a:spcAft>
              <a:buClr>
                <a:schemeClr val="dk1"/>
              </a:buClr>
              <a:buSzPts val="2000"/>
              <a:buChar char="•"/>
              <a:defRPr/>
            </a:lvl6pPr>
            <a:lvl7pPr marL="3200320" lvl="6" indent="-355591" algn="l">
              <a:spcBef>
                <a:spcPts val="0"/>
              </a:spcBef>
              <a:spcAft>
                <a:spcPts val="0"/>
              </a:spcAft>
              <a:buClr>
                <a:schemeClr val="dk1"/>
              </a:buClr>
              <a:buSzPts val="2000"/>
              <a:buChar char="•"/>
              <a:defRPr/>
            </a:lvl7pPr>
            <a:lvl8pPr marL="3657509" lvl="7" indent="-355591" algn="l">
              <a:spcBef>
                <a:spcPts val="0"/>
              </a:spcBef>
              <a:spcAft>
                <a:spcPts val="0"/>
              </a:spcAft>
              <a:buClr>
                <a:schemeClr val="dk1"/>
              </a:buClr>
              <a:buSzPts val="2000"/>
              <a:buChar char="•"/>
              <a:defRPr/>
            </a:lvl8pPr>
            <a:lvl9pPr marL="4114697" lvl="8" indent="-355591" algn="l">
              <a:spcBef>
                <a:spcPts val="0"/>
              </a:spcBef>
              <a:spcAft>
                <a:spcPts val="0"/>
              </a:spcAft>
              <a:buClr>
                <a:schemeClr val="dk1"/>
              </a:buClr>
              <a:buSzPts val="2000"/>
              <a:buChar char="•"/>
              <a:defRPr/>
            </a:lvl9pPr>
          </a:lstStyle>
          <a:p>
            <a:pPr lvl="0"/>
            <a:r>
              <a:rPr lang="en-US"/>
              <a:t>Click to edit Master text styles</a:t>
            </a:r>
          </a:p>
        </p:txBody>
      </p:sp>
      <p:sp>
        <p:nvSpPr>
          <p:cNvPr id="72" name="Google Shape;72;p12"/>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30067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26042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ransition Slide">
  <p:cSld name="Section Transition Slide">
    <p:spTree>
      <p:nvGrpSpPr>
        <p:cNvPr id="1" name="Shape 81"/>
        <p:cNvGrpSpPr/>
        <p:nvPr/>
      </p:nvGrpSpPr>
      <p:grpSpPr>
        <a:xfrm>
          <a:off x="0" y="0"/>
          <a:ext cx="0" cy="0"/>
          <a:chOff x="0" y="0"/>
          <a:chExt cx="0" cy="0"/>
        </a:xfrm>
      </p:grpSpPr>
      <p:sp>
        <p:nvSpPr>
          <p:cNvPr id="82" name="Google Shape;82;p15"/>
          <p:cNvSpPr/>
          <p:nvPr/>
        </p:nvSpPr>
        <p:spPr>
          <a:xfrm>
            <a:off x="4255249" y="3810000"/>
            <a:ext cx="7936753" cy="2438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83" name="Google Shape;83;p15"/>
          <p:cNvSpPr txBox="1">
            <a:spLocks noGrp="1"/>
          </p:cNvSpPr>
          <p:nvPr>
            <p:ph type="title"/>
          </p:nvPr>
        </p:nvSpPr>
        <p:spPr>
          <a:xfrm>
            <a:off x="4572000" y="4038600"/>
            <a:ext cx="7416800" cy="20193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3500"/>
              <a:buFont typeface="Arial"/>
              <a:buNone/>
              <a:defRPr sz="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4" name="Google Shape;84;p15" descr="C:\Users\CA19029\Documents\Brand and Style Rollout\Updated dept logo\TN Dept of Education ColorPMS -«.png"/>
          <p:cNvPicPr preferRelativeResize="0"/>
          <p:nvPr/>
        </p:nvPicPr>
        <p:blipFill rotWithShape="1">
          <a:blip r:embed="rId2">
            <a:alphaModFix/>
          </a:blip>
          <a:srcRect r="61350"/>
          <a:stretch/>
        </p:blipFill>
        <p:spPr>
          <a:xfrm>
            <a:off x="1090908" y="3810000"/>
            <a:ext cx="3176293" cy="2438400"/>
          </a:xfrm>
          <a:prstGeom prst="rect">
            <a:avLst/>
          </a:prstGeom>
          <a:noFill/>
          <a:ln>
            <a:noFill/>
          </a:ln>
        </p:spPr>
      </p:pic>
    </p:spTree>
    <p:extLst>
      <p:ext uri="{BB962C8B-B14F-4D97-AF65-F5344CB8AC3E}">
        <p14:creationId xmlns:p14="http://schemas.microsoft.com/office/powerpoint/2010/main" val="320425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with Heading Bar">
  <p:cSld name="Blank Slide with Heading Bar">
    <p:spTree>
      <p:nvGrpSpPr>
        <p:cNvPr id="1" name="Shape 85"/>
        <p:cNvGrpSpPr/>
        <p:nvPr/>
      </p:nvGrpSpPr>
      <p:grpSpPr>
        <a:xfrm>
          <a:off x="0" y="0"/>
          <a:ext cx="0" cy="0"/>
          <a:chOff x="0" y="0"/>
          <a:chExt cx="0" cy="0"/>
        </a:xfrm>
      </p:grpSpPr>
      <p:sp>
        <p:nvSpPr>
          <p:cNvPr id="86" name="Google Shape;86;p16"/>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87" name="Google Shape;87;p16"/>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88" name="Google Shape;88;p16"/>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243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9"/>
        <p:cNvGrpSpPr/>
        <p:nvPr/>
      </p:nvGrpSpPr>
      <p:grpSpPr>
        <a:xfrm>
          <a:off x="0" y="0"/>
          <a:ext cx="0" cy="0"/>
          <a:chOff x="0" y="0"/>
          <a:chExt cx="0" cy="0"/>
        </a:xfrm>
      </p:grpSpPr>
      <p:sp>
        <p:nvSpPr>
          <p:cNvPr id="90" name="Google Shape;90;p17"/>
          <p:cNvSpPr/>
          <p:nvPr/>
        </p:nvSpPr>
        <p:spPr>
          <a:xfrm>
            <a:off x="-3208" y="35052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91" name="Google Shape;91;p17"/>
          <p:cNvSpPr txBox="1">
            <a:spLocks noGrp="1"/>
          </p:cNvSpPr>
          <p:nvPr>
            <p:ph type="ctrTitle"/>
          </p:nvPr>
        </p:nvSpPr>
        <p:spPr>
          <a:xfrm>
            <a:off x="912796" y="3810003"/>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subTitle" idx="1"/>
          </p:nvPr>
        </p:nvSpPr>
        <p:spPr>
          <a:xfrm>
            <a:off x="1828800" y="5334000"/>
            <a:ext cx="8534400" cy="6858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3000"/>
              <a:buNone/>
              <a:defRPr sz="3000">
                <a:solidFill>
                  <a:schemeClr val="lt1"/>
                </a:solidFill>
                <a:latin typeface="Arial"/>
                <a:ea typeface="Arial"/>
                <a:cs typeface="Arial"/>
                <a:sym typeface="Arial"/>
              </a:defRPr>
            </a:lvl1pPr>
            <a:lvl2pPr lvl="1" algn="ctr">
              <a:spcBef>
                <a:spcPts val="440"/>
              </a:spcBef>
              <a:spcAft>
                <a:spcPts val="0"/>
              </a:spcAft>
              <a:buSzPts val="2200"/>
              <a:buNone/>
              <a:defRPr>
                <a:solidFill>
                  <a:srgbClr val="898E9A"/>
                </a:solidFill>
              </a:defRPr>
            </a:lvl2pPr>
            <a:lvl3pPr lvl="2" algn="ctr">
              <a:spcBef>
                <a:spcPts val="400"/>
              </a:spcBef>
              <a:spcAft>
                <a:spcPts val="0"/>
              </a:spcAft>
              <a:buSzPts val="2000"/>
              <a:buNone/>
              <a:defRPr>
                <a:solidFill>
                  <a:srgbClr val="898E9A"/>
                </a:solidFill>
              </a:defRPr>
            </a:lvl3pPr>
            <a:lvl4pPr lvl="3" algn="ctr">
              <a:spcBef>
                <a:spcPts val="360"/>
              </a:spcBef>
              <a:spcAft>
                <a:spcPts val="0"/>
              </a:spcAft>
              <a:buSzPts val="1800"/>
              <a:buNone/>
              <a:defRPr>
                <a:solidFill>
                  <a:srgbClr val="898E9A"/>
                </a:solidFill>
              </a:defRPr>
            </a:lvl4pPr>
            <a:lvl5pPr lvl="4" algn="ctr">
              <a:spcBef>
                <a:spcPts val="320"/>
              </a:spcBef>
              <a:spcAft>
                <a:spcPts val="0"/>
              </a:spcAft>
              <a:buSzPts val="1600"/>
              <a:buNone/>
              <a:defRPr>
                <a:solidFill>
                  <a:srgbClr val="898E9A"/>
                </a:solidFill>
              </a:defRPr>
            </a:lvl5pPr>
            <a:lvl6pPr lvl="5" algn="ctr">
              <a:spcBef>
                <a:spcPts val="400"/>
              </a:spcBef>
              <a:spcAft>
                <a:spcPts val="0"/>
              </a:spcAft>
              <a:buClr>
                <a:srgbClr val="898E9A"/>
              </a:buClr>
              <a:buSzPts val="2000"/>
              <a:buNone/>
              <a:defRPr>
                <a:solidFill>
                  <a:srgbClr val="898E9A"/>
                </a:solidFill>
              </a:defRPr>
            </a:lvl6pPr>
            <a:lvl7pPr lvl="6" algn="ctr">
              <a:spcBef>
                <a:spcPts val="400"/>
              </a:spcBef>
              <a:spcAft>
                <a:spcPts val="0"/>
              </a:spcAft>
              <a:buClr>
                <a:srgbClr val="898E9A"/>
              </a:buClr>
              <a:buSzPts val="2000"/>
              <a:buNone/>
              <a:defRPr>
                <a:solidFill>
                  <a:srgbClr val="898E9A"/>
                </a:solidFill>
              </a:defRPr>
            </a:lvl7pPr>
            <a:lvl8pPr lvl="7" algn="ctr">
              <a:spcBef>
                <a:spcPts val="400"/>
              </a:spcBef>
              <a:spcAft>
                <a:spcPts val="0"/>
              </a:spcAft>
              <a:buClr>
                <a:srgbClr val="898E9A"/>
              </a:buClr>
              <a:buSzPts val="2000"/>
              <a:buNone/>
              <a:defRPr>
                <a:solidFill>
                  <a:srgbClr val="898E9A"/>
                </a:solidFill>
              </a:defRPr>
            </a:lvl8pPr>
            <a:lvl9pPr lvl="8" algn="ctr">
              <a:spcBef>
                <a:spcPts val="400"/>
              </a:spcBef>
              <a:spcAft>
                <a:spcPts val="0"/>
              </a:spcAft>
              <a:buClr>
                <a:srgbClr val="898E9A"/>
              </a:buClr>
              <a:buSzPts val="2000"/>
              <a:buNone/>
              <a:defRPr>
                <a:solidFill>
                  <a:srgbClr val="898E9A"/>
                </a:solidFill>
              </a:defRPr>
            </a:lvl9pPr>
          </a:lstStyle>
          <a:p>
            <a:endParaRPr/>
          </a:p>
        </p:txBody>
      </p:sp>
      <p:pic>
        <p:nvPicPr>
          <p:cNvPr id="93" name="Google Shape;93;p17"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
        <p:nvSpPr>
          <p:cNvPr id="94" name="Google Shape;94;p17"/>
          <p:cNvSpPr txBox="1">
            <a:spLocks noGrp="1"/>
          </p:cNvSpPr>
          <p:nvPr>
            <p:ph type="body" idx="2"/>
          </p:nvPr>
        </p:nvSpPr>
        <p:spPr>
          <a:xfrm>
            <a:off x="2742399" y="6400800"/>
            <a:ext cx="6707204" cy="381000"/>
          </a:xfrm>
          <a:prstGeom prst="rect">
            <a:avLst/>
          </a:prstGeom>
          <a:noFill/>
          <a:ln>
            <a:noFill/>
          </a:ln>
        </p:spPr>
        <p:txBody>
          <a:bodyPr spcFirstLastPara="1" wrap="square" lIns="91425" tIns="45700" rIns="91425" bIns="45700" anchor="t" anchorCtr="0">
            <a:noAutofit/>
          </a:bodyPr>
          <a:lstStyle>
            <a:lvl1pPr marL="457189" marR="0" lvl="0" indent="-228594" algn="ctr">
              <a:lnSpc>
                <a:spcPct val="100000"/>
              </a:lnSpc>
              <a:spcBef>
                <a:spcPts val="280"/>
              </a:spcBef>
              <a:spcAft>
                <a:spcPts val="0"/>
              </a:spcAft>
              <a:buClr>
                <a:srgbClr val="EE3524"/>
              </a:buClr>
              <a:buSzPts val="1400"/>
              <a:buFont typeface="Noto Sans Symbols"/>
              <a:buNone/>
              <a:defRPr sz="1400">
                <a:solidFill>
                  <a:schemeClr val="dk2"/>
                </a:solidFill>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o"/>
              <a:defRPr/>
            </a:lvl4pPr>
            <a:lvl5pPr marL="2285943" lvl="4" indent="-228594" algn="l">
              <a:spcBef>
                <a:spcPts val="320"/>
              </a:spcBef>
              <a:spcAft>
                <a:spcPts val="0"/>
              </a:spcAft>
              <a:buSzPts val="1600"/>
              <a:buNone/>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5234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406400" y="1295400"/>
            <a:ext cx="11176000" cy="4525963"/>
          </a:xfrm>
          <a:prstGeom prst="rect">
            <a:avLst/>
          </a:prstGeom>
          <a:noFill/>
          <a:ln>
            <a:noFill/>
          </a:ln>
        </p:spPr>
        <p:txBody>
          <a:bodyPr spcFirstLastPara="1" wrap="square" lIns="91425" tIns="45700" rIns="91425" bIns="45700" anchor="t" anchorCtr="0">
            <a:noAutofit/>
          </a:bodyPr>
          <a:lstStyle>
            <a:lvl1pPr marL="457189" lvl="0" indent="-380990" algn="l">
              <a:spcBef>
                <a:spcPts val="480"/>
              </a:spcBef>
              <a:spcAft>
                <a:spcPts val="0"/>
              </a:spcAft>
              <a:buSzPts val="2400"/>
              <a:buChar char="▪"/>
              <a:defRPr>
                <a:solidFill>
                  <a:schemeClr val="accent1"/>
                </a:solidFill>
              </a:defRPr>
            </a:lvl1pPr>
            <a:lvl2pPr marL="914377" lvl="1" indent="-368291" algn="l">
              <a:spcBef>
                <a:spcPts val="440"/>
              </a:spcBef>
              <a:spcAft>
                <a:spcPts val="0"/>
              </a:spcAft>
              <a:buSzPts val="2200"/>
              <a:buChar char="–"/>
              <a:defRPr>
                <a:solidFill>
                  <a:schemeClr val="accent1"/>
                </a:solidFill>
              </a:defRPr>
            </a:lvl2pPr>
            <a:lvl3pPr marL="1371566" lvl="2" indent="-355591" algn="l">
              <a:spcBef>
                <a:spcPts val="400"/>
              </a:spcBef>
              <a:spcAft>
                <a:spcPts val="0"/>
              </a:spcAft>
              <a:buSzPts val="2000"/>
              <a:buChar char="•"/>
              <a:defRPr>
                <a:solidFill>
                  <a:schemeClr val="accent1"/>
                </a:solidFill>
              </a:defRPr>
            </a:lvl3pPr>
            <a:lvl4pPr marL="1828754" lvl="3" indent="-342891" algn="l">
              <a:spcBef>
                <a:spcPts val="360"/>
              </a:spcBef>
              <a:spcAft>
                <a:spcPts val="0"/>
              </a:spcAft>
              <a:buSzPts val="1800"/>
              <a:buChar char="o"/>
              <a:defRPr>
                <a:solidFill>
                  <a:schemeClr val="accent1"/>
                </a:solidFill>
              </a:defRPr>
            </a:lvl4pPr>
            <a:lvl5pPr marL="2285943" lvl="4" indent="-330192" algn="l">
              <a:spcBef>
                <a:spcPts val="320"/>
              </a:spcBef>
              <a:spcAft>
                <a:spcPts val="0"/>
              </a:spcAft>
              <a:buSzPts val="1600"/>
              <a:buChar char="»"/>
              <a:defRPr>
                <a:solidFill>
                  <a:schemeClr val="accent1"/>
                </a:solidFill>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97" name="Google Shape;97;p18"/>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98" name="Google Shape;98;p18"/>
          <p:cNvSpPr txBox="1">
            <a:spLocks noGrp="1"/>
          </p:cNvSpPr>
          <p:nvPr>
            <p:ph type="title"/>
          </p:nvPr>
        </p:nvSpPr>
        <p:spPr>
          <a:xfrm>
            <a:off x="4064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8"/>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100" name="Google Shape;100;p18"/>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101" name="Google Shape;101;p18"/>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46631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508000" y="1295400"/>
            <a:ext cx="5486400" cy="4525963"/>
          </a:xfrm>
          <a:prstGeom prst="rect">
            <a:avLst/>
          </a:prstGeom>
          <a:noFill/>
          <a:ln>
            <a:noFill/>
          </a:ln>
        </p:spPr>
        <p:txBody>
          <a:bodyPr spcFirstLastPara="1" wrap="square" lIns="91425" tIns="45700" rIns="91425" bIns="45700" anchor="t" anchorCtr="0">
            <a:noAutofit/>
          </a:bodyPr>
          <a:lstStyle>
            <a:lvl1pPr marL="457189" lvl="0" indent="-368291" algn="l">
              <a:spcBef>
                <a:spcPts val="440"/>
              </a:spcBef>
              <a:spcAft>
                <a:spcPts val="0"/>
              </a:spcAft>
              <a:buSzPts val="2200"/>
              <a:buChar char="▪"/>
              <a:defRPr sz="2200">
                <a:solidFill>
                  <a:schemeClr val="accent1"/>
                </a:solidFill>
              </a:defRPr>
            </a:lvl1pPr>
            <a:lvl2pPr marL="914377" lvl="1" indent="-355591" algn="l">
              <a:spcBef>
                <a:spcPts val="400"/>
              </a:spcBef>
              <a:spcAft>
                <a:spcPts val="0"/>
              </a:spcAft>
              <a:buSzPts val="2000"/>
              <a:buChar char="–"/>
              <a:defRPr sz="2000">
                <a:solidFill>
                  <a:schemeClr val="accent1"/>
                </a:solidFill>
              </a:defRPr>
            </a:lvl2pPr>
            <a:lvl3pPr marL="1371566" lvl="2" indent="-342891" algn="l">
              <a:spcBef>
                <a:spcPts val="360"/>
              </a:spcBef>
              <a:spcAft>
                <a:spcPts val="0"/>
              </a:spcAft>
              <a:buSzPts val="1800"/>
              <a:buChar char="•"/>
              <a:defRPr sz="1800">
                <a:solidFill>
                  <a:schemeClr val="accent1"/>
                </a:solidFill>
              </a:defRPr>
            </a:lvl3pPr>
            <a:lvl4pPr marL="1828754" lvl="3" indent="-330192" algn="l">
              <a:spcBef>
                <a:spcPts val="320"/>
              </a:spcBef>
              <a:spcAft>
                <a:spcPts val="0"/>
              </a:spcAft>
              <a:buSzPts val="1600"/>
              <a:buChar char="o"/>
              <a:defRPr sz="1600">
                <a:solidFill>
                  <a:schemeClr val="accent1"/>
                </a:solidFill>
              </a:defRPr>
            </a:lvl4pPr>
            <a:lvl5pPr marL="2285943" lvl="4" indent="-330192" algn="l">
              <a:spcBef>
                <a:spcPts val="320"/>
              </a:spcBef>
              <a:spcAft>
                <a:spcPts val="0"/>
              </a:spcAft>
              <a:buSzPts val="1600"/>
              <a:buChar char="»"/>
              <a:defRPr sz="16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
        <p:nvSpPr>
          <p:cNvPr id="104" name="Google Shape;104;p19"/>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105" name="Google Shape;105;p19"/>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9"/>
          <p:cNvSpPr txBox="1">
            <a:spLocks noGrp="1"/>
          </p:cNvSpPr>
          <p:nvPr>
            <p:ph type="body" idx="2"/>
          </p:nvPr>
        </p:nvSpPr>
        <p:spPr>
          <a:xfrm>
            <a:off x="6096000" y="1295400"/>
            <a:ext cx="5486400" cy="4525963"/>
          </a:xfrm>
          <a:prstGeom prst="rect">
            <a:avLst/>
          </a:prstGeom>
          <a:noFill/>
          <a:ln>
            <a:noFill/>
          </a:ln>
        </p:spPr>
        <p:txBody>
          <a:bodyPr spcFirstLastPara="1" wrap="square" lIns="91425" tIns="45700" rIns="91425" bIns="45700" anchor="t" anchorCtr="0">
            <a:noAutofit/>
          </a:bodyPr>
          <a:lstStyle>
            <a:lvl1pPr marL="457189" lvl="0" indent="-368291" algn="l">
              <a:spcBef>
                <a:spcPts val="440"/>
              </a:spcBef>
              <a:spcAft>
                <a:spcPts val="0"/>
              </a:spcAft>
              <a:buSzPts val="2200"/>
              <a:buChar char="▪"/>
              <a:defRPr sz="2200">
                <a:solidFill>
                  <a:schemeClr val="accent1"/>
                </a:solidFill>
              </a:defRPr>
            </a:lvl1pPr>
            <a:lvl2pPr marL="914377" lvl="1" indent="-355591" algn="l">
              <a:spcBef>
                <a:spcPts val="400"/>
              </a:spcBef>
              <a:spcAft>
                <a:spcPts val="0"/>
              </a:spcAft>
              <a:buSzPts val="2000"/>
              <a:buChar char="–"/>
              <a:defRPr sz="2000">
                <a:solidFill>
                  <a:schemeClr val="accent1"/>
                </a:solidFill>
              </a:defRPr>
            </a:lvl2pPr>
            <a:lvl3pPr marL="1371566" lvl="2" indent="-342891" algn="l">
              <a:spcBef>
                <a:spcPts val="360"/>
              </a:spcBef>
              <a:spcAft>
                <a:spcPts val="0"/>
              </a:spcAft>
              <a:buSzPts val="1800"/>
              <a:buChar char="•"/>
              <a:defRPr sz="1800">
                <a:solidFill>
                  <a:schemeClr val="accent1"/>
                </a:solidFill>
              </a:defRPr>
            </a:lvl3pPr>
            <a:lvl4pPr marL="1828754" lvl="3" indent="-330192" algn="l">
              <a:spcBef>
                <a:spcPts val="320"/>
              </a:spcBef>
              <a:spcAft>
                <a:spcPts val="0"/>
              </a:spcAft>
              <a:buSzPts val="1600"/>
              <a:buChar char="o"/>
              <a:defRPr sz="1600">
                <a:solidFill>
                  <a:schemeClr val="accent1"/>
                </a:solidFill>
              </a:defRPr>
            </a:lvl4pPr>
            <a:lvl5pPr marL="2285943" lvl="4" indent="-330192" algn="l">
              <a:spcBef>
                <a:spcPts val="320"/>
              </a:spcBef>
              <a:spcAft>
                <a:spcPts val="0"/>
              </a:spcAft>
              <a:buSzPts val="1600"/>
              <a:buChar char="»"/>
              <a:defRPr sz="16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
        <p:nvSpPr>
          <p:cNvPr id="107" name="Google Shape;107;p19"/>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108" name="Google Shape;108;p19"/>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109" name="Google Shape;109;p19"/>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93583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with Gray Bar" type="blank">
  <p:cSld name="Blank Slide with Gray Bar">
    <p:spTree>
      <p:nvGrpSpPr>
        <p:cNvPr id="1" name="Shape 110"/>
        <p:cNvGrpSpPr/>
        <p:nvPr/>
      </p:nvGrpSpPr>
      <p:grpSpPr>
        <a:xfrm>
          <a:off x="0" y="0"/>
          <a:ext cx="0" cy="0"/>
          <a:chOff x="0" y="0"/>
          <a:chExt cx="0" cy="0"/>
        </a:xfrm>
      </p:grpSpPr>
      <p:sp>
        <p:nvSpPr>
          <p:cNvPr id="111" name="Google Shape;111;p20"/>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112" name="Google Shape;112;p20"/>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113" name="Google Shape;113;p20"/>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056850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114"/>
        <p:cNvGrpSpPr/>
        <p:nvPr/>
      </p:nvGrpSpPr>
      <p:grpSpPr>
        <a:xfrm>
          <a:off x="0" y="0"/>
          <a:ext cx="0" cy="0"/>
          <a:chOff x="0" y="0"/>
          <a:chExt cx="0" cy="0"/>
        </a:xfrm>
      </p:grpSpPr>
      <p:sp>
        <p:nvSpPr>
          <p:cNvPr id="115" name="Google Shape;115;p21"/>
          <p:cNvSpPr/>
          <p:nvPr/>
        </p:nvSpPr>
        <p:spPr>
          <a:xfrm>
            <a:off x="-3208" y="34290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116" name="Google Shape;116;p21"/>
          <p:cNvSpPr txBox="1"/>
          <p:nvPr/>
        </p:nvSpPr>
        <p:spPr>
          <a:xfrm>
            <a:off x="811196" y="3898903"/>
            <a:ext cx="10566400" cy="1803399"/>
          </a:xfrm>
          <a:prstGeom prst="rect">
            <a:avLst/>
          </a:prstGeom>
          <a:noFill/>
          <a:ln>
            <a:noFill/>
          </a:ln>
        </p:spPr>
        <p:txBody>
          <a:bodyPr spcFirstLastPara="1" wrap="square" lIns="91425" tIns="45700" rIns="91425" bIns="45700" anchor="ctr" anchorCtr="0">
            <a:noAutofit/>
          </a:bodyPr>
          <a:lstStyle/>
          <a:p>
            <a:pPr algn="ctr">
              <a:buClr>
                <a:srgbClr val="FFFFFF"/>
              </a:buClr>
              <a:buSzPts val="3000"/>
              <a:buFont typeface="Arial"/>
              <a:buNone/>
            </a:pPr>
            <a:r>
              <a:rPr lang="en-US" sz="3000" b="1" kern="0">
                <a:solidFill>
                  <a:srgbClr val="FFFFFF"/>
                </a:solidFill>
                <a:ea typeface="Arial"/>
                <a:cs typeface="Arial"/>
                <a:sym typeface="Arial"/>
              </a:rPr>
              <a:t>Presenter Name</a:t>
            </a:r>
            <a:br>
              <a:rPr lang="en-US" sz="3000" b="1" kern="0">
                <a:solidFill>
                  <a:srgbClr val="FFFFFF"/>
                </a:solidFill>
                <a:ea typeface="Arial"/>
                <a:cs typeface="Arial"/>
                <a:sym typeface="Arial"/>
              </a:rPr>
            </a:br>
            <a:r>
              <a:rPr lang="en-US" sz="3000" b="1" kern="0">
                <a:solidFill>
                  <a:srgbClr val="FFFFFF"/>
                </a:solidFill>
                <a:ea typeface="Arial"/>
                <a:cs typeface="Arial"/>
                <a:sym typeface="Arial"/>
              </a:rPr>
              <a:t>Title</a:t>
            </a:r>
            <a:br>
              <a:rPr lang="en-US" sz="3000" b="1" kern="0">
                <a:solidFill>
                  <a:srgbClr val="FFFFFF"/>
                </a:solidFill>
                <a:ea typeface="Arial"/>
                <a:cs typeface="Arial"/>
                <a:sym typeface="Arial"/>
              </a:rPr>
            </a:br>
            <a:r>
              <a:rPr lang="en-US" sz="3000" b="1" kern="0">
                <a:solidFill>
                  <a:srgbClr val="FFFFFF"/>
                </a:solidFill>
                <a:ea typeface="Arial"/>
                <a:cs typeface="Arial"/>
                <a:sym typeface="Arial"/>
              </a:rPr>
              <a:t>Team/Office/Division</a:t>
            </a:r>
            <a:endParaRPr sz="1400" kern="0">
              <a:solidFill>
                <a:srgbClr val="000000"/>
              </a:solidFill>
              <a:cs typeface="Arial"/>
              <a:sym typeface="Arial"/>
            </a:endParaRPr>
          </a:p>
          <a:p>
            <a:pPr algn="ctr">
              <a:buClr>
                <a:srgbClr val="FFFFFF"/>
              </a:buClr>
              <a:buSzPts val="3000"/>
              <a:buFont typeface="Arial"/>
              <a:buNone/>
            </a:pPr>
            <a:r>
              <a:rPr lang="en-US" sz="3000" b="1" kern="0">
                <a:solidFill>
                  <a:srgbClr val="FFFFFF"/>
                </a:solidFill>
                <a:ea typeface="Arial"/>
                <a:cs typeface="Arial"/>
                <a:sym typeface="Arial"/>
              </a:rPr>
              <a:t>Email Address</a:t>
            </a:r>
            <a:endParaRPr sz="1400" kern="0">
              <a:solidFill>
                <a:srgbClr val="000000"/>
              </a:solidFill>
              <a:cs typeface="Arial"/>
              <a:sym typeface="Arial"/>
            </a:endParaRPr>
          </a:p>
          <a:p>
            <a:pPr algn="ctr">
              <a:buClr>
                <a:srgbClr val="FFFFFF"/>
              </a:buClr>
              <a:buSzPts val="3000"/>
              <a:buFont typeface="Arial"/>
              <a:buNone/>
            </a:pPr>
            <a:r>
              <a:rPr lang="en-US" sz="3000" b="1" kern="0">
                <a:solidFill>
                  <a:srgbClr val="FFFFFF"/>
                </a:solidFill>
                <a:ea typeface="Arial"/>
                <a:cs typeface="Arial"/>
                <a:sym typeface="Arial"/>
              </a:rPr>
              <a:t>Phone Number</a:t>
            </a:r>
            <a:endParaRPr sz="3000" b="1" kern="0">
              <a:solidFill>
                <a:srgbClr val="FFFFFF"/>
              </a:solidFill>
              <a:ea typeface="Arial"/>
              <a:cs typeface="Arial"/>
              <a:sym typeface="Arial"/>
            </a:endParaRPr>
          </a:p>
        </p:txBody>
      </p:sp>
      <p:pic>
        <p:nvPicPr>
          <p:cNvPr id="117" name="Google Shape;117;p21"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Tree>
    <p:extLst>
      <p:ext uri="{BB962C8B-B14F-4D97-AF65-F5344CB8AC3E}">
        <p14:creationId xmlns:p14="http://schemas.microsoft.com/office/powerpoint/2010/main" val="215854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406400" y="1295400"/>
            <a:ext cx="11176000" cy="4525963"/>
          </a:xfrm>
          <a:prstGeom prst="rect">
            <a:avLst/>
          </a:prstGeom>
          <a:noFill/>
          <a:ln>
            <a:noFill/>
          </a:ln>
        </p:spPr>
        <p:txBody>
          <a:bodyPr spcFirstLastPara="1" wrap="square" lIns="91425" tIns="45700" rIns="91425" bIns="45700" anchor="t" anchorCtr="0">
            <a:noAutofit/>
          </a:bodyPr>
          <a:lstStyle>
            <a:lvl1pPr marL="457189" lvl="0" indent="-380990" algn="l">
              <a:spcBef>
                <a:spcPts val="480"/>
              </a:spcBef>
              <a:spcAft>
                <a:spcPts val="0"/>
              </a:spcAft>
              <a:buSzPts val="2400"/>
              <a:buChar char="▪"/>
              <a:defRPr>
                <a:solidFill>
                  <a:schemeClr val="accent1"/>
                </a:solidFill>
              </a:defRPr>
            </a:lvl1pPr>
            <a:lvl2pPr marL="914377" lvl="1" indent="-368291" algn="l">
              <a:spcBef>
                <a:spcPts val="440"/>
              </a:spcBef>
              <a:spcAft>
                <a:spcPts val="0"/>
              </a:spcAft>
              <a:buSzPts val="2200"/>
              <a:buChar char="–"/>
              <a:defRPr>
                <a:solidFill>
                  <a:schemeClr val="accent1"/>
                </a:solidFill>
              </a:defRPr>
            </a:lvl2pPr>
            <a:lvl3pPr marL="1371566" lvl="2" indent="-355591" algn="l">
              <a:spcBef>
                <a:spcPts val="400"/>
              </a:spcBef>
              <a:spcAft>
                <a:spcPts val="0"/>
              </a:spcAft>
              <a:buSzPts val="2000"/>
              <a:buChar char="•"/>
              <a:defRPr>
                <a:solidFill>
                  <a:schemeClr val="accent1"/>
                </a:solidFill>
              </a:defRPr>
            </a:lvl3pPr>
            <a:lvl4pPr marL="1828754" lvl="3" indent="-342891" algn="l">
              <a:spcBef>
                <a:spcPts val="360"/>
              </a:spcBef>
              <a:spcAft>
                <a:spcPts val="0"/>
              </a:spcAft>
              <a:buSzPts val="1800"/>
              <a:buChar char="o"/>
              <a:defRPr>
                <a:solidFill>
                  <a:schemeClr val="accent1"/>
                </a:solidFill>
              </a:defRPr>
            </a:lvl4pPr>
            <a:lvl5pPr marL="2285943" lvl="4" indent="-330192" algn="l">
              <a:spcBef>
                <a:spcPts val="320"/>
              </a:spcBef>
              <a:spcAft>
                <a:spcPts val="0"/>
              </a:spcAft>
              <a:buSzPts val="1600"/>
              <a:buChar char="»"/>
              <a:defRPr>
                <a:solidFill>
                  <a:schemeClr val="accent1"/>
                </a:solidFill>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pPr lvl="0"/>
            <a:r>
              <a:rPr lang="en-US"/>
              <a:t>Click to edit Master text styles</a:t>
            </a:r>
          </a:p>
        </p:txBody>
      </p:sp>
      <p:sp>
        <p:nvSpPr>
          <p:cNvPr id="18" name="Google Shape;18;p3"/>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19" name="Google Shape;19;p3"/>
          <p:cNvSpPr txBox="1">
            <a:spLocks noGrp="1"/>
          </p:cNvSpPr>
          <p:nvPr>
            <p:ph type="title"/>
          </p:nvPr>
        </p:nvSpPr>
        <p:spPr>
          <a:xfrm>
            <a:off x="4064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21" name="Google Shape;21;p3"/>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22" name="Google Shape;22;p3"/>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6E7073"/>
                </a:solidFill>
                <a:latin typeface="Open Sans"/>
                <a:ea typeface="Open Sans"/>
                <a:cs typeface="Open Sans"/>
                <a:sym typeface="Open Sans"/>
              </a:defRPr>
            </a:lvl1pPr>
            <a:lvl2pPr marL="0" marR="0" lvl="1" indent="0" algn="r" rtl="0">
              <a:spcBef>
                <a:spcPts val="0"/>
              </a:spcBef>
              <a:buNone/>
              <a:defRPr sz="1400" b="0" i="0" u="none" strike="noStrike" cap="none">
                <a:solidFill>
                  <a:srgbClr val="6E7073"/>
                </a:solidFill>
                <a:latin typeface="Open Sans"/>
                <a:ea typeface="Open Sans"/>
                <a:cs typeface="Open Sans"/>
                <a:sym typeface="Open Sans"/>
              </a:defRPr>
            </a:lvl2pPr>
            <a:lvl3pPr marL="0" marR="0" lvl="2" indent="0" algn="r" rtl="0">
              <a:spcBef>
                <a:spcPts val="0"/>
              </a:spcBef>
              <a:buNone/>
              <a:defRPr sz="1400" b="0" i="0" u="none" strike="noStrike" cap="none">
                <a:solidFill>
                  <a:srgbClr val="6E7073"/>
                </a:solidFill>
                <a:latin typeface="Open Sans"/>
                <a:ea typeface="Open Sans"/>
                <a:cs typeface="Open Sans"/>
                <a:sym typeface="Open Sans"/>
              </a:defRPr>
            </a:lvl3pPr>
            <a:lvl4pPr marL="0" marR="0" lvl="3" indent="0" algn="r" rtl="0">
              <a:spcBef>
                <a:spcPts val="0"/>
              </a:spcBef>
              <a:buNone/>
              <a:defRPr sz="1400" b="0" i="0" u="none" strike="noStrike" cap="none">
                <a:solidFill>
                  <a:srgbClr val="6E7073"/>
                </a:solidFill>
                <a:latin typeface="Open Sans"/>
                <a:ea typeface="Open Sans"/>
                <a:cs typeface="Open Sans"/>
                <a:sym typeface="Open Sans"/>
              </a:defRPr>
            </a:lvl4pPr>
            <a:lvl5pPr marL="0" marR="0" lvl="4" indent="0" algn="r" rtl="0">
              <a:spcBef>
                <a:spcPts val="0"/>
              </a:spcBef>
              <a:buNone/>
              <a:defRPr sz="1400" b="0" i="0" u="none" strike="noStrike" cap="none">
                <a:solidFill>
                  <a:srgbClr val="6E7073"/>
                </a:solidFill>
                <a:latin typeface="Open Sans"/>
                <a:ea typeface="Open Sans"/>
                <a:cs typeface="Open Sans"/>
                <a:sym typeface="Open Sans"/>
              </a:defRPr>
            </a:lvl5pPr>
            <a:lvl6pPr marL="0" marR="0" lvl="5" indent="0" algn="r" rtl="0">
              <a:spcBef>
                <a:spcPts val="0"/>
              </a:spcBef>
              <a:buNone/>
              <a:defRPr sz="1400" b="0" i="0" u="none" strike="noStrike" cap="none">
                <a:solidFill>
                  <a:srgbClr val="6E7073"/>
                </a:solidFill>
                <a:latin typeface="Open Sans"/>
                <a:ea typeface="Open Sans"/>
                <a:cs typeface="Open Sans"/>
                <a:sym typeface="Open Sans"/>
              </a:defRPr>
            </a:lvl6pPr>
            <a:lvl7pPr marL="0" marR="0" lvl="6" indent="0" algn="r" rtl="0">
              <a:spcBef>
                <a:spcPts val="0"/>
              </a:spcBef>
              <a:buNone/>
              <a:defRPr sz="1400" b="0" i="0" u="none" strike="noStrike" cap="none">
                <a:solidFill>
                  <a:srgbClr val="6E7073"/>
                </a:solidFill>
                <a:latin typeface="Open Sans"/>
                <a:ea typeface="Open Sans"/>
                <a:cs typeface="Open Sans"/>
                <a:sym typeface="Open Sans"/>
              </a:defRPr>
            </a:lvl7pPr>
            <a:lvl8pPr marL="0" marR="0" lvl="7" indent="0" algn="r" rtl="0">
              <a:spcBef>
                <a:spcPts val="0"/>
              </a:spcBef>
              <a:buNone/>
              <a:defRPr sz="1400" b="0" i="0" u="none" strike="noStrike" cap="none">
                <a:solidFill>
                  <a:srgbClr val="6E7073"/>
                </a:solidFill>
                <a:latin typeface="Open Sans"/>
                <a:ea typeface="Open Sans"/>
                <a:cs typeface="Open Sans"/>
                <a:sym typeface="Open Sans"/>
              </a:defRPr>
            </a:lvl8pPr>
            <a:lvl9pPr marL="0" marR="0" lvl="8" indent="0" algn="r" rtl="0">
              <a:spcBef>
                <a:spcPts val="0"/>
              </a:spcBef>
              <a:buNone/>
              <a:defRPr sz="1400" b="0" i="0" u="none" strike="noStrike" cap="none">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8331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18"/>
        <p:cNvGrpSpPr/>
        <p:nvPr/>
      </p:nvGrpSpPr>
      <p:grpSpPr>
        <a:xfrm>
          <a:off x="0" y="0"/>
          <a:ext cx="0" cy="0"/>
          <a:chOff x="0" y="0"/>
          <a:chExt cx="0" cy="0"/>
        </a:xfrm>
      </p:grpSpPr>
      <p:sp>
        <p:nvSpPr>
          <p:cNvPr id="119" name="Google Shape;119;p22"/>
          <p:cNvSpPr/>
          <p:nvPr/>
        </p:nvSpPr>
        <p:spPr>
          <a:xfrm>
            <a:off x="-3208" y="34290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120" name="Google Shape;120;p22"/>
          <p:cNvSpPr txBox="1"/>
          <p:nvPr/>
        </p:nvSpPr>
        <p:spPr>
          <a:xfrm>
            <a:off x="811196" y="3898903"/>
            <a:ext cx="10566400" cy="1803399"/>
          </a:xfrm>
          <a:prstGeom prst="rect">
            <a:avLst/>
          </a:prstGeom>
          <a:noFill/>
          <a:ln>
            <a:noFill/>
          </a:ln>
        </p:spPr>
        <p:txBody>
          <a:bodyPr spcFirstLastPara="1" wrap="square" lIns="91425" tIns="45700" rIns="91425" bIns="45700" anchor="ctr" anchorCtr="0">
            <a:noAutofit/>
          </a:bodyPr>
          <a:lstStyle/>
          <a:p>
            <a:pPr algn="ctr">
              <a:buClr>
                <a:srgbClr val="FFFFFF"/>
              </a:buClr>
              <a:buSzPts val="2600"/>
              <a:buFont typeface="Arial"/>
              <a:buNone/>
            </a:pPr>
            <a:r>
              <a:rPr lang="en-US" sz="2600" b="1" i="1" kern="0">
                <a:solidFill>
                  <a:srgbClr val="FFFFFF"/>
                </a:solidFill>
                <a:ea typeface="Arial"/>
                <a:cs typeface="Arial"/>
                <a:sym typeface="Arial"/>
              </a:rPr>
              <a:t>Districts and schools in Tennessee will exemplify excellence and equity such that all students are equipped with the knowledge and skills to successfully embark on their chosen path in life.</a:t>
            </a:r>
            <a:endParaRPr sz="2600" b="1" i="1" kern="0">
              <a:solidFill>
                <a:srgbClr val="FFFFFF"/>
              </a:solidFill>
              <a:ea typeface="Arial"/>
              <a:cs typeface="Arial"/>
              <a:sym typeface="Arial"/>
            </a:endParaRPr>
          </a:p>
        </p:txBody>
      </p:sp>
      <p:sp>
        <p:nvSpPr>
          <p:cNvPr id="121" name="Google Shape;121;p22"/>
          <p:cNvSpPr txBox="1"/>
          <p:nvPr/>
        </p:nvSpPr>
        <p:spPr>
          <a:xfrm>
            <a:off x="0" y="6172203"/>
            <a:ext cx="12192000" cy="482601"/>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r>
              <a:rPr lang="en-US" sz="2400" b="1" kern="0">
                <a:solidFill>
                  <a:srgbClr val="1B365D"/>
                </a:solidFill>
                <a:latin typeface="Open Sans"/>
                <a:ea typeface="Open Sans"/>
                <a:cs typeface="Open Sans"/>
                <a:sym typeface="Open Sans"/>
              </a:rPr>
              <a:t>Excellence | Optimism | Judgment | Courage | Teamwork</a:t>
            </a:r>
            <a:endParaRPr sz="2400" b="1" kern="0">
              <a:solidFill>
                <a:srgbClr val="1B365D"/>
              </a:solidFill>
              <a:latin typeface="Open Sans"/>
              <a:ea typeface="Open Sans"/>
              <a:cs typeface="Open Sans"/>
              <a:sym typeface="Open Sans"/>
            </a:endParaRPr>
          </a:p>
        </p:txBody>
      </p:sp>
      <p:pic>
        <p:nvPicPr>
          <p:cNvPr id="122" name="Google Shape;122;p22"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Tree>
    <p:extLst>
      <p:ext uri="{BB962C8B-B14F-4D97-AF65-F5344CB8AC3E}">
        <p14:creationId xmlns:p14="http://schemas.microsoft.com/office/powerpoint/2010/main" val="1304308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3"/>
        <p:cNvGrpSpPr/>
        <p:nvPr/>
      </p:nvGrpSpPr>
      <p:grpSpPr>
        <a:xfrm>
          <a:off x="0" y="0"/>
          <a:ext cx="0" cy="0"/>
          <a:chOff x="0" y="0"/>
          <a:chExt cx="0" cy="0"/>
        </a:xfrm>
      </p:grpSpPr>
      <p:sp>
        <p:nvSpPr>
          <p:cNvPr id="124" name="Google Shape;124;p23"/>
          <p:cNvSpPr/>
          <p:nvPr/>
        </p:nvSpPr>
        <p:spPr>
          <a:xfrm>
            <a:off x="1" y="762003"/>
            <a:ext cx="9141619" cy="5334001"/>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23"/>
          <p:cNvSpPr/>
          <p:nvPr/>
        </p:nvSpPr>
        <p:spPr>
          <a:xfrm>
            <a:off x="9270265" y="762003"/>
            <a:ext cx="2925319"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23"/>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425"/>
              <a:buFont typeface="Arial"/>
              <a:buNone/>
              <a:defRPr sz="4425">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3"/>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lvl1pPr lvl="0" algn="l">
              <a:spcBef>
                <a:spcPts val="331"/>
              </a:spcBef>
              <a:spcAft>
                <a:spcPts val="0"/>
              </a:spcAft>
              <a:buSzPts val="1650"/>
              <a:buNone/>
              <a:defRPr sz="1651" cap="none">
                <a:solidFill>
                  <a:srgbClr val="CCCCCC"/>
                </a:solidFill>
              </a:defRPr>
            </a:lvl1pPr>
            <a:lvl2pPr lvl="1" algn="ctr">
              <a:spcBef>
                <a:spcPts val="331"/>
              </a:spcBef>
              <a:spcAft>
                <a:spcPts val="0"/>
              </a:spcAft>
              <a:buSzPts val="1650"/>
              <a:buNone/>
              <a:defRPr sz="1651"/>
            </a:lvl2pPr>
            <a:lvl3pPr lvl="2" algn="ctr">
              <a:spcBef>
                <a:spcPts val="331"/>
              </a:spcBef>
              <a:spcAft>
                <a:spcPts val="0"/>
              </a:spcAft>
              <a:buSzPts val="1650"/>
              <a:buNone/>
              <a:defRPr sz="1651"/>
            </a:lvl3pPr>
            <a:lvl4pPr lvl="3" algn="ctr">
              <a:spcBef>
                <a:spcPts val="300"/>
              </a:spcBef>
              <a:spcAft>
                <a:spcPts val="0"/>
              </a:spcAft>
              <a:buSzPts val="1500"/>
              <a:buNone/>
              <a:defRPr sz="1500"/>
            </a:lvl4pPr>
            <a:lvl5pPr lvl="4" algn="ctr">
              <a:spcBef>
                <a:spcPts val="300"/>
              </a:spcBef>
              <a:spcAft>
                <a:spcPts val="0"/>
              </a:spcAft>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28" name="Google Shape;128;p23"/>
          <p:cNvSpPr txBox="1">
            <a:spLocks noGrp="1"/>
          </p:cNvSpPr>
          <p:nvPr>
            <p:ph type="dt" idx="10"/>
          </p:nvPr>
        </p:nvSpPr>
        <p:spPr>
          <a:xfrm>
            <a:off x="262465"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129" name="Google Shape;129;p23"/>
          <p:cNvSpPr txBox="1">
            <a:spLocks noGrp="1"/>
          </p:cNvSpPr>
          <p:nvPr>
            <p:ph type="ftr" idx="11"/>
          </p:nvPr>
        </p:nvSpPr>
        <p:spPr>
          <a:xfrm>
            <a:off x="3869268" y="6356354"/>
            <a:ext cx="591151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130" name="Google Shape;130;p23"/>
          <p:cNvSpPr txBox="1">
            <a:spLocks noGrp="1"/>
          </p:cNvSpPr>
          <p:nvPr>
            <p:ph type="sldNum" idx="12"/>
          </p:nvPr>
        </p:nvSpPr>
        <p:spPr>
          <a:xfrm>
            <a:off x="10634138" y="6356354"/>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824643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4"/>
          <p:cNvSpPr txBox="1">
            <a:spLocks noGrp="1"/>
          </p:cNvSpPr>
          <p:nvPr>
            <p:ph type="body" idx="1"/>
          </p:nvPr>
        </p:nvSpPr>
        <p:spPr>
          <a:xfrm>
            <a:off x="508000" y="1341439"/>
            <a:ext cx="11074400" cy="4525963"/>
          </a:xfrm>
          <a:prstGeom prst="rect">
            <a:avLst/>
          </a:prstGeom>
          <a:noFill/>
          <a:ln>
            <a:noFill/>
          </a:ln>
        </p:spPr>
        <p:txBody>
          <a:bodyPr spcFirstLastPara="1" wrap="square" lIns="91425" tIns="45700" rIns="91425" bIns="45700" anchor="t" anchorCtr="0">
            <a:noAutofit/>
          </a:bodyPr>
          <a:lstStyle>
            <a:lvl1pPr marL="457189" lvl="0" indent="-342891" algn="l">
              <a:spcBef>
                <a:spcPts val="360"/>
              </a:spcBef>
              <a:spcAft>
                <a:spcPts val="0"/>
              </a:spcAft>
              <a:buSzPts val="1800"/>
              <a:buChar char="▪"/>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o"/>
              <a:defRPr/>
            </a:lvl4pPr>
            <a:lvl5pPr marL="2285943" lvl="4" indent="-342891" algn="l">
              <a:spcBef>
                <a:spcPts val="360"/>
              </a:spcBef>
              <a:spcAft>
                <a:spcPts val="0"/>
              </a:spcAft>
              <a:buSzPts val="180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134" name="Google Shape;134;p24"/>
          <p:cNvSpPr txBox="1">
            <a:spLocks noGrp="1"/>
          </p:cNvSpPr>
          <p:nvPr>
            <p:ph type="dt" idx="10"/>
          </p:nvPr>
        </p:nvSpPr>
        <p:spPr>
          <a:xfrm>
            <a:off x="262465"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135" name="Google Shape;135;p24"/>
          <p:cNvSpPr txBox="1">
            <a:spLocks noGrp="1"/>
          </p:cNvSpPr>
          <p:nvPr>
            <p:ph type="ftr" idx="11"/>
          </p:nvPr>
        </p:nvSpPr>
        <p:spPr>
          <a:xfrm>
            <a:off x="3869268" y="6356354"/>
            <a:ext cx="591151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136" name="Google Shape;136;p24"/>
          <p:cNvSpPr txBox="1">
            <a:spLocks noGrp="1"/>
          </p:cNvSpPr>
          <p:nvPr>
            <p:ph type="sldNum" idx="12"/>
          </p:nvPr>
        </p:nvSpPr>
        <p:spPr>
          <a:xfrm>
            <a:off x="10634138" y="6356354"/>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66979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7"/>
        <p:cNvGrpSpPr/>
        <p:nvPr/>
      </p:nvGrpSpPr>
      <p:grpSpPr>
        <a:xfrm>
          <a:off x="0" y="0"/>
          <a:ext cx="0" cy="0"/>
          <a:chOff x="0" y="0"/>
          <a:chExt cx="0" cy="0"/>
        </a:xfrm>
      </p:grpSpPr>
      <p:sp>
        <p:nvSpPr>
          <p:cNvPr id="138" name="Google Shape;138;p25"/>
          <p:cNvSpPr/>
          <p:nvPr/>
        </p:nvSpPr>
        <p:spPr>
          <a:xfrm>
            <a:off x="0" y="6727600"/>
            <a:ext cx="12192000" cy="1304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00" kern="0">
              <a:solidFill>
                <a:srgbClr val="1B365D"/>
              </a:solidFill>
              <a:latin typeface="Open Sans"/>
              <a:ea typeface="Open Sans"/>
              <a:cs typeface="Open Sans"/>
              <a:sym typeface="Open Sans"/>
            </a:endParaRPr>
          </a:p>
        </p:txBody>
      </p:sp>
      <p:sp>
        <p:nvSpPr>
          <p:cNvPr id="139" name="Google Shape;139;p25"/>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189" lvl="0" indent="-380990" algn="l">
              <a:spcBef>
                <a:spcPts val="0"/>
              </a:spcBef>
              <a:spcAft>
                <a:spcPts val="0"/>
              </a:spcAft>
              <a:buSzPts val="2400"/>
              <a:buChar char="▪"/>
              <a:defRPr/>
            </a:lvl1pPr>
            <a:lvl2pPr marL="914377" lvl="1" indent="-368291" algn="l">
              <a:spcBef>
                <a:spcPts val="0"/>
              </a:spcBef>
              <a:spcAft>
                <a:spcPts val="0"/>
              </a:spcAft>
              <a:buSzPts val="2200"/>
              <a:buChar char="–"/>
              <a:defRPr/>
            </a:lvl2pPr>
            <a:lvl3pPr marL="1371566" lvl="2" indent="-355591" algn="l">
              <a:spcBef>
                <a:spcPts val="0"/>
              </a:spcBef>
              <a:spcAft>
                <a:spcPts val="0"/>
              </a:spcAft>
              <a:buSzPts val="2000"/>
              <a:buChar char="•"/>
              <a:defRPr/>
            </a:lvl3pPr>
            <a:lvl4pPr marL="1828754" lvl="3" indent="-342891" algn="l">
              <a:spcBef>
                <a:spcPts val="0"/>
              </a:spcBef>
              <a:spcAft>
                <a:spcPts val="0"/>
              </a:spcAft>
              <a:buSzPts val="1800"/>
              <a:buChar char="o"/>
              <a:defRPr/>
            </a:lvl4pPr>
            <a:lvl5pPr marL="2285943" lvl="4" indent="-330192" algn="l">
              <a:spcBef>
                <a:spcPts val="0"/>
              </a:spcBef>
              <a:spcAft>
                <a:spcPts val="0"/>
              </a:spcAft>
              <a:buSzPts val="1600"/>
              <a:buChar char="»"/>
              <a:defRPr/>
            </a:lvl5pPr>
            <a:lvl6pPr marL="2743131" lvl="5" indent="-355591" algn="l">
              <a:spcBef>
                <a:spcPts val="0"/>
              </a:spcBef>
              <a:spcAft>
                <a:spcPts val="0"/>
              </a:spcAft>
              <a:buClr>
                <a:schemeClr val="dk1"/>
              </a:buClr>
              <a:buSzPts val="2000"/>
              <a:buChar char="•"/>
              <a:defRPr/>
            </a:lvl6pPr>
            <a:lvl7pPr marL="3200320" lvl="6" indent="-355591" algn="l">
              <a:spcBef>
                <a:spcPts val="0"/>
              </a:spcBef>
              <a:spcAft>
                <a:spcPts val="0"/>
              </a:spcAft>
              <a:buClr>
                <a:schemeClr val="dk1"/>
              </a:buClr>
              <a:buSzPts val="2000"/>
              <a:buChar char="•"/>
              <a:defRPr/>
            </a:lvl7pPr>
            <a:lvl8pPr marL="3657509" lvl="7" indent="-355591" algn="l">
              <a:spcBef>
                <a:spcPts val="0"/>
              </a:spcBef>
              <a:spcAft>
                <a:spcPts val="0"/>
              </a:spcAft>
              <a:buClr>
                <a:schemeClr val="dk1"/>
              </a:buClr>
              <a:buSzPts val="2000"/>
              <a:buChar char="•"/>
              <a:defRPr/>
            </a:lvl8pPr>
            <a:lvl9pPr marL="4114697" lvl="8" indent="-355591" algn="l">
              <a:spcBef>
                <a:spcPts val="0"/>
              </a:spcBef>
              <a:spcAft>
                <a:spcPts val="0"/>
              </a:spcAft>
              <a:buClr>
                <a:schemeClr val="dk1"/>
              </a:buClr>
              <a:buSzPts val="2000"/>
              <a:buChar char="•"/>
              <a:defRPr/>
            </a:lvl9pPr>
          </a:lstStyle>
          <a:p>
            <a:endParaRPr/>
          </a:p>
        </p:txBody>
      </p:sp>
      <p:sp>
        <p:nvSpPr>
          <p:cNvPr id="141" name="Google Shape;141;p25"/>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62031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15600" y="521800"/>
            <a:ext cx="11360800" cy="83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189" lvl="0" indent="-317492" algn="l">
              <a:spcBef>
                <a:spcPts val="0"/>
              </a:spcBef>
              <a:spcAft>
                <a:spcPts val="0"/>
              </a:spcAft>
              <a:buSzPts val="1400"/>
              <a:buChar char="▪"/>
              <a:defRPr sz="1400"/>
            </a:lvl1pPr>
            <a:lvl2pPr marL="914377" lvl="1" indent="-304792" algn="l">
              <a:spcBef>
                <a:spcPts val="0"/>
              </a:spcBef>
              <a:spcAft>
                <a:spcPts val="0"/>
              </a:spcAft>
              <a:buSzPts val="1200"/>
              <a:buChar char="–"/>
              <a:defRPr sz="1200"/>
            </a:lvl2pPr>
            <a:lvl3pPr marL="1371566" lvl="2" indent="-304792" algn="l">
              <a:spcBef>
                <a:spcPts val="0"/>
              </a:spcBef>
              <a:spcAft>
                <a:spcPts val="0"/>
              </a:spcAft>
              <a:buSzPts val="1200"/>
              <a:buChar char="•"/>
              <a:defRPr sz="1200"/>
            </a:lvl3pPr>
            <a:lvl4pPr marL="1828754" lvl="3" indent="-304792" algn="l">
              <a:spcBef>
                <a:spcPts val="0"/>
              </a:spcBef>
              <a:spcAft>
                <a:spcPts val="0"/>
              </a:spcAft>
              <a:buSzPts val="1200"/>
              <a:buChar char="o"/>
              <a:defRPr sz="1200"/>
            </a:lvl4pPr>
            <a:lvl5pPr marL="2285943" lvl="4" indent="-304792" algn="l">
              <a:spcBef>
                <a:spcPts val="0"/>
              </a:spcBef>
              <a:spcAft>
                <a:spcPts val="0"/>
              </a:spcAft>
              <a:buSzPts val="1200"/>
              <a:buChar char="»"/>
              <a:defRPr sz="1200"/>
            </a:lvl5pPr>
            <a:lvl6pPr marL="2743131" lvl="5" indent="-304792" algn="l">
              <a:spcBef>
                <a:spcPts val="0"/>
              </a:spcBef>
              <a:spcAft>
                <a:spcPts val="0"/>
              </a:spcAft>
              <a:buClr>
                <a:schemeClr val="dk1"/>
              </a:buClr>
              <a:buSzPts val="1200"/>
              <a:buChar char="•"/>
              <a:defRPr sz="1200"/>
            </a:lvl6pPr>
            <a:lvl7pPr marL="3200320" lvl="6" indent="-304792" algn="l">
              <a:spcBef>
                <a:spcPts val="0"/>
              </a:spcBef>
              <a:spcAft>
                <a:spcPts val="0"/>
              </a:spcAft>
              <a:buClr>
                <a:schemeClr val="dk1"/>
              </a:buClr>
              <a:buSzPts val="1200"/>
              <a:buChar char="•"/>
              <a:defRPr sz="1200"/>
            </a:lvl7pPr>
            <a:lvl8pPr marL="3657509" lvl="7" indent="-304792" algn="l">
              <a:spcBef>
                <a:spcPts val="0"/>
              </a:spcBef>
              <a:spcAft>
                <a:spcPts val="0"/>
              </a:spcAft>
              <a:buClr>
                <a:schemeClr val="dk1"/>
              </a:buClr>
              <a:buSzPts val="1200"/>
              <a:buChar char="•"/>
              <a:defRPr sz="1200"/>
            </a:lvl8pPr>
            <a:lvl9pPr marL="4114697" lvl="8" indent="-304792" algn="l">
              <a:spcBef>
                <a:spcPts val="0"/>
              </a:spcBef>
              <a:spcAft>
                <a:spcPts val="0"/>
              </a:spcAft>
              <a:buClr>
                <a:schemeClr val="dk1"/>
              </a:buClr>
              <a:buSzPts val="1200"/>
              <a:buChar char="•"/>
              <a:defRPr sz="1200"/>
            </a:lvl9pPr>
          </a:lstStyle>
          <a:p>
            <a:endParaRPr/>
          </a:p>
        </p:txBody>
      </p:sp>
      <p:sp>
        <p:nvSpPr>
          <p:cNvPr id="145" name="Google Shape;145;p2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189" lvl="0" indent="-317492" algn="l">
              <a:spcBef>
                <a:spcPts val="0"/>
              </a:spcBef>
              <a:spcAft>
                <a:spcPts val="0"/>
              </a:spcAft>
              <a:buSzPts val="1400"/>
              <a:buChar char="▪"/>
              <a:defRPr sz="1400"/>
            </a:lvl1pPr>
            <a:lvl2pPr marL="914377" lvl="1" indent="-304792" algn="l">
              <a:spcBef>
                <a:spcPts val="0"/>
              </a:spcBef>
              <a:spcAft>
                <a:spcPts val="0"/>
              </a:spcAft>
              <a:buSzPts val="1200"/>
              <a:buChar char="–"/>
              <a:defRPr sz="1200"/>
            </a:lvl2pPr>
            <a:lvl3pPr marL="1371566" lvl="2" indent="-304792" algn="l">
              <a:spcBef>
                <a:spcPts val="0"/>
              </a:spcBef>
              <a:spcAft>
                <a:spcPts val="0"/>
              </a:spcAft>
              <a:buSzPts val="1200"/>
              <a:buChar char="•"/>
              <a:defRPr sz="1200"/>
            </a:lvl3pPr>
            <a:lvl4pPr marL="1828754" lvl="3" indent="-304792" algn="l">
              <a:spcBef>
                <a:spcPts val="0"/>
              </a:spcBef>
              <a:spcAft>
                <a:spcPts val="0"/>
              </a:spcAft>
              <a:buSzPts val="1200"/>
              <a:buChar char="o"/>
              <a:defRPr sz="1200"/>
            </a:lvl4pPr>
            <a:lvl5pPr marL="2285943" lvl="4" indent="-304792" algn="l">
              <a:spcBef>
                <a:spcPts val="0"/>
              </a:spcBef>
              <a:spcAft>
                <a:spcPts val="0"/>
              </a:spcAft>
              <a:buSzPts val="1200"/>
              <a:buChar char="»"/>
              <a:defRPr sz="1200"/>
            </a:lvl5pPr>
            <a:lvl6pPr marL="2743131" lvl="5" indent="-304792" algn="l">
              <a:spcBef>
                <a:spcPts val="0"/>
              </a:spcBef>
              <a:spcAft>
                <a:spcPts val="0"/>
              </a:spcAft>
              <a:buClr>
                <a:schemeClr val="dk1"/>
              </a:buClr>
              <a:buSzPts val="1200"/>
              <a:buChar char="•"/>
              <a:defRPr sz="1200"/>
            </a:lvl6pPr>
            <a:lvl7pPr marL="3200320" lvl="6" indent="-304792" algn="l">
              <a:spcBef>
                <a:spcPts val="0"/>
              </a:spcBef>
              <a:spcAft>
                <a:spcPts val="0"/>
              </a:spcAft>
              <a:buClr>
                <a:schemeClr val="dk1"/>
              </a:buClr>
              <a:buSzPts val="1200"/>
              <a:buChar char="•"/>
              <a:defRPr sz="1200"/>
            </a:lvl7pPr>
            <a:lvl8pPr marL="3657509" lvl="7" indent="-304792" algn="l">
              <a:spcBef>
                <a:spcPts val="0"/>
              </a:spcBef>
              <a:spcAft>
                <a:spcPts val="0"/>
              </a:spcAft>
              <a:buClr>
                <a:schemeClr val="dk1"/>
              </a:buClr>
              <a:buSzPts val="1200"/>
              <a:buChar char="•"/>
              <a:defRPr sz="1200"/>
            </a:lvl8pPr>
            <a:lvl9pPr marL="4114697" lvl="8" indent="-304792" algn="l">
              <a:spcBef>
                <a:spcPts val="0"/>
              </a:spcBef>
              <a:spcAft>
                <a:spcPts val="0"/>
              </a:spcAft>
              <a:buClr>
                <a:schemeClr val="dk1"/>
              </a:buClr>
              <a:buSzPts val="1200"/>
              <a:buChar char="•"/>
              <a:defRPr sz="1200"/>
            </a:lvl9pPr>
          </a:lstStyle>
          <a:p>
            <a:endParaRPr/>
          </a:p>
        </p:txBody>
      </p:sp>
      <p:sp>
        <p:nvSpPr>
          <p:cNvPr id="146" name="Google Shape;146;p26"/>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43038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with Heading Bar">
  <p:cSld name="Blank Slide with Heading Bar">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6E7073"/>
                </a:solidFill>
                <a:latin typeface="Open Sans"/>
                <a:ea typeface="Open Sans"/>
                <a:cs typeface="Open Sans"/>
                <a:sym typeface="Open Sans"/>
              </a:defRPr>
            </a:lvl1pPr>
            <a:lvl2pPr marL="0" marR="0" lvl="1" indent="0" algn="r" rtl="0">
              <a:spcBef>
                <a:spcPts val="0"/>
              </a:spcBef>
              <a:buNone/>
              <a:defRPr sz="1400" b="0" i="0" u="none" strike="noStrike" cap="none">
                <a:solidFill>
                  <a:srgbClr val="6E7073"/>
                </a:solidFill>
                <a:latin typeface="Open Sans"/>
                <a:ea typeface="Open Sans"/>
                <a:cs typeface="Open Sans"/>
                <a:sym typeface="Open Sans"/>
              </a:defRPr>
            </a:lvl2pPr>
            <a:lvl3pPr marL="0" marR="0" lvl="2" indent="0" algn="r" rtl="0">
              <a:spcBef>
                <a:spcPts val="0"/>
              </a:spcBef>
              <a:buNone/>
              <a:defRPr sz="1400" b="0" i="0" u="none" strike="noStrike" cap="none">
                <a:solidFill>
                  <a:srgbClr val="6E7073"/>
                </a:solidFill>
                <a:latin typeface="Open Sans"/>
                <a:ea typeface="Open Sans"/>
                <a:cs typeface="Open Sans"/>
                <a:sym typeface="Open Sans"/>
              </a:defRPr>
            </a:lvl3pPr>
            <a:lvl4pPr marL="0" marR="0" lvl="3" indent="0" algn="r" rtl="0">
              <a:spcBef>
                <a:spcPts val="0"/>
              </a:spcBef>
              <a:buNone/>
              <a:defRPr sz="1400" b="0" i="0" u="none" strike="noStrike" cap="none">
                <a:solidFill>
                  <a:srgbClr val="6E7073"/>
                </a:solidFill>
                <a:latin typeface="Open Sans"/>
                <a:ea typeface="Open Sans"/>
                <a:cs typeface="Open Sans"/>
                <a:sym typeface="Open Sans"/>
              </a:defRPr>
            </a:lvl4pPr>
            <a:lvl5pPr marL="0" marR="0" lvl="4" indent="0" algn="r" rtl="0">
              <a:spcBef>
                <a:spcPts val="0"/>
              </a:spcBef>
              <a:buNone/>
              <a:defRPr sz="1400" b="0" i="0" u="none" strike="noStrike" cap="none">
                <a:solidFill>
                  <a:srgbClr val="6E7073"/>
                </a:solidFill>
                <a:latin typeface="Open Sans"/>
                <a:ea typeface="Open Sans"/>
                <a:cs typeface="Open Sans"/>
                <a:sym typeface="Open Sans"/>
              </a:defRPr>
            </a:lvl5pPr>
            <a:lvl6pPr marL="0" marR="0" lvl="5" indent="0" algn="r" rtl="0">
              <a:spcBef>
                <a:spcPts val="0"/>
              </a:spcBef>
              <a:buNone/>
              <a:defRPr sz="1400" b="0" i="0" u="none" strike="noStrike" cap="none">
                <a:solidFill>
                  <a:srgbClr val="6E7073"/>
                </a:solidFill>
                <a:latin typeface="Open Sans"/>
                <a:ea typeface="Open Sans"/>
                <a:cs typeface="Open Sans"/>
                <a:sym typeface="Open Sans"/>
              </a:defRPr>
            </a:lvl6pPr>
            <a:lvl7pPr marL="0" marR="0" lvl="6" indent="0" algn="r" rtl="0">
              <a:spcBef>
                <a:spcPts val="0"/>
              </a:spcBef>
              <a:buNone/>
              <a:defRPr sz="1400" b="0" i="0" u="none" strike="noStrike" cap="none">
                <a:solidFill>
                  <a:srgbClr val="6E7073"/>
                </a:solidFill>
                <a:latin typeface="Open Sans"/>
                <a:ea typeface="Open Sans"/>
                <a:cs typeface="Open Sans"/>
                <a:sym typeface="Open Sans"/>
              </a:defRPr>
            </a:lvl7pPr>
            <a:lvl8pPr marL="0" marR="0" lvl="7" indent="0" algn="r" rtl="0">
              <a:spcBef>
                <a:spcPts val="0"/>
              </a:spcBef>
              <a:buNone/>
              <a:defRPr sz="1400" b="0" i="0" u="none" strike="noStrike" cap="none">
                <a:solidFill>
                  <a:srgbClr val="6E7073"/>
                </a:solidFill>
                <a:latin typeface="Open Sans"/>
                <a:ea typeface="Open Sans"/>
                <a:cs typeface="Open Sans"/>
                <a:sym typeface="Open Sans"/>
              </a:defRPr>
            </a:lvl8pPr>
            <a:lvl9pPr marL="0" marR="0" lvl="8" indent="0" algn="r" rtl="0">
              <a:spcBef>
                <a:spcPts val="0"/>
              </a:spcBef>
              <a:buNone/>
              <a:defRPr sz="1400" b="0" i="0" u="none" strike="noStrike" cap="none">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25" name="Google Shape;25;p4"/>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26" name="Google Shape;26;p4"/>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390690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with Gray Bar" type="blank">
  <p:cSld name="Blank Slide with Gray Bar">
    <p:spTree>
      <p:nvGrpSpPr>
        <p:cNvPr id="1" name="Shape 27"/>
        <p:cNvGrpSpPr/>
        <p:nvPr/>
      </p:nvGrpSpPr>
      <p:grpSpPr>
        <a:xfrm>
          <a:off x="0" y="0"/>
          <a:ext cx="0" cy="0"/>
          <a:chOff x="0" y="0"/>
          <a:chExt cx="0" cy="0"/>
        </a:xfrm>
      </p:grpSpPr>
      <p:sp>
        <p:nvSpPr>
          <p:cNvPr id="28" name="Google Shape;28;p5"/>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29" name="Google Shape;29;p5"/>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30" name="Google Shape;30;p5"/>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48953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31"/>
        <p:cNvGrpSpPr/>
        <p:nvPr/>
      </p:nvGrpSpPr>
      <p:grpSpPr>
        <a:xfrm>
          <a:off x="0" y="0"/>
          <a:ext cx="0" cy="0"/>
          <a:chOff x="0" y="0"/>
          <a:chExt cx="0" cy="0"/>
        </a:xfrm>
      </p:grpSpPr>
      <p:sp>
        <p:nvSpPr>
          <p:cNvPr id="32" name="Google Shape;32;p6"/>
          <p:cNvSpPr/>
          <p:nvPr/>
        </p:nvSpPr>
        <p:spPr>
          <a:xfrm>
            <a:off x="-3208" y="35052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33" name="Google Shape;33;p6"/>
          <p:cNvSpPr txBox="1">
            <a:spLocks noGrp="1"/>
          </p:cNvSpPr>
          <p:nvPr>
            <p:ph type="ctrTitle"/>
          </p:nvPr>
        </p:nvSpPr>
        <p:spPr>
          <a:xfrm>
            <a:off x="912796" y="3810003"/>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4" name="Google Shape;34;p6"/>
          <p:cNvSpPr txBox="1">
            <a:spLocks noGrp="1"/>
          </p:cNvSpPr>
          <p:nvPr>
            <p:ph type="subTitle" idx="1"/>
          </p:nvPr>
        </p:nvSpPr>
        <p:spPr>
          <a:xfrm>
            <a:off x="1828800" y="5334000"/>
            <a:ext cx="8534400" cy="6858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3000"/>
              <a:buNone/>
              <a:defRPr sz="3000">
                <a:solidFill>
                  <a:schemeClr val="lt1"/>
                </a:solidFill>
                <a:latin typeface="Arial"/>
                <a:ea typeface="Arial"/>
                <a:cs typeface="Arial"/>
                <a:sym typeface="Arial"/>
              </a:defRPr>
            </a:lvl1pPr>
            <a:lvl2pPr lvl="1" algn="ctr">
              <a:spcBef>
                <a:spcPts val="440"/>
              </a:spcBef>
              <a:spcAft>
                <a:spcPts val="0"/>
              </a:spcAft>
              <a:buSzPts val="2200"/>
              <a:buNone/>
              <a:defRPr>
                <a:solidFill>
                  <a:srgbClr val="898E9A"/>
                </a:solidFill>
              </a:defRPr>
            </a:lvl2pPr>
            <a:lvl3pPr lvl="2" algn="ctr">
              <a:spcBef>
                <a:spcPts val="400"/>
              </a:spcBef>
              <a:spcAft>
                <a:spcPts val="0"/>
              </a:spcAft>
              <a:buSzPts val="2000"/>
              <a:buNone/>
              <a:defRPr>
                <a:solidFill>
                  <a:srgbClr val="898E9A"/>
                </a:solidFill>
              </a:defRPr>
            </a:lvl3pPr>
            <a:lvl4pPr lvl="3" algn="ctr">
              <a:spcBef>
                <a:spcPts val="360"/>
              </a:spcBef>
              <a:spcAft>
                <a:spcPts val="0"/>
              </a:spcAft>
              <a:buSzPts val="1800"/>
              <a:buNone/>
              <a:defRPr>
                <a:solidFill>
                  <a:srgbClr val="898E9A"/>
                </a:solidFill>
              </a:defRPr>
            </a:lvl4pPr>
            <a:lvl5pPr lvl="4" algn="ctr">
              <a:spcBef>
                <a:spcPts val="320"/>
              </a:spcBef>
              <a:spcAft>
                <a:spcPts val="0"/>
              </a:spcAft>
              <a:buSzPts val="1600"/>
              <a:buNone/>
              <a:defRPr>
                <a:solidFill>
                  <a:srgbClr val="898E9A"/>
                </a:solidFill>
              </a:defRPr>
            </a:lvl5pPr>
            <a:lvl6pPr lvl="5" algn="ctr">
              <a:spcBef>
                <a:spcPts val="400"/>
              </a:spcBef>
              <a:spcAft>
                <a:spcPts val="0"/>
              </a:spcAft>
              <a:buClr>
                <a:srgbClr val="898E9A"/>
              </a:buClr>
              <a:buSzPts val="2000"/>
              <a:buNone/>
              <a:defRPr>
                <a:solidFill>
                  <a:srgbClr val="898E9A"/>
                </a:solidFill>
              </a:defRPr>
            </a:lvl6pPr>
            <a:lvl7pPr lvl="6" algn="ctr">
              <a:spcBef>
                <a:spcPts val="400"/>
              </a:spcBef>
              <a:spcAft>
                <a:spcPts val="0"/>
              </a:spcAft>
              <a:buClr>
                <a:srgbClr val="898E9A"/>
              </a:buClr>
              <a:buSzPts val="2000"/>
              <a:buNone/>
              <a:defRPr>
                <a:solidFill>
                  <a:srgbClr val="898E9A"/>
                </a:solidFill>
              </a:defRPr>
            </a:lvl7pPr>
            <a:lvl8pPr lvl="7" algn="ctr">
              <a:spcBef>
                <a:spcPts val="400"/>
              </a:spcBef>
              <a:spcAft>
                <a:spcPts val="0"/>
              </a:spcAft>
              <a:buClr>
                <a:srgbClr val="898E9A"/>
              </a:buClr>
              <a:buSzPts val="2000"/>
              <a:buNone/>
              <a:defRPr>
                <a:solidFill>
                  <a:srgbClr val="898E9A"/>
                </a:solidFill>
              </a:defRPr>
            </a:lvl8pPr>
            <a:lvl9pPr lvl="8" algn="ctr">
              <a:spcBef>
                <a:spcPts val="400"/>
              </a:spcBef>
              <a:spcAft>
                <a:spcPts val="0"/>
              </a:spcAft>
              <a:buClr>
                <a:srgbClr val="898E9A"/>
              </a:buClr>
              <a:buSzPts val="2000"/>
              <a:buNone/>
              <a:defRPr>
                <a:solidFill>
                  <a:srgbClr val="898E9A"/>
                </a:solidFill>
              </a:defRPr>
            </a:lvl9pPr>
          </a:lstStyle>
          <a:p>
            <a:r>
              <a:rPr lang="en-US"/>
              <a:t>Click to edit Master subtitle style</a:t>
            </a:r>
            <a:endParaRPr/>
          </a:p>
        </p:txBody>
      </p:sp>
      <p:pic>
        <p:nvPicPr>
          <p:cNvPr id="35" name="Google Shape;35;p6"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
        <p:nvSpPr>
          <p:cNvPr id="36" name="Google Shape;36;p6"/>
          <p:cNvSpPr txBox="1">
            <a:spLocks noGrp="1"/>
          </p:cNvSpPr>
          <p:nvPr>
            <p:ph type="body" idx="2"/>
          </p:nvPr>
        </p:nvSpPr>
        <p:spPr>
          <a:xfrm>
            <a:off x="2742399" y="6400800"/>
            <a:ext cx="6707204" cy="381000"/>
          </a:xfrm>
          <a:prstGeom prst="rect">
            <a:avLst/>
          </a:prstGeom>
          <a:noFill/>
          <a:ln>
            <a:noFill/>
          </a:ln>
        </p:spPr>
        <p:txBody>
          <a:bodyPr spcFirstLastPara="1" wrap="square" lIns="91425" tIns="45700" rIns="91425" bIns="45700" anchor="t" anchorCtr="0">
            <a:noAutofit/>
          </a:bodyPr>
          <a:lstStyle>
            <a:lvl1pPr marL="457189" marR="0" lvl="0" indent="-228594" algn="ctr">
              <a:lnSpc>
                <a:spcPct val="100000"/>
              </a:lnSpc>
              <a:spcBef>
                <a:spcPts val="280"/>
              </a:spcBef>
              <a:spcAft>
                <a:spcPts val="0"/>
              </a:spcAft>
              <a:buClr>
                <a:srgbClr val="EE3524"/>
              </a:buClr>
              <a:buSzPts val="1400"/>
              <a:buFont typeface="Noto Sans Symbols"/>
              <a:buNone/>
              <a:defRPr sz="1400">
                <a:solidFill>
                  <a:schemeClr val="dk2"/>
                </a:solidFill>
              </a:defRPr>
            </a:lvl1pPr>
            <a:lvl2pPr marL="914377" lvl="1" indent="-342891" algn="l">
              <a:spcBef>
                <a:spcPts val="360"/>
              </a:spcBef>
              <a:spcAft>
                <a:spcPts val="0"/>
              </a:spcAft>
              <a:buSzPts val="1800"/>
              <a:buChar char="–"/>
              <a:defRPr/>
            </a:lvl2pPr>
            <a:lvl3pPr marL="1371566" lvl="2" indent="-342891" algn="l">
              <a:spcBef>
                <a:spcPts val="360"/>
              </a:spcBef>
              <a:spcAft>
                <a:spcPts val="0"/>
              </a:spcAft>
              <a:buSzPts val="1800"/>
              <a:buChar char="•"/>
              <a:defRPr/>
            </a:lvl3pPr>
            <a:lvl4pPr marL="1828754" lvl="3" indent="-342891" algn="l">
              <a:spcBef>
                <a:spcPts val="360"/>
              </a:spcBef>
              <a:spcAft>
                <a:spcPts val="0"/>
              </a:spcAft>
              <a:buSzPts val="1800"/>
              <a:buChar char="o"/>
              <a:defRPr/>
            </a:lvl4pPr>
            <a:lvl5pPr marL="2285943" lvl="4" indent="-228594" algn="l">
              <a:spcBef>
                <a:spcPts val="320"/>
              </a:spcBef>
              <a:spcAft>
                <a:spcPts val="0"/>
              </a:spcAft>
              <a:buSzPts val="1600"/>
              <a:buNone/>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69046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508000" y="1295400"/>
            <a:ext cx="5486400" cy="4525963"/>
          </a:xfrm>
          <a:prstGeom prst="rect">
            <a:avLst/>
          </a:prstGeom>
          <a:noFill/>
          <a:ln>
            <a:noFill/>
          </a:ln>
        </p:spPr>
        <p:txBody>
          <a:bodyPr spcFirstLastPara="1" wrap="square" lIns="91425" tIns="45700" rIns="91425" bIns="45700" anchor="t" anchorCtr="0">
            <a:noAutofit/>
          </a:bodyPr>
          <a:lstStyle>
            <a:lvl1pPr marL="457189" lvl="0" indent="-368291" algn="l">
              <a:spcBef>
                <a:spcPts val="440"/>
              </a:spcBef>
              <a:spcAft>
                <a:spcPts val="0"/>
              </a:spcAft>
              <a:buSzPts val="2200"/>
              <a:buChar char="▪"/>
              <a:defRPr sz="2200">
                <a:solidFill>
                  <a:schemeClr val="accent1"/>
                </a:solidFill>
              </a:defRPr>
            </a:lvl1pPr>
            <a:lvl2pPr marL="914377" lvl="1" indent="-355591" algn="l">
              <a:spcBef>
                <a:spcPts val="400"/>
              </a:spcBef>
              <a:spcAft>
                <a:spcPts val="0"/>
              </a:spcAft>
              <a:buSzPts val="2000"/>
              <a:buChar char="–"/>
              <a:defRPr sz="2000">
                <a:solidFill>
                  <a:schemeClr val="accent1"/>
                </a:solidFill>
              </a:defRPr>
            </a:lvl2pPr>
            <a:lvl3pPr marL="1371566" lvl="2" indent="-342891" algn="l">
              <a:spcBef>
                <a:spcPts val="360"/>
              </a:spcBef>
              <a:spcAft>
                <a:spcPts val="0"/>
              </a:spcAft>
              <a:buSzPts val="1800"/>
              <a:buChar char="•"/>
              <a:defRPr sz="1800">
                <a:solidFill>
                  <a:schemeClr val="accent1"/>
                </a:solidFill>
              </a:defRPr>
            </a:lvl3pPr>
            <a:lvl4pPr marL="1828754" lvl="3" indent="-330192" algn="l">
              <a:spcBef>
                <a:spcPts val="320"/>
              </a:spcBef>
              <a:spcAft>
                <a:spcPts val="0"/>
              </a:spcAft>
              <a:buSzPts val="1600"/>
              <a:buChar char="o"/>
              <a:defRPr sz="1600">
                <a:solidFill>
                  <a:schemeClr val="accent1"/>
                </a:solidFill>
              </a:defRPr>
            </a:lvl4pPr>
            <a:lvl5pPr marL="2285943" lvl="4" indent="-330192" algn="l">
              <a:spcBef>
                <a:spcPts val="320"/>
              </a:spcBef>
              <a:spcAft>
                <a:spcPts val="0"/>
              </a:spcAft>
              <a:buSzPts val="1600"/>
              <a:buChar char="»"/>
              <a:defRPr sz="16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pPr lvl="0"/>
            <a:r>
              <a:rPr lang="en-US"/>
              <a:t>Click to edit Master text styles</a:t>
            </a:r>
          </a:p>
        </p:txBody>
      </p:sp>
      <p:sp>
        <p:nvSpPr>
          <p:cNvPr id="39" name="Google Shape;39;p7"/>
          <p:cNvSpPr/>
          <p:nvPr/>
        </p:nvSpPr>
        <p:spPr>
          <a:xfrm>
            <a:off x="0" y="228600"/>
            <a:ext cx="12192000" cy="9144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40" name="Google Shape;40;p7"/>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7"/>
          <p:cNvSpPr txBox="1">
            <a:spLocks noGrp="1"/>
          </p:cNvSpPr>
          <p:nvPr>
            <p:ph type="body" idx="2"/>
          </p:nvPr>
        </p:nvSpPr>
        <p:spPr>
          <a:xfrm>
            <a:off x="6096000" y="1295400"/>
            <a:ext cx="5486400" cy="4525963"/>
          </a:xfrm>
          <a:prstGeom prst="rect">
            <a:avLst/>
          </a:prstGeom>
          <a:noFill/>
          <a:ln>
            <a:noFill/>
          </a:ln>
        </p:spPr>
        <p:txBody>
          <a:bodyPr spcFirstLastPara="1" wrap="square" lIns="91425" tIns="45700" rIns="91425" bIns="45700" anchor="t" anchorCtr="0">
            <a:noAutofit/>
          </a:bodyPr>
          <a:lstStyle>
            <a:lvl1pPr marL="457189" lvl="0" indent="-368291" algn="l">
              <a:spcBef>
                <a:spcPts val="440"/>
              </a:spcBef>
              <a:spcAft>
                <a:spcPts val="0"/>
              </a:spcAft>
              <a:buSzPts val="2200"/>
              <a:buChar char="▪"/>
              <a:defRPr sz="2200">
                <a:solidFill>
                  <a:schemeClr val="accent1"/>
                </a:solidFill>
              </a:defRPr>
            </a:lvl1pPr>
            <a:lvl2pPr marL="914377" lvl="1" indent="-355591" algn="l">
              <a:spcBef>
                <a:spcPts val="400"/>
              </a:spcBef>
              <a:spcAft>
                <a:spcPts val="0"/>
              </a:spcAft>
              <a:buSzPts val="2000"/>
              <a:buChar char="–"/>
              <a:defRPr sz="2000">
                <a:solidFill>
                  <a:schemeClr val="accent1"/>
                </a:solidFill>
              </a:defRPr>
            </a:lvl2pPr>
            <a:lvl3pPr marL="1371566" lvl="2" indent="-342891" algn="l">
              <a:spcBef>
                <a:spcPts val="360"/>
              </a:spcBef>
              <a:spcAft>
                <a:spcPts val="0"/>
              </a:spcAft>
              <a:buSzPts val="1800"/>
              <a:buChar char="•"/>
              <a:defRPr sz="1800">
                <a:solidFill>
                  <a:schemeClr val="accent1"/>
                </a:solidFill>
              </a:defRPr>
            </a:lvl3pPr>
            <a:lvl4pPr marL="1828754" lvl="3" indent="-330192" algn="l">
              <a:spcBef>
                <a:spcPts val="320"/>
              </a:spcBef>
              <a:spcAft>
                <a:spcPts val="0"/>
              </a:spcAft>
              <a:buSzPts val="1600"/>
              <a:buChar char="o"/>
              <a:defRPr sz="1600">
                <a:solidFill>
                  <a:schemeClr val="accent1"/>
                </a:solidFill>
              </a:defRPr>
            </a:lvl4pPr>
            <a:lvl5pPr marL="2285943" lvl="4" indent="-330192" algn="l">
              <a:spcBef>
                <a:spcPts val="320"/>
              </a:spcBef>
              <a:spcAft>
                <a:spcPts val="0"/>
              </a:spcAft>
              <a:buSzPts val="1600"/>
              <a:buChar char="»"/>
              <a:defRPr sz="16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pPr lvl="0"/>
            <a:r>
              <a:rPr lang="en-US"/>
              <a:t>Click to edit Master text styles</a:t>
            </a:r>
          </a:p>
        </p:txBody>
      </p:sp>
      <p:sp>
        <p:nvSpPr>
          <p:cNvPr id="42" name="Google Shape;42;p7"/>
          <p:cNvSpPr/>
          <p:nvPr/>
        </p:nvSpPr>
        <p:spPr>
          <a:xfrm>
            <a:off x="0" y="5999378"/>
            <a:ext cx="12192000" cy="858625"/>
          </a:xfrm>
          <a:prstGeom prst="rect">
            <a:avLst/>
          </a:prstGeom>
          <a:solidFill>
            <a:srgbClr val="CDCDC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pic>
        <p:nvPicPr>
          <p:cNvPr id="43" name="Google Shape;43;p7"/>
          <p:cNvPicPr preferRelativeResize="0"/>
          <p:nvPr/>
        </p:nvPicPr>
        <p:blipFill rotWithShape="1">
          <a:blip r:embed="rId2">
            <a:alphaModFix/>
          </a:blip>
          <a:srcRect/>
          <a:stretch/>
        </p:blipFill>
        <p:spPr>
          <a:xfrm>
            <a:off x="304802" y="6108907"/>
            <a:ext cx="2155956" cy="639563"/>
          </a:xfrm>
          <a:prstGeom prst="rect">
            <a:avLst/>
          </a:prstGeom>
          <a:noFill/>
          <a:ln>
            <a:noFill/>
          </a:ln>
        </p:spPr>
      </p:pic>
      <p:sp>
        <p:nvSpPr>
          <p:cNvPr id="44" name="Google Shape;44;p7"/>
          <p:cNvSpPr txBox="1">
            <a:spLocks noGrp="1"/>
          </p:cNvSpPr>
          <p:nvPr>
            <p:ph type="sldNum" idx="12"/>
          </p:nvPr>
        </p:nvSpPr>
        <p:spPr>
          <a:xfrm>
            <a:off x="10972800" y="6356353"/>
            <a:ext cx="609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rgbClr val="6E7073"/>
                </a:solidFill>
                <a:latin typeface="Open Sans"/>
                <a:ea typeface="Open Sans"/>
                <a:cs typeface="Open Sans"/>
                <a:sym typeface="Open Sans"/>
              </a:defRPr>
            </a:lvl1pPr>
            <a:lvl2pPr marL="0" marR="0" lvl="1" indent="0" algn="r" rtl="0">
              <a:spcBef>
                <a:spcPts val="0"/>
              </a:spcBef>
              <a:buNone/>
              <a:defRPr sz="1400">
                <a:solidFill>
                  <a:srgbClr val="6E7073"/>
                </a:solidFill>
                <a:latin typeface="Open Sans"/>
                <a:ea typeface="Open Sans"/>
                <a:cs typeface="Open Sans"/>
                <a:sym typeface="Open Sans"/>
              </a:defRPr>
            </a:lvl2pPr>
            <a:lvl3pPr marL="0" marR="0" lvl="2" indent="0" algn="r" rtl="0">
              <a:spcBef>
                <a:spcPts val="0"/>
              </a:spcBef>
              <a:buNone/>
              <a:defRPr sz="1400">
                <a:solidFill>
                  <a:srgbClr val="6E7073"/>
                </a:solidFill>
                <a:latin typeface="Open Sans"/>
                <a:ea typeface="Open Sans"/>
                <a:cs typeface="Open Sans"/>
                <a:sym typeface="Open Sans"/>
              </a:defRPr>
            </a:lvl3pPr>
            <a:lvl4pPr marL="0" marR="0" lvl="3" indent="0" algn="r" rtl="0">
              <a:spcBef>
                <a:spcPts val="0"/>
              </a:spcBef>
              <a:buNone/>
              <a:defRPr sz="1400">
                <a:solidFill>
                  <a:srgbClr val="6E7073"/>
                </a:solidFill>
                <a:latin typeface="Open Sans"/>
                <a:ea typeface="Open Sans"/>
                <a:cs typeface="Open Sans"/>
                <a:sym typeface="Open Sans"/>
              </a:defRPr>
            </a:lvl4pPr>
            <a:lvl5pPr marL="0" marR="0" lvl="4" indent="0" algn="r" rtl="0">
              <a:spcBef>
                <a:spcPts val="0"/>
              </a:spcBef>
              <a:buNone/>
              <a:defRPr sz="1400">
                <a:solidFill>
                  <a:srgbClr val="6E7073"/>
                </a:solidFill>
                <a:latin typeface="Open Sans"/>
                <a:ea typeface="Open Sans"/>
                <a:cs typeface="Open Sans"/>
                <a:sym typeface="Open Sans"/>
              </a:defRPr>
            </a:lvl5pPr>
            <a:lvl6pPr marL="0" marR="0" lvl="5" indent="0" algn="r" rtl="0">
              <a:spcBef>
                <a:spcPts val="0"/>
              </a:spcBef>
              <a:buNone/>
              <a:defRPr sz="1400">
                <a:solidFill>
                  <a:srgbClr val="6E7073"/>
                </a:solidFill>
                <a:latin typeface="Open Sans"/>
                <a:ea typeface="Open Sans"/>
                <a:cs typeface="Open Sans"/>
                <a:sym typeface="Open Sans"/>
              </a:defRPr>
            </a:lvl6pPr>
            <a:lvl7pPr marL="0" marR="0" lvl="6" indent="0" algn="r" rtl="0">
              <a:spcBef>
                <a:spcPts val="0"/>
              </a:spcBef>
              <a:buNone/>
              <a:defRPr sz="1400">
                <a:solidFill>
                  <a:srgbClr val="6E7073"/>
                </a:solidFill>
                <a:latin typeface="Open Sans"/>
                <a:ea typeface="Open Sans"/>
                <a:cs typeface="Open Sans"/>
                <a:sym typeface="Open Sans"/>
              </a:defRPr>
            </a:lvl7pPr>
            <a:lvl8pPr marL="0" marR="0" lvl="7" indent="0" algn="r" rtl="0">
              <a:spcBef>
                <a:spcPts val="0"/>
              </a:spcBef>
              <a:buNone/>
              <a:defRPr sz="1400">
                <a:solidFill>
                  <a:srgbClr val="6E7073"/>
                </a:solidFill>
                <a:latin typeface="Open Sans"/>
                <a:ea typeface="Open Sans"/>
                <a:cs typeface="Open Sans"/>
                <a:sym typeface="Open Sans"/>
              </a:defRPr>
            </a:lvl8pPr>
            <a:lvl9pPr marL="0" marR="0" lvl="8" indent="0" algn="r" rtl="0">
              <a:spcBef>
                <a:spcPts val="0"/>
              </a:spcBef>
              <a:buNone/>
              <a:defRPr sz="1400">
                <a:solidFill>
                  <a:srgbClr val="6E7073"/>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80261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45"/>
        <p:cNvGrpSpPr/>
        <p:nvPr/>
      </p:nvGrpSpPr>
      <p:grpSpPr>
        <a:xfrm>
          <a:off x="0" y="0"/>
          <a:ext cx="0" cy="0"/>
          <a:chOff x="0" y="0"/>
          <a:chExt cx="0" cy="0"/>
        </a:xfrm>
      </p:grpSpPr>
      <p:sp>
        <p:nvSpPr>
          <p:cNvPr id="46" name="Google Shape;46;p8"/>
          <p:cNvSpPr/>
          <p:nvPr/>
        </p:nvSpPr>
        <p:spPr>
          <a:xfrm>
            <a:off x="-3208" y="34290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47" name="Google Shape;47;p8"/>
          <p:cNvSpPr txBox="1"/>
          <p:nvPr/>
        </p:nvSpPr>
        <p:spPr>
          <a:xfrm>
            <a:off x="811196" y="3898903"/>
            <a:ext cx="10566400" cy="1803399"/>
          </a:xfrm>
          <a:prstGeom prst="rect">
            <a:avLst/>
          </a:prstGeom>
          <a:noFill/>
          <a:ln>
            <a:noFill/>
          </a:ln>
        </p:spPr>
        <p:txBody>
          <a:bodyPr spcFirstLastPara="1" wrap="square" lIns="91425" tIns="45700" rIns="91425" bIns="45700" anchor="ctr" anchorCtr="0">
            <a:noAutofit/>
          </a:bodyPr>
          <a:lstStyle/>
          <a:p>
            <a:pPr algn="ctr">
              <a:buClr>
                <a:srgbClr val="FFFFFF"/>
              </a:buClr>
              <a:buSzPts val="3000"/>
              <a:buFont typeface="Arial"/>
              <a:buNone/>
            </a:pPr>
            <a:r>
              <a:rPr lang="en-US" sz="3000" b="1" kern="0">
                <a:solidFill>
                  <a:srgbClr val="FFFFFF"/>
                </a:solidFill>
                <a:ea typeface="Arial"/>
                <a:cs typeface="Arial"/>
                <a:sym typeface="Arial"/>
              </a:rPr>
              <a:t>Presenter Name</a:t>
            </a:r>
            <a:br>
              <a:rPr lang="en-US" sz="3000" b="1" kern="0">
                <a:solidFill>
                  <a:srgbClr val="FFFFFF"/>
                </a:solidFill>
                <a:ea typeface="Arial"/>
                <a:cs typeface="Arial"/>
                <a:sym typeface="Arial"/>
              </a:rPr>
            </a:br>
            <a:r>
              <a:rPr lang="en-US" sz="3000" b="1" kern="0">
                <a:solidFill>
                  <a:srgbClr val="FFFFFF"/>
                </a:solidFill>
                <a:ea typeface="Arial"/>
                <a:cs typeface="Arial"/>
                <a:sym typeface="Arial"/>
              </a:rPr>
              <a:t>Title</a:t>
            </a:r>
            <a:br>
              <a:rPr lang="en-US" sz="3000" b="1" kern="0">
                <a:solidFill>
                  <a:srgbClr val="FFFFFF"/>
                </a:solidFill>
                <a:ea typeface="Arial"/>
                <a:cs typeface="Arial"/>
                <a:sym typeface="Arial"/>
              </a:rPr>
            </a:br>
            <a:r>
              <a:rPr lang="en-US" sz="3000" b="1" kern="0">
                <a:solidFill>
                  <a:srgbClr val="FFFFFF"/>
                </a:solidFill>
                <a:ea typeface="Arial"/>
                <a:cs typeface="Arial"/>
                <a:sym typeface="Arial"/>
              </a:rPr>
              <a:t>Team/Office/Division</a:t>
            </a:r>
            <a:endParaRPr sz="1400" kern="0">
              <a:solidFill>
                <a:srgbClr val="000000"/>
              </a:solidFill>
              <a:cs typeface="Arial"/>
              <a:sym typeface="Arial"/>
            </a:endParaRPr>
          </a:p>
          <a:p>
            <a:pPr algn="ctr">
              <a:buClr>
                <a:srgbClr val="FFFFFF"/>
              </a:buClr>
              <a:buSzPts val="3000"/>
              <a:buFont typeface="Arial"/>
              <a:buNone/>
            </a:pPr>
            <a:r>
              <a:rPr lang="en-US" sz="3000" b="1" kern="0">
                <a:solidFill>
                  <a:srgbClr val="FFFFFF"/>
                </a:solidFill>
                <a:ea typeface="Arial"/>
                <a:cs typeface="Arial"/>
                <a:sym typeface="Arial"/>
              </a:rPr>
              <a:t>Email Address</a:t>
            </a:r>
            <a:endParaRPr sz="1400" kern="0">
              <a:solidFill>
                <a:srgbClr val="000000"/>
              </a:solidFill>
              <a:cs typeface="Arial"/>
              <a:sym typeface="Arial"/>
            </a:endParaRPr>
          </a:p>
          <a:p>
            <a:pPr algn="ctr">
              <a:buClr>
                <a:srgbClr val="FFFFFF"/>
              </a:buClr>
              <a:buSzPts val="3000"/>
              <a:buFont typeface="Arial"/>
              <a:buNone/>
            </a:pPr>
            <a:r>
              <a:rPr lang="en-US" sz="3000" b="1" kern="0">
                <a:solidFill>
                  <a:srgbClr val="FFFFFF"/>
                </a:solidFill>
                <a:ea typeface="Arial"/>
                <a:cs typeface="Arial"/>
                <a:sym typeface="Arial"/>
              </a:rPr>
              <a:t>Phone Number</a:t>
            </a:r>
            <a:endParaRPr sz="3000" b="1" kern="0">
              <a:solidFill>
                <a:srgbClr val="FFFFFF"/>
              </a:solidFill>
              <a:ea typeface="Arial"/>
              <a:cs typeface="Arial"/>
              <a:sym typeface="Arial"/>
            </a:endParaRPr>
          </a:p>
        </p:txBody>
      </p:sp>
      <p:pic>
        <p:nvPicPr>
          <p:cNvPr id="48" name="Google Shape;48;p8"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Tree>
    <p:extLst>
      <p:ext uri="{BB962C8B-B14F-4D97-AF65-F5344CB8AC3E}">
        <p14:creationId xmlns:p14="http://schemas.microsoft.com/office/powerpoint/2010/main" val="12447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49"/>
        <p:cNvGrpSpPr/>
        <p:nvPr/>
      </p:nvGrpSpPr>
      <p:grpSpPr>
        <a:xfrm>
          <a:off x="0" y="0"/>
          <a:ext cx="0" cy="0"/>
          <a:chOff x="0" y="0"/>
          <a:chExt cx="0" cy="0"/>
        </a:xfrm>
      </p:grpSpPr>
      <p:sp>
        <p:nvSpPr>
          <p:cNvPr id="50" name="Google Shape;50;p9"/>
          <p:cNvSpPr/>
          <p:nvPr/>
        </p:nvSpPr>
        <p:spPr>
          <a:xfrm>
            <a:off x="-3208" y="3429000"/>
            <a:ext cx="12195208" cy="2743200"/>
          </a:xfrm>
          <a:prstGeom prst="rect">
            <a:avLst/>
          </a:prstGeom>
          <a:solidFill>
            <a:srgbClr val="1B365D"/>
          </a:solidFill>
          <a:ln>
            <a:noFill/>
          </a:ln>
        </p:spPr>
        <p:txBody>
          <a:bodyPr spcFirstLastPara="1" wrap="square" lIns="91425" tIns="45700" rIns="91425" bIns="45700" anchor="ctr" anchorCtr="0">
            <a:noAutofit/>
          </a:bodyPr>
          <a:lstStyle/>
          <a:p>
            <a:pPr algn="ctr">
              <a:buClr>
                <a:srgbClr val="000000"/>
              </a:buClr>
              <a:buFont typeface="Arial"/>
              <a:buNone/>
            </a:pPr>
            <a:endParaRPr sz="1800" kern="0">
              <a:solidFill>
                <a:srgbClr val="FFFFFF"/>
              </a:solidFill>
              <a:latin typeface="Open Sans"/>
              <a:ea typeface="Open Sans"/>
              <a:cs typeface="Open Sans"/>
              <a:sym typeface="Open Sans"/>
            </a:endParaRPr>
          </a:p>
        </p:txBody>
      </p:sp>
      <p:sp>
        <p:nvSpPr>
          <p:cNvPr id="51" name="Google Shape;51;p9"/>
          <p:cNvSpPr txBox="1"/>
          <p:nvPr/>
        </p:nvSpPr>
        <p:spPr>
          <a:xfrm>
            <a:off x="811196" y="3898903"/>
            <a:ext cx="10566400" cy="1803399"/>
          </a:xfrm>
          <a:prstGeom prst="rect">
            <a:avLst/>
          </a:prstGeom>
          <a:noFill/>
          <a:ln>
            <a:noFill/>
          </a:ln>
        </p:spPr>
        <p:txBody>
          <a:bodyPr spcFirstLastPara="1" wrap="square" lIns="91425" tIns="45700" rIns="91425" bIns="45700" anchor="ctr" anchorCtr="0">
            <a:noAutofit/>
          </a:bodyPr>
          <a:lstStyle/>
          <a:p>
            <a:pPr algn="ctr">
              <a:buClr>
                <a:srgbClr val="FFFFFF"/>
              </a:buClr>
              <a:buSzPts val="2600"/>
              <a:buFont typeface="Arial"/>
              <a:buNone/>
            </a:pPr>
            <a:r>
              <a:rPr lang="en-US" sz="2600" b="1" i="1" kern="0">
                <a:solidFill>
                  <a:srgbClr val="FFFFFF"/>
                </a:solidFill>
                <a:ea typeface="Arial"/>
                <a:cs typeface="Arial"/>
                <a:sym typeface="Arial"/>
              </a:rPr>
              <a:t>Districts and schools in Tennessee will exemplify excellence and equity such that all students are equipped with the knowledge and skills to successfully embark on their chosen path in life.</a:t>
            </a:r>
            <a:endParaRPr sz="2600" b="1" i="1" kern="0">
              <a:solidFill>
                <a:srgbClr val="FFFFFF"/>
              </a:solidFill>
              <a:ea typeface="Arial"/>
              <a:cs typeface="Arial"/>
              <a:sym typeface="Arial"/>
            </a:endParaRPr>
          </a:p>
        </p:txBody>
      </p:sp>
      <p:sp>
        <p:nvSpPr>
          <p:cNvPr id="52" name="Google Shape;52;p9"/>
          <p:cNvSpPr txBox="1"/>
          <p:nvPr/>
        </p:nvSpPr>
        <p:spPr>
          <a:xfrm>
            <a:off x="0" y="6172203"/>
            <a:ext cx="12192000" cy="482601"/>
          </a:xfrm>
          <a:prstGeom prst="rect">
            <a:avLst/>
          </a:prstGeom>
          <a:noFill/>
          <a:ln>
            <a:noFill/>
          </a:ln>
        </p:spPr>
        <p:txBody>
          <a:bodyPr spcFirstLastPara="1" wrap="square" lIns="91425" tIns="45700" rIns="91425" bIns="45700" anchor="ctr" anchorCtr="0">
            <a:noAutofit/>
          </a:bodyPr>
          <a:lstStyle/>
          <a:p>
            <a:pPr algn="ctr">
              <a:buClr>
                <a:srgbClr val="000000"/>
              </a:buClr>
              <a:buFont typeface="Arial"/>
              <a:buNone/>
            </a:pPr>
            <a:r>
              <a:rPr lang="en-US" sz="2400" b="1" kern="0">
                <a:solidFill>
                  <a:srgbClr val="1B365D"/>
                </a:solidFill>
                <a:latin typeface="Open Sans"/>
                <a:ea typeface="Open Sans"/>
                <a:cs typeface="Open Sans"/>
                <a:sym typeface="Open Sans"/>
              </a:rPr>
              <a:t>Excellence | Optimism | Judgment | Courage | Teamwork</a:t>
            </a:r>
            <a:endParaRPr sz="2400" b="1" kern="0">
              <a:solidFill>
                <a:srgbClr val="1B365D"/>
              </a:solidFill>
              <a:latin typeface="Open Sans"/>
              <a:ea typeface="Open Sans"/>
              <a:cs typeface="Open Sans"/>
              <a:sym typeface="Open Sans"/>
            </a:endParaRPr>
          </a:p>
        </p:txBody>
      </p:sp>
      <p:pic>
        <p:nvPicPr>
          <p:cNvPr id="53" name="Google Shape;53;p9" descr="C:\Users\CA19029\Documents\Brand and Style Rollout\Updated dept logo\TN Dept of Education ColorPMS -«.png"/>
          <p:cNvPicPr preferRelativeResize="0"/>
          <p:nvPr/>
        </p:nvPicPr>
        <p:blipFill rotWithShape="1">
          <a:blip r:embed="rId2">
            <a:alphaModFix/>
          </a:blip>
          <a:srcRect/>
          <a:stretch/>
        </p:blipFill>
        <p:spPr>
          <a:xfrm>
            <a:off x="2641600" y="998061"/>
            <a:ext cx="6908800" cy="2049941"/>
          </a:xfrm>
          <a:prstGeom prst="rect">
            <a:avLst/>
          </a:prstGeom>
          <a:noFill/>
          <a:ln>
            <a:noFill/>
          </a:ln>
        </p:spPr>
      </p:pic>
    </p:spTree>
    <p:extLst>
      <p:ext uri="{BB962C8B-B14F-4D97-AF65-F5344CB8AC3E}">
        <p14:creationId xmlns:p14="http://schemas.microsoft.com/office/powerpoint/2010/main" val="301902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4"/>
        <p:cNvGrpSpPr/>
        <p:nvPr/>
      </p:nvGrpSpPr>
      <p:grpSpPr>
        <a:xfrm>
          <a:off x="0" y="0"/>
          <a:ext cx="0" cy="0"/>
          <a:chOff x="0" y="0"/>
          <a:chExt cx="0" cy="0"/>
        </a:xfrm>
      </p:grpSpPr>
      <p:sp>
        <p:nvSpPr>
          <p:cNvPr id="55" name="Google Shape;55;p10"/>
          <p:cNvSpPr/>
          <p:nvPr/>
        </p:nvSpPr>
        <p:spPr>
          <a:xfrm>
            <a:off x="1" y="762003"/>
            <a:ext cx="9141619" cy="5334001"/>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10"/>
          <p:cNvSpPr/>
          <p:nvPr/>
        </p:nvSpPr>
        <p:spPr>
          <a:xfrm>
            <a:off x="9270265" y="762003"/>
            <a:ext cx="2925319"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10"/>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425"/>
              <a:buFont typeface="Arial"/>
              <a:buNone/>
              <a:defRPr sz="4425">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8" name="Google Shape;58;p10"/>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lvl1pPr lvl="0" algn="l">
              <a:spcBef>
                <a:spcPts val="331"/>
              </a:spcBef>
              <a:spcAft>
                <a:spcPts val="0"/>
              </a:spcAft>
              <a:buSzPts val="1650"/>
              <a:buNone/>
              <a:defRPr sz="1651" cap="none">
                <a:solidFill>
                  <a:srgbClr val="CCCCCC"/>
                </a:solidFill>
              </a:defRPr>
            </a:lvl1pPr>
            <a:lvl2pPr lvl="1" algn="ctr">
              <a:spcBef>
                <a:spcPts val="331"/>
              </a:spcBef>
              <a:spcAft>
                <a:spcPts val="0"/>
              </a:spcAft>
              <a:buSzPts val="1650"/>
              <a:buNone/>
              <a:defRPr sz="1651"/>
            </a:lvl2pPr>
            <a:lvl3pPr lvl="2" algn="ctr">
              <a:spcBef>
                <a:spcPts val="331"/>
              </a:spcBef>
              <a:spcAft>
                <a:spcPts val="0"/>
              </a:spcAft>
              <a:buSzPts val="1650"/>
              <a:buNone/>
              <a:defRPr sz="1651"/>
            </a:lvl3pPr>
            <a:lvl4pPr lvl="3" algn="ctr">
              <a:spcBef>
                <a:spcPts val="300"/>
              </a:spcBef>
              <a:spcAft>
                <a:spcPts val="0"/>
              </a:spcAft>
              <a:buSzPts val="1500"/>
              <a:buNone/>
              <a:defRPr sz="1500"/>
            </a:lvl4pPr>
            <a:lvl5pPr lvl="4" algn="ctr">
              <a:spcBef>
                <a:spcPts val="300"/>
              </a:spcBef>
              <a:spcAft>
                <a:spcPts val="0"/>
              </a:spcAft>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r>
              <a:rPr lang="en-US"/>
              <a:t>Click to edit Master subtitle style</a:t>
            </a:r>
            <a:endParaRPr/>
          </a:p>
        </p:txBody>
      </p:sp>
      <p:sp>
        <p:nvSpPr>
          <p:cNvPr id="59" name="Google Shape;59;p10"/>
          <p:cNvSpPr txBox="1">
            <a:spLocks noGrp="1"/>
          </p:cNvSpPr>
          <p:nvPr>
            <p:ph type="dt" idx="10"/>
          </p:nvPr>
        </p:nvSpPr>
        <p:spPr>
          <a:xfrm>
            <a:off x="262465"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60" name="Google Shape;60;p10"/>
          <p:cNvSpPr txBox="1">
            <a:spLocks noGrp="1"/>
          </p:cNvSpPr>
          <p:nvPr>
            <p:ph type="ftr" idx="11"/>
          </p:nvPr>
        </p:nvSpPr>
        <p:spPr>
          <a:xfrm>
            <a:off x="3869268" y="6356354"/>
            <a:ext cx="591151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pPr>
              <a:buClr>
                <a:srgbClr val="000000"/>
              </a:buClr>
              <a:buFont typeface="Arial"/>
              <a:buNone/>
            </a:pPr>
            <a:endParaRPr kern="0">
              <a:solidFill>
                <a:srgbClr val="1B365D"/>
              </a:solidFill>
            </a:endParaRPr>
          </a:p>
        </p:txBody>
      </p:sp>
      <p:sp>
        <p:nvSpPr>
          <p:cNvPr id="61" name="Google Shape;61;p10"/>
          <p:cNvSpPr txBox="1">
            <a:spLocks noGrp="1"/>
          </p:cNvSpPr>
          <p:nvPr>
            <p:ph type="sldNum" idx="12"/>
          </p:nvPr>
        </p:nvSpPr>
        <p:spPr>
          <a:xfrm>
            <a:off x="10634138" y="6356354"/>
            <a:ext cx="153092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B365D"/>
                </a:solidFill>
                <a:latin typeface="Open Sans"/>
                <a:ea typeface="Open Sans"/>
                <a:cs typeface="Open Sans"/>
                <a:sym typeface="Open Sans"/>
              </a:defRPr>
            </a:lvl1pPr>
            <a:lvl2pPr marL="0" marR="0" lvl="1" indent="0" algn="l" rtl="0">
              <a:spcBef>
                <a:spcPts val="0"/>
              </a:spcBef>
              <a:buNone/>
              <a:defRPr sz="1800">
                <a:solidFill>
                  <a:srgbClr val="1B365D"/>
                </a:solidFill>
                <a:latin typeface="Open Sans"/>
                <a:ea typeface="Open Sans"/>
                <a:cs typeface="Open Sans"/>
                <a:sym typeface="Open Sans"/>
              </a:defRPr>
            </a:lvl2pPr>
            <a:lvl3pPr marL="0" marR="0" lvl="2" indent="0" algn="l" rtl="0">
              <a:spcBef>
                <a:spcPts val="0"/>
              </a:spcBef>
              <a:buNone/>
              <a:defRPr sz="1800">
                <a:solidFill>
                  <a:srgbClr val="1B365D"/>
                </a:solidFill>
                <a:latin typeface="Open Sans"/>
                <a:ea typeface="Open Sans"/>
                <a:cs typeface="Open Sans"/>
                <a:sym typeface="Open Sans"/>
              </a:defRPr>
            </a:lvl3pPr>
            <a:lvl4pPr marL="0" marR="0" lvl="3" indent="0" algn="l" rtl="0">
              <a:spcBef>
                <a:spcPts val="0"/>
              </a:spcBef>
              <a:buNone/>
              <a:defRPr sz="1800">
                <a:solidFill>
                  <a:srgbClr val="1B365D"/>
                </a:solidFill>
                <a:latin typeface="Open Sans"/>
                <a:ea typeface="Open Sans"/>
                <a:cs typeface="Open Sans"/>
                <a:sym typeface="Open Sans"/>
              </a:defRPr>
            </a:lvl4pPr>
            <a:lvl5pPr marL="0" marR="0" lvl="4" indent="0" algn="l" rtl="0">
              <a:spcBef>
                <a:spcPts val="0"/>
              </a:spcBef>
              <a:buNone/>
              <a:defRPr sz="1800">
                <a:solidFill>
                  <a:srgbClr val="1B365D"/>
                </a:solidFill>
                <a:latin typeface="Open Sans"/>
                <a:ea typeface="Open Sans"/>
                <a:cs typeface="Open Sans"/>
                <a:sym typeface="Open Sans"/>
              </a:defRPr>
            </a:lvl5pPr>
            <a:lvl6pPr marL="0" marR="0" lvl="5" indent="0" algn="l" rtl="0">
              <a:spcBef>
                <a:spcPts val="0"/>
              </a:spcBef>
              <a:buNone/>
              <a:defRPr sz="1800">
                <a:solidFill>
                  <a:srgbClr val="1B365D"/>
                </a:solidFill>
                <a:latin typeface="Open Sans"/>
                <a:ea typeface="Open Sans"/>
                <a:cs typeface="Open Sans"/>
                <a:sym typeface="Open Sans"/>
              </a:defRPr>
            </a:lvl6pPr>
            <a:lvl7pPr marL="0" marR="0" lvl="6" indent="0" algn="l" rtl="0">
              <a:spcBef>
                <a:spcPts val="0"/>
              </a:spcBef>
              <a:buNone/>
              <a:defRPr sz="1800">
                <a:solidFill>
                  <a:srgbClr val="1B365D"/>
                </a:solidFill>
                <a:latin typeface="Open Sans"/>
                <a:ea typeface="Open Sans"/>
                <a:cs typeface="Open Sans"/>
                <a:sym typeface="Open Sans"/>
              </a:defRPr>
            </a:lvl7pPr>
            <a:lvl8pPr marL="0" marR="0" lvl="7" indent="0" algn="l" rtl="0">
              <a:spcBef>
                <a:spcPts val="0"/>
              </a:spcBef>
              <a:buNone/>
              <a:defRPr sz="1800">
                <a:solidFill>
                  <a:srgbClr val="1B365D"/>
                </a:solidFill>
                <a:latin typeface="Open Sans"/>
                <a:ea typeface="Open Sans"/>
                <a:cs typeface="Open Sans"/>
                <a:sym typeface="Open Sans"/>
              </a:defRPr>
            </a:lvl8pPr>
            <a:lvl9pPr marL="0" marR="0" lvl="8" indent="0" algn="l" rtl="0">
              <a:spcBef>
                <a:spcPts val="0"/>
              </a:spcBef>
              <a:buNone/>
              <a:defRPr sz="1800">
                <a:solidFill>
                  <a:srgbClr val="1B365D"/>
                </a:solidFill>
                <a:latin typeface="Open Sans"/>
                <a:ea typeface="Open Sans"/>
                <a:cs typeface="Open Sans"/>
                <a:sym typeface="Open Sans"/>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52336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341439"/>
            <a:ext cx="110744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EE3524"/>
              </a:buClr>
              <a:buSzPts val="2400"/>
              <a:buFont typeface="Noto Sans Symbols"/>
              <a:buChar char="▪"/>
              <a:defRPr sz="2400" b="0" i="0" u="none" strike="noStrike" cap="none">
                <a:solidFill>
                  <a:srgbClr val="000000"/>
                </a:solidFill>
                <a:latin typeface="Open Sans"/>
                <a:ea typeface="Open Sans"/>
                <a:cs typeface="Open Sans"/>
                <a:sym typeface="Open Sans"/>
              </a:defRPr>
            </a:lvl1pPr>
            <a:lvl2pPr marL="914400" marR="0" lvl="1" indent="-368300" algn="l" rtl="0">
              <a:spcBef>
                <a:spcPts val="440"/>
              </a:spcBef>
              <a:spcAft>
                <a:spcPts val="0"/>
              </a:spcAft>
              <a:buClr>
                <a:srgbClr val="EE3524"/>
              </a:buClr>
              <a:buSzPts val="2200"/>
              <a:buFont typeface="Arial"/>
              <a:buChar char="–"/>
              <a:defRPr sz="2200" b="0" i="0" u="none" strike="noStrike" cap="none">
                <a:solidFill>
                  <a:srgbClr val="000000"/>
                </a:solidFill>
                <a:latin typeface="Open Sans"/>
                <a:ea typeface="Open Sans"/>
                <a:cs typeface="Open Sans"/>
                <a:sym typeface="Open Sans"/>
              </a:defRPr>
            </a:lvl2pPr>
            <a:lvl3pPr marL="1371600" marR="0" lvl="2" indent="-355600" algn="l" rtl="0">
              <a:spcBef>
                <a:spcPts val="400"/>
              </a:spcBef>
              <a:spcAft>
                <a:spcPts val="0"/>
              </a:spcAft>
              <a:buClr>
                <a:srgbClr val="EE3524"/>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spcBef>
                <a:spcPts val="360"/>
              </a:spcBef>
              <a:spcAft>
                <a:spcPts val="0"/>
              </a:spcAft>
              <a:buClr>
                <a:srgbClr val="EE3524"/>
              </a:buClr>
              <a:buSzPts val="1800"/>
              <a:buFont typeface="Courier New"/>
              <a:buChar char="o"/>
              <a:defRPr sz="1800" b="0" i="0" u="none" strike="noStrike" cap="none">
                <a:solidFill>
                  <a:srgbClr val="000000"/>
                </a:solidFill>
                <a:latin typeface="Open Sans"/>
                <a:ea typeface="Open Sans"/>
                <a:cs typeface="Open Sans"/>
                <a:sym typeface="Open Sans"/>
              </a:defRPr>
            </a:lvl4pPr>
            <a:lvl5pPr marL="2286000" marR="0" lvl="4" indent="-330200" algn="l" rtl="0">
              <a:spcBef>
                <a:spcPts val="320"/>
              </a:spcBef>
              <a:spcAft>
                <a:spcPts val="0"/>
              </a:spcAft>
              <a:buClr>
                <a:srgbClr val="EE3524"/>
              </a:buClr>
              <a:buSzPts val="1600"/>
              <a:buFont typeface="Arial"/>
              <a:buChar char="»"/>
              <a:defRPr sz="1600" b="0" i="0" u="none" strike="noStrike" cap="none">
                <a:solidFill>
                  <a:srgbClr val="000000"/>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1" name="Google Shape;11;p1"/>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44855261"/>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90"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508000" y="1341439"/>
            <a:ext cx="110744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EE3524"/>
              </a:buClr>
              <a:buSzPts val="2400"/>
              <a:buFont typeface="Noto Sans Symbols"/>
              <a:buChar char="▪"/>
              <a:defRPr sz="2400" b="0" i="0" u="none" strike="noStrike" cap="none">
                <a:solidFill>
                  <a:srgbClr val="000000"/>
                </a:solidFill>
                <a:latin typeface="Open Sans"/>
                <a:ea typeface="Open Sans"/>
                <a:cs typeface="Open Sans"/>
                <a:sym typeface="Open Sans"/>
              </a:defRPr>
            </a:lvl1pPr>
            <a:lvl2pPr marL="914400" marR="0" lvl="1" indent="-368300" algn="l" rtl="0">
              <a:spcBef>
                <a:spcPts val="440"/>
              </a:spcBef>
              <a:spcAft>
                <a:spcPts val="0"/>
              </a:spcAft>
              <a:buClr>
                <a:srgbClr val="EE3524"/>
              </a:buClr>
              <a:buSzPts val="2200"/>
              <a:buFont typeface="Arial"/>
              <a:buChar char="–"/>
              <a:defRPr sz="2200" b="0" i="0" u="none" strike="noStrike" cap="none">
                <a:solidFill>
                  <a:srgbClr val="000000"/>
                </a:solidFill>
                <a:latin typeface="Open Sans"/>
                <a:ea typeface="Open Sans"/>
                <a:cs typeface="Open Sans"/>
                <a:sym typeface="Open Sans"/>
              </a:defRPr>
            </a:lvl2pPr>
            <a:lvl3pPr marL="1371600" marR="0" lvl="2" indent="-355600" algn="l" rtl="0">
              <a:spcBef>
                <a:spcPts val="400"/>
              </a:spcBef>
              <a:spcAft>
                <a:spcPts val="0"/>
              </a:spcAft>
              <a:buClr>
                <a:srgbClr val="EE3524"/>
              </a:buClr>
              <a:buSzPts val="2000"/>
              <a:buFont typeface="Arial"/>
              <a:buChar char="•"/>
              <a:defRPr sz="2000" b="0" i="0" u="none" strike="noStrike" cap="none">
                <a:solidFill>
                  <a:srgbClr val="000000"/>
                </a:solidFill>
                <a:latin typeface="Open Sans"/>
                <a:ea typeface="Open Sans"/>
                <a:cs typeface="Open Sans"/>
                <a:sym typeface="Open Sans"/>
              </a:defRPr>
            </a:lvl3pPr>
            <a:lvl4pPr marL="1828800" marR="0" lvl="3" indent="-342900" algn="l" rtl="0">
              <a:spcBef>
                <a:spcPts val="360"/>
              </a:spcBef>
              <a:spcAft>
                <a:spcPts val="0"/>
              </a:spcAft>
              <a:buClr>
                <a:srgbClr val="EE3524"/>
              </a:buClr>
              <a:buSzPts val="1800"/>
              <a:buFont typeface="Courier New"/>
              <a:buChar char="o"/>
              <a:defRPr sz="1800" b="0" i="0" u="none" strike="noStrike" cap="none">
                <a:solidFill>
                  <a:srgbClr val="000000"/>
                </a:solidFill>
                <a:latin typeface="Open Sans"/>
                <a:ea typeface="Open Sans"/>
                <a:cs typeface="Open Sans"/>
                <a:sym typeface="Open Sans"/>
              </a:defRPr>
            </a:lvl4pPr>
            <a:lvl5pPr marL="2286000" marR="0" lvl="4" indent="-330200" algn="l" rtl="0">
              <a:spcBef>
                <a:spcPts val="320"/>
              </a:spcBef>
              <a:spcAft>
                <a:spcPts val="0"/>
              </a:spcAft>
              <a:buClr>
                <a:srgbClr val="EE3524"/>
              </a:buClr>
              <a:buSzPts val="1600"/>
              <a:buFont typeface="Arial"/>
              <a:buChar char="»"/>
              <a:defRPr sz="1600" b="0" i="0" u="none" strike="noStrike" cap="none">
                <a:solidFill>
                  <a:srgbClr val="000000"/>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80" name="Google Shape;80;p14"/>
          <p:cNvSpPr txBox="1">
            <a:spLocks noGrp="1"/>
          </p:cNvSpPr>
          <p:nvPr>
            <p:ph type="title"/>
          </p:nvPr>
        </p:nvSpPr>
        <p:spPr>
          <a:xfrm>
            <a:off x="508000" y="228600"/>
            <a:ext cx="11074400" cy="914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4369462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tn.gov/content/dam/tn/education/ccte/wbl/wbl_15_steps_dev_sustain_advisory_boards.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n.gov/content/dam/tn/education/ccte/wbl/wbl_elevator_pitch_activity.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tn.gov/content/dam/tn/education/ccte/wbl/wbl_101_for_industry.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hyperlink" Target="https://www.tn.gov/content/dam/tn/education/ccte/wbl/wbl_principles_sustaining_employer_partnership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n.gov/content/dam/tn/education/ccte/wbl/wbl_sample_calendar_with_milestones.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n.gov/content/dam/tn/education/ccte/wbl/wbl_monitoring_visit_checklist.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ytimestation.com/" TargetMode="External"/><Relationship Id="rId7" Type="http://schemas.openxmlformats.org/officeDocument/2006/relationships/hyperlink" Target="https://www.getharvest.com/harvest-time-tracking?chan=Google&amp;device=c&amp;kw=harvest%20app&amp;loc=1026083&amp;camp=1727656026&amp;adgr=74510283744&amp;type=brand&amp;gclid=CjwKCAjw9dboBRBUEiwA7Vrrzbchi9VMKadmThbVCXELpOoiEPD72azAy3cSf6H5urAg9zp_V79yphoCvwcQAvD_Bw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freshbooks.com/mobile-apps?ref=ppc-fb&amp;campaignid=717543354&amp;adgroupid=35057387182&amp;targetid=kwd-12626168986&amp;crid=165769163017&amp;dv=c&amp;ntwk=g&amp;source=GOOGLE&amp;gclid=CjwKCAjw9dboBRBUEiwA7Vrrzd3k1ki7VLidrD4tlSV7D4nSa3Img3X9udzEV0ny0goQKy_dC-ymohoCEEAQAvD_BwE" TargetMode="External"/><Relationship Id="rId5" Type="http://schemas.openxmlformats.org/officeDocument/2006/relationships/hyperlink" Target="https://joinhomebase.com/?utm_source=google&amp;utm_medium=cpc&amp;utm_campaign=brand&amp;utm_content=47173134912&amp;utm_term=homebase%20app&amp;utm_creative=259360417829&amp;gclid=CjwKCAjw9dboBRBUEiwA7VrrzaIHspDj-5oo-asA79AYeNjXxL7HfcVDcWyScwJMWzjfjT3FGQ_ZdhoCJNcQAvD_BwE" TargetMode="External"/><Relationship Id="rId4" Type="http://schemas.openxmlformats.org/officeDocument/2006/relationships/hyperlink" Target="https://www.tsheets.com/pages/app-twopart?utm_campaign=QBT_US_GGL_NonBrand_Time-Sheet_Exact_Search_All_Camelot&amp;utm_medium=pay-per-click&amp;utm_source=adwords&amp;cam_id=sem_71700000051713372_246079314_p43662040180&amp;gclid=CjwKCAjw9dboBRBUEiwA7VrrzQVMJorH4P8hvNNJawf0z-Fk6UGiaVumr6iOZl7xtI4C5TOx640zsBoCZhYQAvD_BwE&amp;gclsrc=aw.d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n.gov/content/dam/tn/education/ccte/wbl/wbl_program_evaluation_framework_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hyperlink" Target="https://www.tn.gov/education/career-and-technical-education/work-based-learning.html"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education/career-and-technical-education/work-based-learning.html" TargetMode="External"/><Relationship Id="rId2" Type="http://schemas.openxmlformats.org/officeDocument/2006/relationships/hyperlink" Target="https://www.tn.gov/content/dam/tn/education/ccte/hlth/Clinical_Internship_Self_Paced_Training_Module_Gui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content/dam/tn/education/ccte/wbl/wbl_employability_skills_checklist.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tn.gov/content/dam/tn/education/ccte/wbl/wbl_implementation_guide.pdf" TargetMode="External"/><Relationship Id="rId4" Type="http://schemas.openxmlformats.org/officeDocument/2006/relationships/hyperlink" Target="https://www.tn.gov/content/dam/tn/education/ccte/wbl/wbl_agreement.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n.gov/content/dam/tn/education/ccte/wbl/wbl_personalized_learning_plan_packe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TDOE.LMS@tn.gov" TargetMode="External"/><Relationship Id="rId2" Type="http://schemas.openxmlformats.org/officeDocument/2006/relationships/hyperlink" Target="https://openedx.tneducation.net/courses/course-v1:TDOE+CI101+2019YL/abou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n.gov/content/dam/tn/education/ccte/hlth/cte_std_clinical_internship.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prstGeom prst="rect">
            <a:avLst/>
          </a:prstGeom>
          <a:noFill/>
          <a:ln>
            <a:noFill/>
          </a:ln>
        </p:spPr>
        <p:txBody>
          <a:bodyPr spcFirstLastPara="1" wrap="square" lIns="91425" tIns="91425" rIns="91425" bIns="91425" anchor="ctr" anchorCtr="0">
            <a:noAutofit/>
          </a:bodyPr>
          <a:lstStyle/>
          <a:p>
            <a:pPr algn="r">
              <a:buSzPts val="3200"/>
            </a:pPr>
            <a:br>
              <a:rPr lang="en-US" dirty="0"/>
            </a:br>
            <a:br>
              <a:rPr lang="en-US" dirty="0"/>
            </a:br>
            <a:br>
              <a:rPr lang="en-US" sz="1900" dirty="0">
                <a:latin typeface="Open Sans"/>
                <a:ea typeface="Open Sans"/>
                <a:cs typeface="Open Sans"/>
                <a:sym typeface="Open Sans"/>
              </a:rPr>
            </a:br>
            <a:br>
              <a:rPr lang="en-US" sz="1900" dirty="0">
                <a:latin typeface="Open Sans"/>
                <a:ea typeface="Open Sans"/>
                <a:cs typeface="Open Sans"/>
                <a:sym typeface="Open Sans"/>
              </a:rPr>
            </a:br>
            <a:endParaRPr sz="1900" dirty="0">
              <a:solidFill>
                <a:schemeClr val="dk1"/>
              </a:solidFill>
              <a:latin typeface="Open Sans"/>
              <a:ea typeface="Open Sans"/>
              <a:cs typeface="Open Sans"/>
              <a:sym typeface="Open Sans"/>
            </a:endParaRPr>
          </a:p>
        </p:txBody>
      </p:sp>
      <p:sp>
        <p:nvSpPr>
          <p:cNvPr id="2" name="Subtitle 1"/>
          <p:cNvSpPr>
            <a:spLocks noGrp="1"/>
          </p:cNvSpPr>
          <p:nvPr>
            <p:ph type="subTitle" idx="1"/>
          </p:nvPr>
        </p:nvSpPr>
        <p:spPr>
          <a:xfrm>
            <a:off x="1752600" y="4500564"/>
            <a:ext cx="8534400" cy="685800"/>
          </a:xfrm>
        </p:spPr>
        <p:txBody>
          <a:bodyPr anchor="ctr"/>
          <a:lstStyle/>
          <a:p>
            <a:r>
              <a:rPr lang="en-US" sz="4000" b="1" dirty="0">
                <a:latin typeface="PermianSlabSerifTypeface" panose="02000000000000000000" pitchFamily="50" charset="0"/>
              </a:rPr>
              <a:t>Clinical Internship Self-Paced Training Course</a:t>
            </a:r>
          </a:p>
        </p:txBody>
      </p:sp>
    </p:spTree>
    <p:extLst>
      <p:ext uri="{BB962C8B-B14F-4D97-AF65-F5344CB8AC3E}">
        <p14:creationId xmlns:p14="http://schemas.microsoft.com/office/powerpoint/2010/main" val="145011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sldNum" idx="12"/>
          </p:nvPr>
        </p:nvSpPr>
        <p:spPr>
          <a:xfrm>
            <a:off x="10972800" y="6356351"/>
            <a:ext cx="609600" cy="365100"/>
          </a:xfrm>
          <a:prstGeom prst="rect">
            <a:avLst/>
          </a:prstGeom>
        </p:spPr>
        <p:txBody>
          <a:bodyPr spcFirstLastPara="1" wrap="square" lIns="91425" tIns="45700" rIns="91425" bIns="45700" anchor="t" anchorCtr="0">
            <a:noAutofit/>
          </a:bodyPr>
          <a:lstStyle/>
          <a:p>
            <a:fld id="{00000000-1234-1234-1234-123412341234}" type="slidenum">
              <a:rPr lang="en-US"/>
              <a:pPr/>
              <a:t>10</a:t>
            </a:fld>
            <a:endParaRPr/>
          </a:p>
        </p:txBody>
      </p:sp>
      <p:sp>
        <p:nvSpPr>
          <p:cNvPr id="239" name="Google Shape;239;p39"/>
          <p:cNvSpPr txBox="1">
            <a:spLocks noGrp="1"/>
          </p:cNvSpPr>
          <p:nvPr>
            <p:ph type="title"/>
          </p:nvPr>
        </p:nvSpPr>
        <p:spPr>
          <a:xfrm>
            <a:off x="508001" y="228600"/>
            <a:ext cx="11074500" cy="914400"/>
          </a:xfrm>
          <a:prstGeom prst="rect">
            <a:avLst/>
          </a:prstGeom>
        </p:spPr>
        <p:txBody>
          <a:bodyPr spcFirstLastPara="1" wrap="square" lIns="91425" tIns="45700" rIns="91425" bIns="45700" anchor="ctr" anchorCtr="0">
            <a:noAutofit/>
          </a:bodyPr>
          <a:lstStyle/>
          <a:p>
            <a:r>
              <a:rPr lang="en-US" dirty="0">
                <a:latin typeface="PermianSlabSerifTypeface" panose="02000000000000000000" pitchFamily="50" charset="0"/>
              </a:rPr>
              <a:t>Program: Basic Guidelines</a:t>
            </a:r>
            <a:endParaRPr dirty="0">
              <a:latin typeface="PermianSlabSerifTypeface" panose="02000000000000000000" pitchFamily="50" charset="0"/>
            </a:endParaRPr>
          </a:p>
        </p:txBody>
      </p:sp>
      <p:sp>
        <p:nvSpPr>
          <p:cNvPr id="240" name="Google Shape;240;p39"/>
          <p:cNvSpPr txBox="1"/>
          <p:nvPr/>
        </p:nvSpPr>
        <p:spPr>
          <a:xfrm>
            <a:off x="203100" y="1358201"/>
            <a:ext cx="11074500" cy="5180700"/>
          </a:xfrm>
          <a:prstGeom prst="rect">
            <a:avLst/>
          </a:prstGeom>
          <a:noFill/>
          <a:ln>
            <a:noFill/>
          </a:ln>
        </p:spPr>
        <p:txBody>
          <a:bodyPr spcFirstLastPara="1" wrap="square" lIns="91425" tIns="91425" rIns="91425" bIns="91425" anchor="t" anchorCtr="0">
            <a:noAutofit/>
          </a:bodyPr>
          <a:lstStyle/>
          <a:p>
            <a:pPr marL="342891" indent="-342891">
              <a:buClr>
                <a:srgbClr val="FF0000"/>
              </a:buClr>
              <a:buSzPct val="100000"/>
              <a:buFont typeface="Wingdings" panose="05000000000000000000" pitchFamily="2" charset="2"/>
              <a:buChar char="§"/>
            </a:pPr>
            <a:r>
              <a:rPr lang="en-US" sz="20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The Clinical Internship teacher must follow </a:t>
            </a:r>
            <a:r>
              <a:rPr lang="en-US" sz="2000" b="1"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ALL</a:t>
            </a:r>
            <a:r>
              <a:rPr lang="en-US" sz="20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 work-based learning policies as outlined on the Tennessee Department of Education website.</a:t>
            </a:r>
          </a:p>
          <a:p>
            <a:pPr marL="342891" indent="-342891">
              <a:buClr>
                <a:srgbClr val="FF0000"/>
              </a:buClr>
              <a:buSzPct val="100000"/>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Clinical experiences must align with the student’s program of study. For example, a good placement for Exercise Science would be a physical therapy office while an inappropriate placement would be any EMS situation, medical laboratory or radiology. </a:t>
            </a:r>
            <a:r>
              <a:rPr lang="en-US" sz="20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 </a:t>
            </a:r>
          </a:p>
          <a:p>
            <a:pPr marL="342891" indent="-342891">
              <a:buClr>
                <a:srgbClr val="FF0000"/>
              </a:buClr>
              <a:buSzPct val="100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The student to teacher ratio for the Clinical Internship course is 15 to 1.               </a:t>
            </a:r>
            <a:endParaRPr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342891" indent="-342891">
              <a:buClr>
                <a:srgbClr val="FF0000"/>
              </a:buClr>
              <a:buSzPct val="100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Students must be 16 years of age to participate in Clinical Internship.</a:t>
            </a:r>
            <a:endParaRPr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342891" indent="-342891">
              <a:buClr>
                <a:srgbClr val="FF0000"/>
              </a:buClr>
              <a:buSzPct val="100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Rotation thru various departments at a hospital or stand-alone clinical site to observe employees providing direct patient care provides more opportunities for students to see various aspects of industry.</a:t>
            </a:r>
          </a:p>
          <a:p>
            <a:pPr marL="342891" indent="-342891">
              <a:buClr>
                <a:srgbClr val="FF0000"/>
              </a:buClr>
              <a:buSzPct val="100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Clinical hours requirements are set by the district and school.</a:t>
            </a:r>
          </a:p>
          <a:p>
            <a:pPr marL="342891" indent="-342891">
              <a:buClr>
                <a:srgbClr val="FF0000"/>
              </a:buClr>
              <a:buSzPct val="100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An active advisory board is important for your program: </a:t>
            </a:r>
          </a:p>
          <a:p>
            <a:pPr marL="977876" lvl="1" indent="-457189">
              <a:buClr>
                <a:srgbClr val="FF0000"/>
              </a:buClr>
              <a:buSzPts val="2600"/>
              <a:buFont typeface="Open Sans" panose="020B0606030504020204" pitchFamily="34" charset="0"/>
              <a:buChar char="–"/>
            </a:pPr>
            <a:r>
              <a:rPr lang="en-US" sz="2000" u="sng" kern="0" dirty="0">
                <a:solidFill>
                  <a:srgbClr val="EE3524"/>
                </a:solidFill>
                <a:latin typeface="Open Sans"/>
                <a:ea typeface="Open Sans"/>
                <a:cs typeface="Open Sans"/>
                <a:sym typeface="Open Sans"/>
                <a:hlinkClick r:id="rId3"/>
              </a:rPr>
              <a:t>Fifteen Steps to Developing and Sustaining Advisory Boards</a:t>
            </a:r>
          </a:p>
          <a:p>
            <a:pPr marL="977876" lvl="2">
              <a:buClr>
                <a:srgbClr val="FF0000"/>
              </a:buClr>
              <a:buSzPts val="2600"/>
            </a:pPr>
            <a:r>
              <a:rPr lang="en-US" sz="2000" u="sng" kern="0" dirty="0">
                <a:solidFill>
                  <a:srgbClr val="EE3524"/>
                </a:solidFill>
                <a:latin typeface="Open Sans"/>
                <a:ea typeface="Open Sans"/>
                <a:cs typeface="Open Sans"/>
                <a:sym typeface="Open Sans"/>
                <a:hlinkClick r:id="rId3"/>
              </a:rPr>
              <a:t> and Program Partnerships</a:t>
            </a:r>
          </a:p>
          <a:p>
            <a:pPr marL="520687" indent="-457189">
              <a:buClr>
                <a:srgbClr val="FF0000"/>
              </a:buClr>
              <a:buSzPts val="2600"/>
              <a:buFont typeface="Wingdings" panose="05000000000000000000" pitchFamily="2" charset="2"/>
              <a:buChar char="§"/>
            </a:pPr>
            <a:endPar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a:spcBef>
                <a:spcPts val="560"/>
              </a:spcBef>
              <a:buClr>
                <a:srgbClr val="000000"/>
              </a:buClr>
              <a:buSzPts val="1100"/>
            </a:pPr>
            <a:endParaRPr lang="en-US" sz="2400" b="1" kern="0" dirty="0">
              <a:solidFill>
                <a:srgbClr val="741B47"/>
              </a:solidFill>
              <a:latin typeface="Open Sans"/>
              <a:ea typeface="Open Sans"/>
              <a:cs typeface="Open Sans"/>
              <a:sym typeface="Open Sans"/>
            </a:endParaRPr>
          </a:p>
          <a:p>
            <a:pPr>
              <a:spcBef>
                <a:spcPts val="560"/>
              </a:spcBef>
              <a:buClr>
                <a:srgbClr val="000000"/>
              </a:buClr>
              <a:buSzPts val="1100"/>
            </a:pPr>
            <a:endParaRPr lang="en-US" sz="2400" b="1" kern="0" dirty="0">
              <a:solidFill>
                <a:srgbClr val="741B47"/>
              </a:solidFill>
              <a:latin typeface="Open Sans"/>
              <a:ea typeface="Open Sans"/>
              <a:cs typeface="Open Sans"/>
              <a:sym typeface="Open Sans"/>
            </a:endParaRPr>
          </a:p>
          <a:p>
            <a:pPr>
              <a:spcBef>
                <a:spcPts val="560"/>
              </a:spcBef>
              <a:buClr>
                <a:srgbClr val="000000"/>
              </a:buClr>
            </a:pPr>
            <a:endParaRPr sz="1400" kern="0" dirty="0">
              <a:solidFill>
                <a:srgbClr val="000000"/>
              </a:solidFill>
              <a:latin typeface="Open Sans"/>
              <a:ea typeface="Open Sans"/>
              <a:cs typeface="Open Sans"/>
              <a:sym typeface="Open Sans"/>
            </a:endParaRPr>
          </a:p>
          <a:p>
            <a:pPr>
              <a:spcBef>
                <a:spcPts val="360"/>
              </a:spcBef>
              <a:buClr>
                <a:srgbClr val="000000"/>
              </a:buClr>
            </a:pPr>
            <a:endParaRPr kern="0" dirty="0">
              <a:solidFill>
                <a:srgbClr val="000000"/>
              </a:solidFill>
              <a:latin typeface="Open Sans"/>
              <a:ea typeface="Open Sans"/>
              <a:cs typeface="Open Sans"/>
              <a:sym typeface="Open Sans"/>
            </a:endParaRPr>
          </a:p>
          <a:p>
            <a:pPr>
              <a:spcBef>
                <a:spcPts val="360"/>
              </a:spcBef>
              <a:buClr>
                <a:srgbClr val="000000"/>
              </a:buClr>
            </a:pPr>
            <a:endParaRPr i="1" kern="0" dirty="0">
              <a:solidFill>
                <a:srgbClr val="000000"/>
              </a:solidFill>
              <a:latin typeface="Open Sans"/>
              <a:ea typeface="Open Sans"/>
              <a:cs typeface="Open Sans"/>
              <a:sym typeface="Open Sans"/>
            </a:endParaRPr>
          </a:p>
        </p:txBody>
      </p:sp>
      <p:sp>
        <p:nvSpPr>
          <p:cNvPr id="3" name="Rounded Rectangle 2"/>
          <p:cNvSpPr/>
          <p:nvPr/>
        </p:nvSpPr>
        <p:spPr>
          <a:xfrm>
            <a:off x="609600" y="5853101"/>
            <a:ext cx="10547349" cy="685800"/>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60"/>
              </a:spcBef>
              <a:buClr>
                <a:srgbClr val="000000"/>
              </a:buClr>
              <a:buSzPts val="1100"/>
            </a:pPr>
            <a:r>
              <a:rPr lang="en-US" sz="1400" i="1" kern="0" dirty="0">
                <a:solidFill>
                  <a:srgbClr val="000000"/>
                </a:solidFill>
                <a:latin typeface="Open Sans"/>
                <a:ea typeface="Open Sans"/>
                <a:cs typeface="Open Sans"/>
                <a:sym typeface="Open Sans"/>
              </a:rPr>
              <a:t>Experienced teachers recommend: </a:t>
            </a:r>
            <a:r>
              <a:rPr lang="en-US" sz="1400" kern="0" dirty="0">
                <a:solidFill>
                  <a:srgbClr val="000000"/>
                </a:solidFill>
                <a:latin typeface="Open Sans"/>
                <a:ea typeface="Open Sans"/>
                <a:cs typeface="Open Sans"/>
                <a:sym typeface="Open Sans"/>
              </a:rPr>
              <a:t>Have a school policy for your program that is approved by your Director, Principal, and School Board.</a:t>
            </a:r>
          </a:p>
        </p:txBody>
      </p:sp>
    </p:spTree>
    <p:extLst>
      <p:ext uri="{BB962C8B-B14F-4D97-AF65-F5344CB8AC3E}">
        <p14:creationId xmlns:p14="http://schemas.microsoft.com/office/powerpoint/2010/main" val="212239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dirty="0"/>
              <a:t>Begin securing placements for students during the semester </a:t>
            </a:r>
            <a:r>
              <a:rPr lang="en-US" b="1" dirty="0"/>
              <a:t>before</a:t>
            </a:r>
            <a:r>
              <a:rPr lang="en-US" dirty="0"/>
              <a:t> the Clinical Internship course is scheduled.</a:t>
            </a:r>
            <a:endParaRPr dirty="0"/>
          </a:p>
          <a:p>
            <a:pPr marL="342891" indent="-342891"/>
            <a:r>
              <a:rPr lang="en-US" dirty="0"/>
              <a:t>Reach out to personal contacts</a:t>
            </a:r>
            <a:endParaRPr dirty="0"/>
          </a:p>
          <a:p>
            <a:pPr marL="342891" indent="-342891"/>
            <a:r>
              <a:rPr lang="en-US" dirty="0"/>
              <a:t>Reach out to the industry advisory council</a:t>
            </a:r>
            <a:endParaRPr dirty="0"/>
          </a:p>
          <a:p>
            <a:pPr marL="342891" indent="-342891"/>
            <a:r>
              <a:rPr lang="en-US" dirty="0"/>
              <a:t>Set up a team of teachers, school counselors, CTE directors, administrators, etc. to research potential placements</a:t>
            </a:r>
            <a:endParaRPr dirty="0"/>
          </a:p>
          <a:p>
            <a:pPr marL="342891" indent="-342891"/>
            <a:r>
              <a:rPr lang="en-US" dirty="0"/>
              <a:t>Contact local postsecondary educational institutions for guidance</a:t>
            </a:r>
            <a:endParaRPr dirty="0"/>
          </a:p>
          <a:p>
            <a:pPr marL="342891" indent="-342891"/>
            <a:r>
              <a:rPr lang="en-US" dirty="0"/>
              <a:t>Ask other teachers and colleagues if they have a contact</a:t>
            </a:r>
            <a:endParaRPr dirty="0"/>
          </a:p>
          <a:p>
            <a:pPr marL="342891" indent="-342891"/>
            <a:r>
              <a:rPr lang="en-US" dirty="0"/>
              <a:t>Ask family and friends if they have a contact </a:t>
            </a:r>
          </a:p>
          <a:p>
            <a:pPr marL="0" indent="0">
              <a:buNone/>
            </a:pPr>
            <a:endParaRPr sz="700" dirty="0"/>
          </a:p>
          <a:p>
            <a:pPr marL="0" indent="0">
              <a:buNone/>
            </a:pPr>
            <a:r>
              <a:rPr lang="en-US" sz="1600" i="1" dirty="0"/>
              <a:t>Note: </a:t>
            </a:r>
            <a:r>
              <a:rPr lang="en-US" sz="1600" dirty="0"/>
              <a:t>Some schools require the student to secure the placement, then the teacher follows up with the contact person the student designates.</a:t>
            </a:r>
            <a:endParaRPr sz="1600" dirty="0"/>
          </a:p>
        </p:txBody>
      </p:sp>
      <p:sp>
        <p:nvSpPr>
          <p:cNvPr id="175" name="Google Shape;175;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Program: Finding Potential Placements</a:t>
            </a:r>
            <a:endParaRPr i="1" dirty="0">
              <a:latin typeface="PermianSlabSerifTypeface" panose="02000000000000000000" pitchFamily="50" charset="0"/>
            </a:endParaRPr>
          </a:p>
        </p:txBody>
      </p:sp>
      <p:sp>
        <p:nvSpPr>
          <p:cNvPr id="4" name="Rounded Rectangle 3"/>
          <p:cNvSpPr/>
          <p:nvPr/>
        </p:nvSpPr>
        <p:spPr>
          <a:xfrm>
            <a:off x="368299" y="5181600"/>
            <a:ext cx="11252201" cy="639763"/>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60"/>
              </a:spcBef>
              <a:buClr>
                <a:srgbClr val="000000"/>
              </a:buClr>
              <a:buSzPts val="1100"/>
            </a:pPr>
            <a:endParaRPr lang="en-US" sz="1400" i="1" kern="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53065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lvl="0"/>
            <a:r>
              <a:rPr lang="en-US" dirty="0">
                <a:latin typeface="PermianSlabSerifTypeface" panose="02000000000000000000" pitchFamily="50" charset="0"/>
              </a:rPr>
              <a:t>Program: Communicating with Potential Placements</a:t>
            </a:r>
            <a:endParaRPr i="1" dirty="0">
              <a:latin typeface="PermianSlabSerifTypeface" panose="02000000000000000000" pitchFamily="50" charset="0"/>
            </a:endParaRPr>
          </a:p>
        </p:txBody>
      </p:sp>
      <p:sp>
        <p:nvSpPr>
          <p:cNvPr id="182" name="Google Shape;182;p32"/>
          <p:cNvSpPr txBox="1">
            <a:spLocks noGrp="1"/>
          </p:cNvSpPr>
          <p:nvPr>
            <p:ph type="body" idx="4294967295"/>
          </p:nvPr>
        </p:nvSpPr>
        <p:spPr>
          <a:xfrm>
            <a:off x="76200" y="1295400"/>
            <a:ext cx="11176000" cy="5257800"/>
          </a:xfrm>
          <a:prstGeom prst="rect">
            <a:avLst/>
          </a:prstGeom>
          <a:noFill/>
          <a:ln>
            <a:noFill/>
          </a:ln>
        </p:spPr>
        <p:txBody>
          <a:bodyPr spcFirstLastPara="1" wrap="square" lIns="91425" tIns="91425" rIns="91425" bIns="91425" anchor="t" anchorCtr="0">
            <a:noAutofit/>
          </a:bodyPr>
          <a:lstStyle/>
          <a:p>
            <a:pPr marL="482585" indent="-355591">
              <a:spcBef>
                <a:spcPts val="0"/>
              </a:spcBef>
              <a:buSzPts val="2200"/>
            </a:pPr>
            <a:r>
              <a:rPr lang="en-US" sz="2000" dirty="0"/>
              <a:t>Invite potential partners to be a part of the decision making process regarding student placement via interviews, activities, calendars, etc.</a:t>
            </a:r>
            <a:endParaRPr sz="2000" dirty="0"/>
          </a:p>
          <a:p>
            <a:pPr marL="482585" indent="-355591">
              <a:spcBef>
                <a:spcPts val="400"/>
              </a:spcBef>
              <a:buSzPts val="2200"/>
            </a:pPr>
            <a:r>
              <a:rPr lang="en-US" sz="2000" dirty="0"/>
              <a:t>Make phone calls to request meetings</a:t>
            </a:r>
            <a:endParaRPr sz="2000" dirty="0"/>
          </a:p>
          <a:p>
            <a:pPr marL="914356" lvl="1" indent="-241289">
              <a:spcBef>
                <a:spcPts val="400"/>
              </a:spcBef>
              <a:buChar char="-"/>
            </a:pPr>
            <a:r>
              <a:rPr lang="en-US" sz="1800" dirty="0"/>
              <a:t>Have an “elevator conversation” </a:t>
            </a:r>
            <a:r>
              <a:rPr lang="en-US" sz="1800" dirty="0">
                <a:hlinkClick r:id="rId3"/>
              </a:rPr>
              <a:t>script</a:t>
            </a:r>
            <a:r>
              <a:rPr lang="en-US" sz="1800" dirty="0"/>
              <a:t> prepared</a:t>
            </a:r>
            <a:endParaRPr sz="1800" dirty="0">
              <a:solidFill>
                <a:srgbClr val="00B050"/>
              </a:solidFill>
            </a:endParaRPr>
          </a:p>
          <a:p>
            <a:pPr marL="914356" lvl="1" indent="-241289">
              <a:spcBef>
                <a:spcPts val="400"/>
              </a:spcBef>
              <a:buChar char="-"/>
            </a:pPr>
            <a:r>
              <a:rPr lang="en-US" sz="1800" dirty="0"/>
              <a:t>Stress the opportunity presented by the program such as finding future employees, increased visibility in the community, access to free labor, and/or supporting students.</a:t>
            </a:r>
            <a:endParaRPr sz="1800" dirty="0">
              <a:solidFill>
                <a:srgbClr val="00B050"/>
              </a:solidFill>
            </a:endParaRPr>
          </a:p>
          <a:p>
            <a:pPr marL="628619" indent="-355591">
              <a:spcBef>
                <a:spcPts val="400"/>
              </a:spcBef>
              <a:buSzPts val="2200"/>
            </a:pPr>
            <a:r>
              <a:rPr lang="en-US" sz="2000" dirty="0"/>
              <a:t>Invite partners to come and speak to classes</a:t>
            </a:r>
            <a:endParaRPr sz="2000" dirty="0"/>
          </a:p>
          <a:p>
            <a:pPr marL="628619" indent="-355591">
              <a:spcBef>
                <a:spcPts val="400"/>
              </a:spcBef>
              <a:buSzPts val="2200"/>
            </a:pPr>
            <a:r>
              <a:rPr lang="en-US" sz="2000" dirty="0"/>
              <a:t>Design and send a recruitment letter to potential placements about your program</a:t>
            </a:r>
          </a:p>
          <a:p>
            <a:pPr marL="1085808" lvl="1" indent="-355591">
              <a:spcBef>
                <a:spcPts val="400"/>
              </a:spcBef>
              <a:buFont typeface="Open Sans" panose="020B0606030504020204" pitchFamily="34" charset="0"/>
              <a:buChar char="–"/>
            </a:pPr>
            <a:r>
              <a:rPr lang="en-US" sz="1800" dirty="0">
                <a:hlinkClick r:id="rId4"/>
              </a:rPr>
              <a:t>Sample recruitment letter</a:t>
            </a:r>
            <a:endParaRPr lang="en-US" sz="1800" dirty="0"/>
          </a:p>
          <a:p>
            <a:pPr marL="1085808" lvl="1" indent="-355591">
              <a:spcBef>
                <a:spcPts val="400"/>
              </a:spcBef>
              <a:buFont typeface="Open Sans" panose="020B0606030504020204" pitchFamily="34" charset="0"/>
              <a:buChar char="–"/>
            </a:pPr>
            <a:r>
              <a:rPr lang="en-US" sz="1800" dirty="0"/>
              <a:t>Include this </a:t>
            </a:r>
            <a:r>
              <a:rPr lang="en-US" sz="1800" dirty="0">
                <a:hlinkClick r:id="rId4"/>
              </a:rPr>
              <a:t>one-pager</a:t>
            </a:r>
            <a:r>
              <a:rPr lang="en-US" sz="1800" dirty="0"/>
              <a:t> to introduce WBL to potential placements</a:t>
            </a:r>
            <a:endParaRPr sz="1800" dirty="0"/>
          </a:p>
          <a:p>
            <a:pPr marL="628618" indent="-355591">
              <a:spcBef>
                <a:spcPts val="400"/>
              </a:spcBef>
              <a:buSzPts val="2200"/>
            </a:pPr>
            <a:r>
              <a:rPr lang="en-US" sz="2000" dirty="0"/>
              <a:t>Plan a ‘meet and greet’ reception for potential site representatives. Have the students give a presentation on what they have been learning and what they hope to gain from their internship experiences followed by a time of fellowship where students talk with representatives and ask pre-planned questions.</a:t>
            </a:r>
            <a:endParaRPr sz="2000" dirty="0"/>
          </a:p>
          <a:p>
            <a:pPr marL="628618" indent="-355591">
              <a:spcBef>
                <a:spcPts val="400"/>
              </a:spcBef>
              <a:buSzPts val="2200"/>
            </a:pPr>
            <a:r>
              <a:rPr lang="en-US" sz="2000" dirty="0"/>
              <a:t>Engage students in the clinical placement process.</a:t>
            </a:r>
            <a:endParaRPr sz="2000" dirty="0"/>
          </a:p>
          <a:p>
            <a:pPr marL="457178" indent="0">
              <a:spcBef>
                <a:spcPts val="220"/>
              </a:spcBef>
              <a:buSzPts val="1100"/>
              <a:buNone/>
            </a:pPr>
            <a:endParaRPr sz="2200" dirty="0"/>
          </a:p>
          <a:p>
            <a:pPr marL="342891" indent="-342891">
              <a:spcBef>
                <a:spcPts val="220"/>
              </a:spcBef>
              <a:buSzPts val="1100"/>
              <a:buNone/>
            </a:pPr>
            <a:endParaRPr sz="2200" dirty="0"/>
          </a:p>
        </p:txBody>
      </p:sp>
    </p:spTree>
    <p:extLst>
      <p:ext uri="{BB962C8B-B14F-4D97-AF65-F5344CB8AC3E}">
        <p14:creationId xmlns:p14="http://schemas.microsoft.com/office/powerpoint/2010/main" val="395611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4"/>
          <p:cNvSpPr txBox="1">
            <a:spLocks noGrp="1"/>
          </p:cNvSpPr>
          <p:nvPr>
            <p:ph type="title"/>
          </p:nvPr>
        </p:nvSpPr>
        <p:spPr>
          <a:prstGeom prst="rect">
            <a:avLst/>
          </a:prstGeom>
        </p:spPr>
        <p:txBody>
          <a:bodyPr spcFirstLastPara="1" wrap="square" lIns="91425" tIns="45700" rIns="91425" bIns="45700" anchor="ctr" anchorCtr="0">
            <a:noAutofit/>
          </a:bodyPr>
          <a:lstStyle/>
          <a:p>
            <a:r>
              <a:rPr lang="en-US" dirty="0">
                <a:latin typeface="PermianSlabSerifTypeface" panose="02000000000000000000" pitchFamily="50" charset="0"/>
              </a:rPr>
              <a:t>Program: Communicating with Potential Placements</a:t>
            </a:r>
            <a:endParaRPr dirty="0">
              <a:latin typeface="PermianSlabSerifTypeface" panose="02000000000000000000" pitchFamily="50" charset="0"/>
            </a:endParaRPr>
          </a:p>
        </p:txBody>
      </p:sp>
      <p:sp>
        <p:nvSpPr>
          <p:cNvPr id="195" name="Google Shape;195;p34"/>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13</a:t>
            </a:fld>
            <a:endParaRPr/>
          </a:p>
        </p:txBody>
      </p:sp>
      <p:pic>
        <p:nvPicPr>
          <p:cNvPr id="198" name="Google Shape;198;p34"/>
          <p:cNvPicPr preferRelativeResize="0"/>
          <p:nvPr/>
        </p:nvPicPr>
        <p:blipFill rotWithShape="1">
          <a:blip r:embed="rId3">
            <a:alphaModFix/>
          </a:blip>
          <a:srcRect l="23265" t="18729" r="24580" b="10080"/>
          <a:stretch/>
        </p:blipFill>
        <p:spPr>
          <a:xfrm>
            <a:off x="7526600" y="2743200"/>
            <a:ext cx="39542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180471" y="2840852"/>
            <a:ext cx="3302000" cy="2400737"/>
          </a:xfrm>
          <a:prstGeom prst="roundRect">
            <a:avLst/>
          </a:prstGeom>
          <a:solidFill>
            <a:schemeClr val="bg1"/>
          </a:solid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6305" y="2887056"/>
            <a:ext cx="3200401" cy="2308324"/>
          </a:xfrm>
          <a:prstGeom prst="rect">
            <a:avLst/>
          </a:prstGeom>
          <a:noFill/>
        </p:spPr>
        <p:txBody>
          <a:bodyPr wrap="square" rtlCol="0">
            <a:spAutoFit/>
          </a:bodyPr>
          <a:lstStyle/>
          <a:p>
            <a:r>
              <a:rPr lang="en-US"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Experienced teachers recommend: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Consider creating a brochure to highlight the strengths of your program. Include this brochure in conversations and communications with potential industry partners.</a:t>
            </a:r>
          </a:p>
        </p:txBody>
      </p:sp>
      <p:pic>
        <p:nvPicPr>
          <p:cNvPr id="197" name="Google Shape;197;p34"/>
          <p:cNvPicPr preferRelativeResize="0"/>
          <p:nvPr/>
        </p:nvPicPr>
        <p:blipFill rotWithShape="1">
          <a:blip r:embed="rId4">
            <a:alphaModFix/>
          </a:blip>
          <a:srcRect l="23514" t="22519" r="24760" b="7413"/>
          <a:stretch/>
        </p:blipFill>
        <p:spPr>
          <a:xfrm>
            <a:off x="3810000" y="1143000"/>
            <a:ext cx="4055125" cy="352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792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PermianSlabSerifTypeface" panose="02000000000000000000" pitchFamily="50" charset="0"/>
              </a:rPr>
              <a:t>Program: Sustaining Clinical Site Relationships</a:t>
            </a:r>
          </a:p>
        </p:txBody>
      </p:sp>
      <p:sp>
        <p:nvSpPr>
          <p:cNvPr id="2" name="Slide Number Placeholder 1"/>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14</a:t>
            </a:fld>
            <a:endParaRPr lang="en-US" kern="0"/>
          </a:p>
        </p:txBody>
      </p:sp>
      <p:sp>
        <p:nvSpPr>
          <p:cNvPr id="4" name="TextBox 3"/>
          <p:cNvSpPr txBox="1"/>
          <p:nvPr/>
        </p:nvSpPr>
        <p:spPr>
          <a:xfrm>
            <a:off x="304800" y="1295400"/>
            <a:ext cx="11010900" cy="4955203"/>
          </a:xfrm>
          <a:prstGeom prst="rect">
            <a:avLst/>
          </a:prstGeom>
          <a:noFill/>
        </p:spPr>
        <p:txBody>
          <a:bodyPr wrap="square" rtlCol="0">
            <a:spAutoFit/>
          </a:bodyPr>
          <a:lstStyle/>
          <a:p>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It is critical to maintain positive relationships with employers/clinical sites. Use the </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rPr>
              <a:t>Principles for Sustaining Employer Partnerships one-pager </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for tips on nourishing relationships with clinical sites that support students. </a:t>
            </a:r>
          </a:p>
          <a:p>
            <a:endParaRPr lang="en-US" sz="22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This one-pager contains information on how to</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Individualize the relationship</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Establish communication channels</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Value the partner’s time</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Specify goals and tasks</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Value collegiality</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Facilitate student interactions</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Maintain flexibility</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Anticipate trends</a:t>
            </a:r>
          </a:p>
          <a:p>
            <a:pPr marL="285750" indent="-285750">
              <a:buClr>
                <a:srgbClr val="FF0000"/>
              </a:buClr>
              <a:buFont typeface="Wingdings" panose="05000000000000000000" pitchFamily="2" charset="2"/>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Express gratitude</a:t>
            </a:r>
          </a:p>
          <a:p>
            <a:pPr marL="285744" indent="-285744">
              <a:buClr>
                <a:srgbClr val="FF0000"/>
              </a:buClr>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616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7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93690" indent="-342891">
              <a:spcBef>
                <a:spcPts val="0"/>
              </a:spcBef>
              <a:buSzPts val="2800"/>
              <a:buFont typeface="Wingdings" panose="05000000000000000000" pitchFamily="2" charset="2"/>
              <a:buChar char="§"/>
            </a:pPr>
            <a:r>
              <a:rPr lang="en-US" dirty="0">
                <a:solidFill>
                  <a:schemeClr val="accent1"/>
                </a:solidFill>
              </a:rPr>
              <a:t>Map out your semester/year with this </a:t>
            </a:r>
            <a:r>
              <a:rPr lang="en-US" u="sng" dirty="0">
                <a:solidFill>
                  <a:schemeClr val="accent1"/>
                </a:solidFill>
                <a:hlinkClick r:id="rId3"/>
              </a:rPr>
              <a:t>online guide</a:t>
            </a:r>
            <a:r>
              <a:rPr lang="en-US" u="sng" dirty="0">
                <a:solidFill>
                  <a:schemeClr val="accent1"/>
                </a:solidFill>
              </a:rPr>
              <a:t>.</a:t>
            </a:r>
          </a:p>
          <a:p>
            <a:pPr marL="977876" lvl="1" indent="-457189">
              <a:spcBef>
                <a:spcPts val="0"/>
              </a:spcBef>
              <a:buSzPts val="2600"/>
              <a:buFont typeface="Open Sans" panose="020B0606030504020204" pitchFamily="34" charset="0"/>
              <a:buChar char="–"/>
            </a:pPr>
            <a:r>
              <a:rPr lang="en-US" sz="2000" dirty="0"/>
              <a:t>Keeps everyone on task</a:t>
            </a:r>
            <a:endParaRPr sz="2000" dirty="0"/>
          </a:p>
          <a:p>
            <a:pPr marL="977876" lvl="1" indent="-457189">
              <a:spcBef>
                <a:spcPts val="0"/>
              </a:spcBef>
              <a:buSzPts val="2600"/>
              <a:buFont typeface="Open Sans" panose="020B0606030504020204" pitchFamily="34" charset="0"/>
              <a:buChar char="–"/>
            </a:pPr>
            <a:r>
              <a:rPr lang="en-US" sz="2000" dirty="0"/>
              <a:t>Completes the year with deadlines met</a:t>
            </a:r>
            <a:endParaRPr sz="2000" dirty="0"/>
          </a:p>
          <a:p>
            <a:pPr marL="977876" lvl="1" indent="-457189">
              <a:spcBef>
                <a:spcPts val="0"/>
              </a:spcBef>
              <a:buSzPts val="2600"/>
              <a:buFont typeface="Open Sans" panose="020B0606030504020204" pitchFamily="34" charset="0"/>
              <a:buChar char="–"/>
            </a:pPr>
            <a:r>
              <a:rPr lang="en-US" sz="2000" dirty="0"/>
              <a:t>Provides greater potential for more student placements</a:t>
            </a:r>
            <a:endParaRPr sz="2000" dirty="0"/>
          </a:p>
          <a:p>
            <a:pPr marL="914377" indent="0">
              <a:spcBef>
                <a:spcPts val="0"/>
              </a:spcBef>
              <a:buNone/>
            </a:pPr>
            <a:endParaRPr sz="1000" dirty="0"/>
          </a:p>
          <a:p>
            <a:pPr marL="393690" indent="-342891">
              <a:spcBef>
                <a:spcPts val="0"/>
              </a:spcBef>
              <a:buSzPts val="2800"/>
              <a:buFont typeface="Wingdings" panose="05000000000000000000" pitchFamily="2" charset="2"/>
              <a:buChar char="§"/>
            </a:pPr>
            <a:r>
              <a:rPr lang="en-US" dirty="0">
                <a:solidFill>
                  <a:schemeClr val="accent1"/>
                </a:solidFill>
              </a:rPr>
              <a:t>Plan</a:t>
            </a:r>
            <a:r>
              <a:rPr lang="en-US" i="1" dirty="0">
                <a:solidFill>
                  <a:schemeClr val="accent1"/>
                </a:solidFill>
              </a:rPr>
              <a:t> follow-ups</a:t>
            </a:r>
            <a:r>
              <a:rPr lang="en-US" dirty="0">
                <a:solidFill>
                  <a:schemeClr val="accent1"/>
                </a:solidFill>
              </a:rPr>
              <a:t> and </a:t>
            </a:r>
            <a:r>
              <a:rPr lang="en-US" i="1" dirty="0">
                <a:solidFill>
                  <a:schemeClr val="accent1"/>
                </a:solidFill>
              </a:rPr>
              <a:t>pop-ins</a:t>
            </a:r>
            <a:r>
              <a:rPr lang="en-US" dirty="0">
                <a:solidFill>
                  <a:schemeClr val="accent1"/>
                </a:solidFill>
              </a:rPr>
              <a:t> which are vital to the program’s success.</a:t>
            </a:r>
            <a:endParaRPr dirty="0">
              <a:solidFill>
                <a:schemeClr val="accent1"/>
              </a:solidFill>
            </a:endParaRPr>
          </a:p>
          <a:p>
            <a:pPr marL="977876" lvl="1" indent="-457189">
              <a:spcBef>
                <a:spcPts val="0"/>
              </a:spcBef>
              <a:buSzPts val="2600"/>
              <a:buFont typeface="Open Sans" panose="020B0606030504020204" pitchFamily="34" charset="0"/>
              <a:buChar char="–"/>
            </a:pPr>
            <a:r>
              <a:rPr lang="en-US" sz="2000" dirty="0"/>
              <a:t>Inform all placements about random monitoring visits</a:t>
            </a:r>
          </a:p>
          <a:p>
            <a:pPr marL="1435065" lvl="2" indent="-457189">
              <a:spcBef>
                <a:spcPts val="0"/>
              </a:spcBef>
              <a:buSzPct val="100000"/>
              <a:buFont typeface="Arial" panose="020B0604020202020204" pitchFamily="34" charset="0"/>
              <a:buChar char="•"/>
            </a:pPr>
            <a:r>
              <a:rPr lang="en-US" sz="1600" dirty="0">
                <a:hlinkClick r:id="rId4"/>
              </a:rPr>
              <a:t>Work-Based Learning Student Placement Monitoring Visit Checklist</a:t>
            </a:r>
            <a:endParaRPr lang="en-US" sz="1600" dirty="0"/>
          </a:p>
          <a:p>
            <a:pPr marL="977876" lvl="2" indent="0">
              <a:spcBef>
                <a:spcPts val="0"/>
              </a:spcBef>
              <a:buSzPts val="2600"/>
              <a:buNone/>
            </a:pPr>
            <a:endParaRPr sz="800" b="1" dirty="0"/>
          </a:p>
          <a:p>
            <a:pPr marL="393690" indent="-342891">
              <a:spcBef>
                <a:spcPts val="0"/>
              </a:spcBef>
              <a:buSzPts val="2800"/>
              <a:buFont typeface="Wingdings" panose="05000000000000000000" pitchFamily="2" charset="2"/>
              <a:buChar char="§"/>
            </a:pPr>
            <a:r>
              <a:rPr lang="en-US" dirty="0">
                <a:solidFill>
                  <a:schemeClr val="accent1"/>
                </a:solidFill>
              </a:rPr>
              <a:t>Provide feedback on students’ performance.</a:t>
            </a:r>
            <a:endParaRPr dirty="0"/>
          </a:p>
          <a:p>
            <a:pPr marL="977876" lvl="1" indent="-457189">
              <a:spcBef>
                <a:spcPts val="0"/>
              </a:spcBef>
              <a:buSzPts val="2600"/>
              <a:buFont typeface="Open Sans" panose="020B0606030504020204" pitchFamily="34" charset="0"/>
              <a:buChar char="–"/>
            </a:pPr>
            <a:r>
              <a:rPr lang="en-US" sz="2000" u="sng" dirty="0">
                <a:solidFill>
                  <a:schemeClr val="hlink"/>
                </a:solidFill>
              </a:rPr>
              <a:t>Student Skills Assessment Rubric</a:t>
            </a:r>
            <a:endParaRPr sz="2000" dirty="0"/>
          </a:p>
          <a:p>
            <a:pPr marL="914377" indent="0">
              <a:spcBef>
                <a:spcPts val="0"/>
              </a:spcBef>
              <a:buNone/>
            </a:pPr>
            <a:endParaRPr sz="1000" b="1" dirty="0"/>
          </a:p>
          <a:p>
            <a:pPr marL="393690" indent="-342891">
              <a:spcBef>
                <a:spcPts val="0"/>
              </a:spcBef>
              <a:buSzPts val="2800"/>
              <a:buFont typeface="Wingdings" panose="05000000000000000000" pitchFamily="2" charset="2"/>
              <a:buChar char="§"/>
            </a:pPr>
            <a:r>
              <a:rPr lang="en-US" dirty="0">
                <a:solidFill>
                  <a:schemeClr val="accent1"/>
                </a:solidFill>
              </a:rPr>
              <a:t>Ask a supervisor to complete an evaluation you provided.</a:t>
            </a:r>
          </a:p>
          <a:p>
            <a:pPr marL="393690" indent="-342891">
              <a:spcBef>
                <a:spcPts val="0"/>
              </a:spcBef>
              <a:buSzPts val="2800"/>
              <a:buFont typeface="Wingdings" panose="05000000000000000000" pitchFamily="2" charset="2"/>
              <a:buChar char="§"/>
            </a:pPr>
            <a:r>
              <a:rPr lang="en-US" dirty="0">
                <a:solidFill>
                  <a:schemeClr val="accent1"/>
                </a:solidFill>
              </a:rPr>
              <a:t>Consider using a time management app to track student hours. </a:t>
            </a:r>
            <a:endParaRPr dirty="0">
              <a:solidFill>
                <a:schemeClr val="accent1"/>
              </a:solidFill>
            </a:endParaRPr>
          </a:p>
          <a:p>
            <a:pPr indent="0">
              <a:spcBef>
                <a:spcPts val="0"/>
              </a:spcBef>
              <a:buNone/>
            </a:pPr>
            <a:endParaRPr sz="2600" b="1" dirty="0"/>
          </a:p>
          <a:p>
            <a:pPr marL="228589" indent="0">
              <a:spcBef>
                <a:spcPts val="0"/>
              </a:spcBef>
              <a:buNone/>
            </a:pPr>
            <a:endParaRPr b="1" dirty="0"/>
          </a:p>
          <a:p>
            <a:pPr marL="228589" indent="0">
              <a:spcBef>
                <a:spcPts val="0"/>
              </a:spcBef>
              <a:buNone/>
            </a:pPr>
            <a:endParaRPr b="1" dirty="0"/>
          </a:p>
          <a:p>
            <a:pPr marL="914356" lvl="1" indent="-342883">
              <a:spcBef>
                <a:spcPts val="360"/>
              </a:spcBef>
              <a:buSzPts val="1800"/>
              <a:buChar char="-"/>
            </a:pPr>
            <a:endParaRPr dirty="0"/>
          </a:p>
        </p:txBody>
      </p:sp>
      <p:sp>
        <p:nvSpPr>
          <p:cNvPr id="467" name="Google Shape;467;p7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r>
              <a:rPr lang="en-US" sz="3600" dirty="0">
                <a:latin typeface="PermianSlabSerifTypeface" panose="02000000000000000000" pitchFamily="50" charset="0"/>
              </a:rPr>
              <a:t>Program: Mapping and Planning</a:t>
            </a:r>
            <a:endParaRPr sz="3600" b="0" i="1" dirty="0">
              <a:latin typeface="PermianSlabSerifTypeface" panose="02000000000000000000" pitchFamily="50" charset="0"/>
            </a:endParaRPr>
          </a:p>
        </p:txBody>
      </p:sp>
    </p:spTree>
    <p:extLst>
      <p:ext uri="{BB962C8B-B14F-4D97-AF65-F5344CB8AC3E}">
        <p14:creationId xmlns:p14="http://schemas.microsoft.com/office/powerpoint/2010/main" val="243812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9"/>
          <p:cNvSpPr txBox="1">
            <a:spLocks noGrp="1"/>
          </p:cNvSpPr>
          <p:nvPr>
            <p:ph type="title"/>
          </p:nvPr>
        </p:nvSpPr>
        <p:spPr>
          <a:xfrm>
            <a:off x="228600" y="286651"/>
            <a:ext cx="6934200" cy="914400"/>
          </a:xfrm>
          <a:prstGeom prst="rect">
            <a:avLst/>
          </a:prstGeom>
          <a:noFill/>
          <a:ln>
            <a:noFill/>
          </a:ln>
        </p:spPr>
        <p:txBody>
          <a:bodyPr spcFirstLastPara="1" wrap="square" lIns="91425" tIns="91425" rIns="91425" bIns="91425" anchor="t" anchorCtr="0">
            <a:noAutofit/>
          </a:bodyPr>
          <a:lstStyle/>
          <a:p>
            <a:r>
              <a:rPr lang="en-US" sz="3800" dirty="0">
                <a:latin typeface="PermianSlabSerifTypeface" panose="02000000000000000000" pitchFamily="50" charset="0"/>
              </a:rPr>
              <a:t>Program: Time Management</a:t>
            </a:r>
            <a:endParaRPr sz="3800" b="0" i="1" dirty="0">
              <a:latin typeface="PermianSlabSerifTypeface" panose="02000000000000000000" pitchFamily="50" charset="0"/>
            </a:endParaRPr>
          </a:p>
        </p:txBody>
      </p:sp>
      <p:sp>
        <p:nvSpPr>
          <p:cNvPr id="458" name="Google Shape;458;p69"/>
          <p:cNvSpPr txBox="1"/>
          <p:nvPr/>
        </p:nvSpPr>
        <p:spPr>
          <a:xfrm>
            <a:off x="3938912" y="2811376"/>
            <a:ext cx="5133600" cy="5988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endParaRPr kern="0">
              <a:solidFill>
                <a:srgbClr val="1B365D"/>
              </a:solidFill>
              <a:latin typeface="Open Sans"/>
              <a:ea typeface="Open Sans"/>
              <a:cs typeface="Open Sans"/>
              <a:sym typeface="Open Sans"/>
            </a:endParaRPr>
          </a:p>
        </p:txBody>
      </p:sp>
      <p:sp>
        <p:nvSpPr>
          <p:cNvPr id="459" name="Google Shape;459;p69"/>
          <p:cNvSpPr txBox="1"/>
          <p:nvPr/>
        </p:nvSpPr>
        <p:spPr>
          <a:xfrm>
            <a:off x="481800" y="1295400"/>
            <a:ext cx="10795800" cy="914400"/>
          </a:xfrm>
          <a:prstGeom prst="rect">
            <a:avLst/>
          </a:prstGeom>
          <a:solidFill>
            <a:schemeClr val="bg1"/>
          </a:solidFill>
          <a:ln>
            <a:noFill/>
          </a:ln>
        </p:spPr>
        <p:txBody>
          <a:bodyPr spcFirstLastPara="1" wrap="square" lIns="91425" tIns="45700" rIns="91425" bIns="45700" anchor="t" anchorCtr="0">
            <a:noAutofit/>
          </a:bodyPr>
          <a:lstStyle/>
          <a:p>
            <a:pPr>
              <a:buClr>
                <a:srgbClr val="000000"/>
              </a:buClr>
              <a:buFont typeface="Arial"/>
              <a:buNone/>
            </a:pPr>
            <a:r>
              <a:rPr lang="en-US" sz="2500" b="1" kern="0" dirty="0">
                <a:solidFill>
                  <a:srgbClr val="000000"/>
                </a:solidFill>
                <a:latin typeface="Open Sans"/>
                <a:ea typeface="Open Sans"/>
                <a:cs typeface="Open Sans"/>
                <a:sym typeface="Open Sans"/>
              </a:rPr>
              <a:t>Recording student time is crucial, especially if Industry Certification is involved.  </a:t>
            </a:r>
            <a:endParaRPr sz="2500" b="1" kern="0" dirty="0">
              <a:solidFill>
                <a:srgbClr val="000000"/>
              </a:solidFill>
              <a:latin typeface="Open Sans"/>
              <a:ea typeface="Open Sans"/>
              <a:cs typeface="Open Sans"/>
              <a:sym typeface="Open Sans"/>
            </a:endParaRPr>
          </a:p>
        </p:txBody>
      </p:sp>
      <p:sp>
        <p:nvSpPr>
          <p:cNvPr id="460" name="Google Shape;460;p69"/>
          <p:cNvSpPr txBox="1"/>
          <p:nvPr/>
        </p:nvSpPr>
        <p:spPr>
          <a:xfrm>
            <a:off x="7424555" y="2811377"/>
            <a:ext cx="4114800" cy="2598159"/>
          </a:xfrm>
          <a:prstGeom prst="rect">
            <a:avLst/>
          </a:prstGeom>
          <a:solidFill>
            <a:schemeClr val="bg1"/>
          </a:solidFill>
          <a:ln>
            <a:solidFill>
              <a:schemeClr val="bg1"/>
            </a:solidFill>
          </a:ln>
        </p:spPr>
        <p:txBody>
          <a:bodyPr spcFirstLastPara="1" wrap="square" lIns="91425" tIns="91425" rIns="91425" bIns="91425" anchor="t" anchorCtr="0">
            <a:noAutofit/>
          </a:bodyPr>
          <a:lstStyle/>
          <a:p>
            <a:pPr marL="63498">
              <a:buClr>
                <a:srgbClr val="FFFFFF"/>
              </a:buClr>
              <a:buSzPts val="2600"/>
            </a:pPr>
            <a:r>
              <a:rPr lang="en-US" sz="2600" b="1" kern="0" dirty="0">
                <a:solidFill>
                  <a:schemeClr val="accent1"/>
                </a:solidFill>
                <a:latin typeface="Open Sans"/>
                <a:ea typeface="Open Sans"/>
                <a:cs typeface="Open Sans"/>
                <a:sym typeface="Open Sans"/>
              </a:rPr>
              <a:t>Attendance App Ideas</a:t>
            </a:r>
            <a:r>
              <a:rPr lang="en-US" sz="2600" kern="0" dirty="0">
                <a:solidFill>
                  <a:schemeClr val="accent1"/>
                </a:solidFill>
                <a:latin typeface="Open Sans"/>
                <a:ea typeface="Open Sans"/>
                <a:cs typeface="Open Sans"/>
                <a:sym typeface="Open Sans"/>
              </a:rPr>
              <a:t>:</a:t>
            </a:r>
          </a:p>
          <a:p>
            <a:pPr marL="520698" indent="-457200">
              <a:buClr>
                <a:srgbClr val="FF0000"/>
              </a:buClr>
              <a:buSzPts val="2600"/>
              <a:buFont typeface="Wingdings" panose="05000000000000000000" pitchFamily="2" charset="2"/>
              <a:buChar char="§"/>
            </a:pPr>
            <a:r>
              <a:rPr lang="en-US" sz="2600" kern="0" dirty="0">
                <a:solidFill>
                  <a:srgbClr val="FFFFFF"/>
                </a:solidFill>
                <a:latin typeface="Open Sans"/>
                <a:ea typeface="Open Sans"/>
                <a:cs typeface="Open Sans"/>
                <a:sym typeface="Open Sans"/>
                <a:hlinkClick r:id="rId3"/>
              </a:rPr>
              <a:t>Time Station</a:t>
            </a:r>
            <a:endParaRPr sz="2600" kern="0" dirty="0">
              <a:solidFill>
                <a:srgbClr val="FFFFFF"/>
              </a:solidFill>
              <a:latin typeface="Open Sans"/>
              <a:ea typeface="Open Sans"/>
              <a:cs typeface="Open Sans"/>
              <a:sym typeface="Open Sans"/>
            </a:endParaRPr>
          </a:p>
          <a:p>
            <a:pPr marL="520698" indent="-457200">
              <a:buClr>
                <a:srgbClr val="FF0000"/>
              </a:buClr>
              <a:buSzPts val="2600"/>
              <a:buFont typeface="Wingdings" panose="05000000000000000000" pitchFamily="2" charset="2"/>
              <a:buChar char="§"/>
            </a:pPr>
            <a:r>
              <a:rPr lang="en-US" sz="2600" kern="0" dirty="0">
                <a:solidFill>
                  <a:srgbClr val="FFFFFF"/>
                </a:solidFill>
                <a:latin typeface="Open Sans"/>
                <a:ea typeface="Open Sans"/>
                <a:cs typeface="Open Sans"/>
                <a:sym typeface="Open Sans"/>
                <a:hlinkClick r:id="rId4"/>
              </a:rPr>
              <a:t>Time Sheet</a:t>
            </a:r>
            <a:endParaRPr sz="2600" kern="0" dirty="0">
              <a:solidFill>
                <a:srgbClr val="FFFFFF"/>
              </a:solidFill>
              <a:latin typeface="Open Sans"/>
              <a:ea typeface="Open Sans"/>
              <a:cs typeface="Open Sans"/>
              <a:sym typeface="Open Sans"/>
            </a:endParaRPr>
          </a:p>
          <a:p>
            <a:pPr marL="520698" indent="-457200">
              <a:buClr>
                <a:srgbClr val="FF0000"/>
              </a:buClr>
              <a:buSzPts val="2600"/>
              <a:buFont typeface="Wingdings" panose="05000000000000000000" pitchFamily="2" charset="2"/>
              <a:buChar char="§"/>
            </a:pPr>
            <a:r>
              <a:rPr lang="en-US" sz="2600" kern="0" dirty="0" err="1">
                <a:solidFill>
                  <a:srgbClr val="FFFFFF"/>
                </a:solidFill>
                <a:latin typeface="Open Sans"/>
                <a:ea typeface="Open Sans"/>
                <a:cs typeface="Open Sans"/>
                <a:sym typeface="Open Sans"/>
                <a:hlinkClick r:id="rId5"/>
              </a:rPr>
              <a:t>Homebase</a:t>
            </a:r>
            <a:endParaRPr sz="2600" kern="0" dirty="0">
              <a:solidFill>
                <a:srgbClr val="FFFFFF"/>
              </a:solidFill>
              <a:latin typeface="Open Sans"/>
              <a:ea typeface="Open Sans"/>
              <a:cs typeface="Open Sans"/>
              <a:sym typeface="Open Sans"/>
            </a:endParaRPr>
          </a:p>
          <a:p>
            <a:pPr marL="520698" indent="-457200">
              <a:buClr>
                <a:srgbClr val="FF0000"/>
              </a:buClr>
              <a:buSzPts val="2600"/>
              <a:buFont typeface="Wingdings" panose="05000000000000000000" pitchFamily="2" charset="2"/>
              <a:buChar char="§"/>
            </a:pPr>
            <a:r>
              <a:rPr lang="en-US" sz="2600" kern="0" dirty="0" err="1">
                <a:solidFill>
                  <a:srgbClr val="FFFFFF"/>
                </a:solidFill>
                <a:latin typeface="Open Sans"/>
                <a:ea typeface="Open Sans"/>
                <a:cs typeface="Open Sans"/>
                <a:sym typeface="Open Sans"/>
                <a:hlinkClick r:id="rId6"/>
              </a:rPr>
              <a:t>Freshbook</a:t>
            </a:r>
            <a:endParaRPr sz="2600" kern="0" dirty="0">
              <a:solidFill>
                <a:srgbClr val="FFFFFF"/>
              </a:solidFill>
              <a:latin typeface="Open Sans"/>
              <a:ea typeface="Open Sans"/>
              <a:cs typeface="Open Sans"/>
              <a:sym typeface="Open Sans"/>
            </a:endParaRPr>
          </a:p>
          <a:p>
            <a:pPr marL="520698" indent="-457200">
              <a:buClr>
                <a:srgbClr val="FF0000"/>
              </a:buClr>
              <a:buSzPts val="2600"/>
              <a:buFont typeface="Wingdings" panose="05000000000000000000" pitchFamily="2" charset="2"/>
              <a:buChar char="§"/>
            </a:pPr>
            <a:r>
              <a:rPr lang="en-US" sz="2600" kern="0" dirty="0">
                <a:solidFill>
                  <a:srgbClr val="FFFFFF"/>
                </a:solidFill>
                <a:latin typeface="Open Sans"/>
                <a:ea typeface="Open Sans"/>
                <a:cs typeface="Open Sans"/>
                <a:sym typeface="Open Sans"/>
                <a:hlinkClick r:id="rId7"/>
              </a:rPr>
              <a:t>Harvest</a:t>
            </a:r>
            <a:endParaRPr sz="2600" kern="0" dirty="0">
              <a:solidFill>
                <a:srgbClr val="FFFFFF"/>
              </a:solidFill>
              <a:latin typeface="Open Sans"/>
              <a:ea typeface="Open Sans"/>
              <a:cs typeface="Open Sans"/>
              <a:sym typeface="Open Sans"/>
            </a:endParaRPr>
          </a:p>
        </p:txBody>
      </p:sp>
      <p:pic>
        <p:nvPicPr>
          <p:cNvPr id="461" name="Google Shape;461;p69"/>
          <p:cNvPicPr preferRelativeResize="0"/>
          <p:nvPr/>
        </p:nvPicPr>
        <p:blipFill rotWithShape="1">
          <a:blip r:embed="rId8">
            <a:alphaModFix/>
          </a:blip>
          <a:srcRect l="21196" t="20329" r="20684" b="7426"/>
          <a:stretch/>
        </p:blipFill>
        <p:spPr>
          <a:xfrm>
            <a:off x="481916" y="2254626"/>
            <a:ext cx="6452284" cy="4323425"/>
          </a:xfrm>
          <a:prstGeom prst="rect">
            <a:avLst/>
          </a:prstGeom>
          <a:noFill/>
          <a:ln>
            <a:noFill/>
          </a:ln>
        </p:spPr>
      </p:pic>
      <p:sp>
        <p:nvSpPr>
          <p:cNvPr id="2" name="TextBox 1"/>
          <p:cNvSpPr txBox="1"/>
          <p:nvPr/>
        </p:nvSpPr>
        <p:spPr>
          <a:xfrm rot="20096907">
            <a:off x="3888109" y="3376535"/>
            <a:ext cx="2559404" cy="707886"/>
          </a:xfrm>
          <a:prstGeom prst="rect">
            <a:avLst/>
          </a:prstGeom>
          <a:noFill/>
        </p:spPr>
        <p:txBody>
          <a:bodyPr wrap="square" rtlCol="0">
            <a:spAutoFit/>
          </a:bodyPr>
          <a:lstStyle/>
          <a:p>
            <a:r>
              <a:rPr lang="en-US" sz="4000" b="1" dirty="0">
                <a:solidFill>
                  <a:schemeClr val="bg2">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8" name="Rounded Rectangle 7"/>
          <p:cNvSpPr/>
          <p:nvPr/>
        </p:nvSpPr>
        <p:spPr>
          <a:xfrm>
            <a:off x="7315199" y="2811375"/>
            <a:ext cx="4224155" cy="2598161"/>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84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72"/>
          <p:cNvSpPr txBox="1">
            <a:spLocks noGrp="1"/>
          </p:cNvSpPr>
          <p:nvPr>
            <p:ph type="title"/>
          </p:nvPr>
        </p:nvSpPr>
        <p:spPr>
          <a:prstGeom prst="rect">
            <a:avLst/>
          </a:prstGeom>
        </p:spPr>
        <p:txBody>
          <a:bodyPr spcFirstLastPara="1" wrap="square" lIns="91425" tIns="45700" rIns="91425" bIns="45700" anchor="ctr" anchorCtr="0">
            <a:noAutofit/>
          </a:bodyPr>
          <a:lstStyle/>
          <a:p>
            <a:r>
              <a:rPr lang="en-US" dirty="0">
                <a:latin typeface="PermianSlabSerifTypeface" panose="02000000000000000000" pitchFamily="50" charset="0"/>
              </a:rPr>
              <a:t>Program: Review and Revision</a:t>
            </a:r>
            <a:endParaRPr b="0" i="1" dirty="0">
              <a:latin typeface="PermianSlabSerifTypeface" panose="02000000000000000000" pitchFamily="50" charset="0"/>
            </a:endParaRPr>
          </a:p>
        </p:txBody>
      </p:sp>
      <p:sp>
        <p:nvSpPr>
          <p:cNvPr id="481" name="Google Shape;481;p72"/>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17</a:t>
            </a:fld>
            <a:endParaRPr/>
          </a:p>
        </p:txBody>
      </p:sp>
      <p:sp>
        <p:nvSpPr>
          <p:cNvPr id="2" name="TextBox 1"/>
          <p:cNvSpPr txBox="1"/>
          <p:nvPr/>
        </p:nvSpPr>
        <p:spPr>
          <a:xfrm>
            <a:off x="292100" y="1447800"/>
            <a:ext cx="10972800" cy="2677656"/>
          </a:xfrm>
          <a:prstGeom prst="rect">
            <a:avLst/>
          </a:prstGeom>
          <a:noFill/>
        </p:spPr>
        <p:txBody>
          <a:bodyPr wrap="square" rtlCol="0">
            <a:spAutoFit/>
          </a:bodyPr>
          <a:lstStyle/>
          <a:p>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Take time to evaluate your program and make improvements where indicated. Use the linked evaluation framework templates to ensure the Clinical Internship course is relevant and sustainable with a particular focus on Tennessee Pathways and the belief that a progression of career awareness and skill development leads to student preparedness. </a:t>
            </a:r>
          </a:p>
          <a:p>
            <a:pPr marL="457189" indent="-406390">
              <a:buClr>
                <a:srgbClr val="FF0000"/>
              </a:buClr>
              <a:buSzPct val="100000"/>
              <a:buFont typeface="Wingdings" panose="05000000000000000000" pitchFamily="2" charset="2"/>
              <a:buChar char="§"/>
            </a:pPr>
            <a:r>
              <a:rPr lang="en-US" sz="2400" u="sng" kern="0" dirty="0">
                <a:solidFill>
                  <a:srgbClr val="EE3524"/>
                </a:solidFill>
                <a:latin typeface="Open Sans" panose="020B0606030504020204" pitchFamily="34" charset="0"/>
                <a:ea typeface="Open Sans" panose="020B0606030504020204" pitchFamily="34" charset="0"/>
                <a:cs typeface="Open Sans" panose="020B0606030504020204" pitchFamily="34" charset="0"/>
                <a:sym typeface="Open Sans"/>
                <a:hlinkClick r:id="rId3"/>
              </a:rPr>
              <a:t>WBL SAMPLE Program Evaluation Framework 1</a:t>
            </a:r>
            <a:endParaRPr lang="en-US" sz="24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189" indent="-406390">
              <a:buClr>
                <a:srgbClr val="FF0000"/>
              </a:buClr>
              <a:buSzPct val="100000"/>
              <a:buFont typeface="Wingdings" panose="05000000000000000000" pitchFamily="2" charset="2"/>
              <a:buChar char="§"/>
            </a:pPr>
            <a:r>
              <a:rPr lang="en-US" sz="2400" u="sng" kern="0" dirty="0">
                <a:solidFill>
                  <a:srgbClr val="2066D8"/>
                </a:solidFill>
                <a:latin typeface="Open Sans" panose="020B0606030504020204" pitchFamily="34" charset="0"/>
                <a:ea typeface="Open Sans" panose="020B0606030504020204" pitchFamily="34" charset="0"/>
                <a:cs typeface="Open Sans" panose="020B0606030504020204" pitchFamily="34" charset="0"/>
                <a:sym typeface="Open Sans"/>
              </a:rPr>
              <a:t>WBL SAMPLE Program Evaluation Framework 2</a:t>
            </a:r>
          </a:p>
        </p:txBody>
      </p:sp>
    </p:spTree>
    <p:extLst>
      <p:ext uri="{BB962C8B-B14F-4D97-AF65-F5344CB8AC3E}">
        <p14:creationId xmlns:p14="http://schemas.microsoft.com/office/powerpoint/2010/main" val="386050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152399" y="381000"/>
            <a:ext cx="10941051" cy="9144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Program: Parent Involvement</a:t>
            </a:r>
            <a:endParaRPr b="0" i="1" dirty="0">
              <a:latin typeface="PermianSlabSerifTypeface" panose="02000000000000000000" pitchFamily="50" charset="0"/>
            </a:endParaRPr>
          </a:p>
        </p:txBody>
      </p:sp>
      <p:sp>
        <p:nvSpPr>
          <p:cNvPr id="286" name="Google Shape;286;p45"/>
          <p:cNvSpPr txBox="1"/>
          <p:nvPr/>
        </p:nvSpPr>
        <p:spPr>
          <a:xfrm>
            <a:off x="5334000" y="1505400"/>
            <a:ext cx="6717600" cy="4285800"/>
          </a:xfrm>
          <a:prstGeom prst="rect">
            <a:avLst/>
          </a:prstGeom>
          <a:noFill/>
          <a:ln>
            <a:noFill/>
          </a:ln>
        </p:spPr>
        <p:txBody>
          <a:bodyPr spcFirstLastPara="1" wrap="square" lIns="91425" tIns="91425" rIns="91425" bIns="91425" anchor="t" anchorCtr="0">
            <a:noAutofit/>
          </a:bodyPr>
          <a:lstStyle/>
          <a:p>
            <a:pPr marL="76198">
              <a:buClr>
                <a:srgbClr val="FF0000"/>
              </a:buClr>
              <a:buSzPts val="2400"/>
            </a:pPr>
            <a:r>
              <a:rPr lang="en-US" sz="2000" b="1" u="sng" kern="0" dirty="0">
                <a:solidFill>
                  <a:srgbClr val="000000"/>
                </a:solidFill>
                <a:latin typeface="Open Sans"/>
                <a:ea typeface="Open Sans"/>
                <a:cs typeface="Open Sans"/>
                <a:sym typeface="Open Sans"/>
              </a:rPr>
              <a:t>Sample document list:</a:t>
            </a: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Agreement of Schedule</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Auto and Health Insurance</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Clinical Rules</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Confidentiality Agreement</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Dress Code</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Exposure Control Plan Acknowledgement</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Flu Vaccine</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Grading Policy</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MMR and Hepatitis B vaccine</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Physical and TB Form</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Physician Physical Form</a:t>
            </a:r>
            <a:endParaRPr sz="2000" kern="0" dirty="0">
              <a:solidFill>
                <a:srgbClr val="000000"/>
              </a:solidFill>
              <a:latin typeface="Open Sans"/>
              <a:ea typeface="Open Sans"/>
              <a:cs typeface="Open Sans"/>
              <a:sym typeface="Open Sans"/>
            </a:endParaRPr>
          </a:p>
          <a:p>
            <a:pPr marL="457189" indent="-380990">
              <a:buClr>
                <a:srgbClr val="FF0000"/>
              </a:buClr>
              <a:buSzPts val="2400"/>
              <a:buFont typeface="Wingdings" panose="05000000000000000000" pitchFamily="2" charset="2"/>
              <a:buChar char="§"/>
            </a:pPr>
            <a:r>
              <a:rPr lang="en-US" sz="2000" kern="0" dirty="0">
                <a:solidFill>
                  <a:srgbClr val="000000"/>
                </a:solidFill>
                <a:latin typeface="Open Sans"/>
                <a:ea typeface="Open Sans"/>
                <a:cs typeface="Open Sans"/>
                <a:sym typeface="Open Sans"/>
              </a:rPr>
              <a:t>Universal Precautions Training Documentation</a:t>
            </a:r>
            <a:endParaRPr sz="2000" kern="0" dirty="0">
              <a:solidFill>
                <a:srgbClr val="000000"/>
              </a:solidFill>
              <a:latin typeface="Open Sans"/>
              <a:ea typeface="Open Sans"/>
              <a:cs typeface="Open Sans"/>
              <a:sym typeface="Open Sans"/>
            </a:endParaRPr>
          </a:p>
        </p:txBody>
      </p:sp>
      <p:sp>
        <p:nvSpPr>
          <p:cNvPr id="4" name="Rectangle 3"/>
          <p:cNvSpPr/>
          <p:nvPr/>
        </p:nvSpPr>
        <p:spPr>
          <a:xfrm>
            <a:off x="435863" y="1905000"/>
            <a:ext cx="4517136" cy="1477328"/>
          </a:xfrm>
          <a:prstGeom prst="rect">
            <a:avLst/>
          </a:prstGeom>
        </p:spPr>
        <p:txBody>
          <a:bodyPr wrap="square">
            <a:spAutoFit/>
          </a:bodyPr>
          <a:lstStyle/>
          <a:p>
            <a:pPr marL="203190">
              <a:buSzPts val="2800"/>
            </a:pPr>
            <a:r>
              <a:rPr lang="en-US"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Experienced teachers recommend:</a:t>
            </a:r>
          </a:p>
          <a:p>
            <a:pPr marL="203190">
              <a:buSzPts val="2800"/>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Have a parent meeting for disseminating information and signing documents.</a:t>
            </a:r>
          </a:p>
          <a:p>
            <a:pPr marL="457178" indent="-253988">
              <a:buSzPts val="2800"/>
              <a:buChar char="-"/>
            </a:pPr>
            <a:endParaRPr lang="en-US" i="1" dirty="0"/>
          </a:p>
        </p:txBody>
      </p:sp>
      <p:sp>
        <p:nvSpPr>
          <p:cNvPr id="8" name="Rounded Rectangle 7"/>
          <p:cNvSpPr/>
          <p:nvPr/>
        </p:nvSpPr>
        <p:spPr>
          <a:xfrm>
            <a:off x="582354" y="1828800"/>
            <a:ext cx="4370645" cy="1295400"/>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16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Rounded Rectangle 1"/>
          <p:cNvSpPr/>
          <p:nvPr/>
        </p:nvSpPr>
        <p:spPr>
          <a:xfrm>
            <a:off x="6781800" y="1828800"/>
            <a:ext cx="4953000" cy="3048000"/>
          </a:xfrm>
          <a:prstGeom prst="roundRect">
            <a:avLst/>
          </a:prstGeom>
          <a:solidFill>
            <a:schemeClr val="bg1"/>
          </a:solid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Google Shape;276;p44"/>
          <p:cNvSpPr txBox="1">
            <a:spLocks noGrp="1"/>
          </p:cNvSpPr>
          <p:nvPr>
            <p:ph type="title"/>
          </p:nvPr>
        </p:nvSpPr>
        <p:spPr>
          <a:xfrm>
            <a:off x="228601" y="342287"/>
            <a:ext cx="10922100" cy="9144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Program: Parent Involvement</a:t>
            </a:r>
            <a:endParaRPr i="1" dirty="0">
              <a:latin typeface="PermianSlabSerifTypeface" panose="02000000000000000000" pitchFamily="50" charset="0"/>
            </a:endParaRPr>
          </a:p>
        </p:txBody>
      </p:sp>
      <p:sp>
        <p:nvSpPr>
          <p:cNvPr id="277" name="Google Shape;277;p44"/>
          <p:cNvSpPr txBox="1">
            <a:spLocks noGrp="1"/>
          </p:cNvSpPr>
          <p:nvPr>
            <p:ph type="body" idx="4294967295"/>
          </p:nvPr>
        </p:nvSpPr>
        <p:spPr>
          <a:xfrm>
            <a:off x="6781800" y="1981200"/>
            <a:ext cx="5181600" cy="4776216"/>
          </a:xfrm>
          <a:prstGeom prst="rect">
            <a:avLst/>
          </a:prstGeom>
          <a:noFill/>
          <a:ln>
            <a:noFill/>
          </a:ln>
        </p:spPr>
        <p:txBody>
          <a:bodyPr spcFirstLastPara="1" wrap="square" lIns="91425" tIns="91425" rIns="91425" bIns="91425" anchor="t" anchorCtr="0">
            <a:noAutofit/>
          </a:bodyPr>
          <a:lstStyle/>
          <a:p>
            <a:pPr marL="203190" indent="0">
              <a:spcBef>
                <a:spcPts val="0"/>
              </a:spcBef>
              <a:buSzPts val="2800"/>
              <a:buNone/>
            </a:pPr>
            <a:r>
              <a:rPr lang="en-US" sz="2000" b="1" i="1" dirty="0"/>
              <a:t>Experienced teachers recommend:</a:t>
            </a:r>
          </a:p>
          <a:p>
            <a:pPr marL="457178" indent="-253988">
              <a:spcBef>
                <a:spcPts val="0"/>
              </a:spcBef>
              <a:buSzPts val="2800"/>
              <a:buChar char="-"/>
            </a:pPr>
            <a:r>
              <a:rPr lang="en-US" sz="2000" dirty="0"/>
              <a:t>Set forth expectations in writing</a:t>
            </a:r>
            <a:endParaRPr sz="2000" dirty="0"/>
          </a:p>
          <a:p>
            <a:pPr marL="457178" indent="-253988">
              <a:buSzPts val="2800"/>
              <a:buChar char="-"/>
            </a:pPr>
            <a:r>
              <a:rPr lang="en-US" sz="2000" dirty="0"/>
              <a:t>Involve school board, administration and parents</a:t>
            </a:r>
            <a:endParaRPr sz="2000" dirty="0"/>
          </a:p>
          <a:p>
            <a:pPr marL="457178" indent="-253988">
              <a:buSzPts val="2800"/>
              <a:buChar char="-"/>
            </a:pPr>
            <a:r>
              <a:rPr lang="en-US" sz="2000" dirty="0"/>
              <a:t>Clearly express consequences for non-compliance</a:t>
            </a:r>
            <a:endParaRPr sz="2000" dirty="0"/>
          </a:p>
          <a:p>
            <a:pPr marL="457178" indent="-253988">
              <a:buSzPts val="2800"/>
              <a:buChar char="-"/>
            </a:pPr>
            <a:r>
              <a:rPr lang="en-US" sz="2000" dirty="0"/>
              <a:t>Some districts have this document notarized when parents sign</a:t>
            </a:r>
            <a:endParaRPr sz="2000" dirty="0"/>
          </a:p>
        </p:txBody>
      </p:sp>
      <p:pic>
        <p:nvPicPr>
          <p:cNvPr id="279" name="Google Shape;279;p44" descr="Screenshot (12).png"/>
          <p:cNvPicPr preferRelativeResize="0"/>
          <p:nvPr/>
        </p:nvPicPr>
        <p:blipFill rotWithShape="1">
          <a:blip r:embed="rId3">
            <a:alphaModFix/>
          </a:blip>
          <a:srcRect/>
          <a:stretch/>
        </p:blipFill>
        <p:spPr>
          <a:xfrm>
            <a:off x="914400" y="1256687"/>
            <a:ext cx="4851400" cy="5182827"/>
          </a:xfrm>
          <a:prstGeom prst="rect">
            <a:avLst/>
          </a:prstGeom>
          <a:ln>
            <a:noFill/>
          </a:ln>
          <a:effectLst>
            <a:outerShdw blurRad="190500" algn="tl" rotWithShape="0">
              <a:srgbClr val="000000">
                <a:alpha val="70000"/>
              </a:srgbClr>
            </a:outerShdw>
          </a:effectLst>
        </p:spPr>
      </p:pic>
      <p:sp>
        <p:nvSpPr>
          <p:cNvPr id="3" name="Rectangle 2"/>
          <p:cNvSpPr/>
          <p:nvPr/>
        </p:nvSpPr>
        <p:spPr>
          <a:xfrm rot="19907892">
            <a:off x="2156925" y="2269728"/>
            <a:ext cx="2366353" cy="707886"/>
          </a:xfrm>
          <a:prstGeom prst="rect">
            <a:avLst/>
          </a:prstGeom>
        </p:spPr>
        <p:txBody>
          <a:bodyPr wrap="none">
            <a:spAutoFit/>
          </a:bodyPr>
          <a:lstStyle/>
          <a:p>
            <a:pPr lvl="0"/>
            <a:r>
              <a:rPr lang="en-US" sz="4000" b="1" dirty="0">
                <a:solidFill>
                  <a:srgbClr val="6E7073">
                    <a:lumMod val="40000"/>
                    <a:lumOff val="60000"/>
                  </a:srgbClr>
                </a:solidFill>
                <a:latin typeface="Open Sans" panose="020B0606030504020204" pitchFamily="34" charset="0"/>
                <a:ea typeface="Open Sans" panose="020B0606030504020204" pitchFamily="34" charset="0"/>
                <a:cs typeface="Open Sans" panose="020B0606030504020204" pitchFamily="34" charset="0"/>
              </a:rPr>
              <a:t>Example</a:t>
            </a:r>
          </a:p>
        </p:txBody>
      </p:sp>
    </p:spTree>
    <p:extLst>
      <p:ext uri="{BB962C8B-B14F-4D97-AF65-F5344CB8AC3E}">
        <p14:creationId xmlns:p14="http://schemas.microsoft.com/office/powerpoint/2010/main" val="217336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Articulate the policies and guidelines for the Clinical Internship course</a:t>
            </a:r>
          </a:p>
          <a:p>
            <a:r>
              <a:rPr lang="en-US" dirty="0"/>
              <a:t>Evaluate and apply concepts for student supervision in Health Science Clinical </a:t>
            </a:r>
            <a:r>
              <a:rPr lang="en-US"/>
              <a:t>Internship experiences </a:t>
            </a:r>
            <a:endParaRPr lang="en-US" dirty="0"/>
          </a:p>
          <a:p>
            <a:r>
              <a:rPr lang="en-US" dirty="0"/>
              <a:t>Analyze the training requirements for Clinical Internship instructors</a:t>
            </a:r>
          </a:p>
          <a:p>
            <a:r>
              <a:rPr lang="en-US" dirty="0"/>
              <a:t>Formulate a course outline with dates aligned to the district calendar</a:t>
            </a:r>
          </a:p>
          <a:p>
            <a:r>
              <a:rPr lang="en-US" dirty="0"/>
              <a:t>Prioritize actions that ensure compliance with Tennessee Department of Education Work-Based Learning guidelines.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14545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228599" y="327199"/>
            <a:ext cx="10922101" cy="9144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Program : Optional Application Process</a:t>
            </a:r>
            <a:endParaRPr i="1" dirty="0">
              <a:latin typeface="PermianSlabSerifTypeface" panose="02000000000000000000" pitchFamily="50" charset="0"/>
            </a:endParaRPr>
          </a:p>
        </p:txBody>
      </p:sp>
      <p:pic>
        <p:nvPicPr>
          <p:cNvPr id="216" name="Google Shape;216;p36"/>
          <p:cNvPicPr preferRelativeResize="0"/>
          <p:nvPr/>
        </p:nvPicPr>
        <p:blipFill>
          <a:blip r:embed="rId3">
            <a:alphaModFix/>
          </a:blip>
          <a:stretch>
            <a:fillRect/>
          </a:stretch>
        </p:blipFill>
        <p:spPr>
          <a:xfrm>
            <a:off x="443447" y="1295401"/>
            <a:ext cx="4492127" cy="5322825"/>
          </a:xfrm>
          <a:prstGeom prst="rect">
            <a:avLst/>
          </a:prstGeom>
          <a:ln>
            <a:noFill/>
          </a:ln>
          <a:effectLst>
            <a:outerShdw blurRad="190500" algn="tl" rotWithShape="0">
              <a:srgbClr val="000000">
                <a:alpha val="70000"/>
              </a:srgbClr>
            </a:outerShdw>
          </a:effectLst>
        </p:spPr>
      </p:pic>
      <p:pic>
        <p:nvPicPr>
          <p:cNvPr id="217" name="Google Shape;217;p36"/>
          <p:cNvPicPr preferRelativeResize="0"/>
          <p:nvPr/>
        </p:nvPicPr>
        <p:blipFill rotWithShape="1">
          <a:blip r:embed="rId4">
            <a:alphaModFix/>
          </a:blip>
          <a:srcRect l="2320" t="4734" r="3339" b="4734"/>
          <a:stretch/>
        </p:blipFill>
        <p:spPr>
          <a:xfrm>
            <a:off x="7293026" y="1295402"/>
            <a:ext cx="4503303" cy="5349975"/>
          </a:xfrm>
          <a:prstGeom prst="rect">
            <a:avLst/>
          </a:prstGeom>
          <a:ln>
            <a:noFill/>
          </a:ln>
          <a:effectLst>
            <a:outerShdw blurRad="190500" algn="tl" rotWithShape="0">
              <a:srgbClr val="000000">
                <a:alpha val="70000"/>
              </a:srgbClr>
            </a:outerShdw>
          </a:effectLst>
        </p:spPr>
      </p:pic>
      <p:sp>
        <p:nvSpPr>
          <p:cNvPr id="6" name="Rounded Rectangle 5"/>
          <p:cNvSpPr/>
          <p:nvPr/>
        </p:nvSpPr>
        <p:spPr>
          <a:xfrm>
            <a:off x="4792706" y="3278675"/>
            <a:ext cx="2650277" cy="1761843"/>
          </a:xfrm>
          <a:prstGeom prst="roundRect">
            <a:avLst/>
          </a:prstGeom>
          <a:solidFill>
            <a:schemeClr val="bg1"/>
          </a:solid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3190">
              <a:buSzPts val="2800"/>
            </a:pPr>
            <a:endParaRPr lang="en-US" b="1" i="1" dirty="0">
              <a:solidFill>
                <a:schemeClr val="accent1"/>
              </a:solidFill>
            </a:endParaRPr>
          </a:p>
        </p:txBody>
      </p:sp>
      <p:sp>
        <p:nvSpPr>
          <p:cNvPr id="2" name="TextBox 1"/>
          <p:cNvSpPr txBox="1"/>
          <p:nvPr/>
        </p:nvSpPr>
        <p:spPr>
          <a:xfrm>
            <a:off x="4953000" y="3359378"/>
            <a:ext cx="2514600" cy="1600438"/>
          </a:xfrm>
          <a:prstGeom prst="rect">
            <a:avLst/>
          </a:prstGeom>
          <a:noFill/>
        </p:spPr>
        <p:txBody>
          <a:bodyPr wrap="square" rtlCol="0">
            <a:spAutoFit/>
          </a:bodyPr>
          <a:lstStyle/>
          <a:p>
            <a:r>
              <a:rPr lang="en-US" sz="1400" b="1"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Experienced teachers recommend:</a:t>
            </a:r>
          </a:p>
          <a:p>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Work with your principal and school counselors to create an application process for the Clinical Internship class.</a:t>
            </a:r>
          </a:p>
        </p:txBody>
      </p:sp>
      <p:sp>
        <p:nvSpPr>
          <p:cNvPr id="3" name="Rectangle 2"/>
          <p:cNvSpPr/>
          <p:nvPr/>
        </p:nvSpPr>
        <p:spPr>
          <a:xfrm rot="20551096">
            <a:off x="1510876" y="3265819"/>
            <a:ext cx="2791243" cy="584775"/>
          </a:xfrm>
          <a:prstGeom prst="rect">
            <a:avLst/>
          </a:prstGeom>
        </p:spPr>
        <p:txBody>
          <a:bodyPr wrap="square">
            <a:spAutoFit/>
          </a:bodyPr>
          <a:lstStyle/>
          <a:p>
            <a:pPr lvl="0"/>
            <a:r>
              <a:rPr lang="en-US" sz="3200" b="1" dirty="0">
                <a:solidFill>
                  <a:srgbClr val="6E7073">
                    <a:lumMod val="40000"/>
                    <a:lumOff val="60000"/>
                  </a:srgbClr>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4" name="Rectangle 3"/>
          <p:cNvSpPr/>
          <p:nvPr/>
        </p:nvSpPr>
        <p:spPr>
          <a:xfrm rot="19939354">
            <a:off x="8763473" y="3274561"/>
            <a:ext cx="1928733" cy="584775"/>
          </a:xfrm>
          <a:prstGeom prst="rect">
            <a:avLst/>
          </a:prstGeom>
        </p:spPr>
        <p:txBody>
          <a:bodyPr wrap="none">
            <a:spAutoFit/>
          </a:bodyPr>
          <a:lstStyle/>
          <a:p>
            <a:pPr lvl="0"/>
            <a:r>
              <a:rPr lang="en-US" sz="3200" b="1" dirty="0">
                <a:solidFill>
                  <a:srgbClr val="6E7073">
                    <a:lumMod val="40000"/>
                    <a:lumOff val="60000"/>
                  </a:srgbClr>
                </a:solidFill>
                <a:latin typeface="Open Sans" panose="020B0606030504020204" pitchFamily="34" charset="0"/>
                <a:ea typeface="Open Sans" panose="020B0606030504020204" pitchFamily="34" charset="0"/>
                <a:cs typeface="Open Sans" panose="020B0606030504020204" pitchFamily="34" charset="0"/>
              </a:rPr>
              <a:t>Example</a:t>
            </a:r>
          </a:p>
        </p:txBody>
      </p:sp>
    </p:spTree>
    <p:extLst>
      <p:ext uri="{BB962C8B-B14F-4D97-AF65-F5344CB8AC3E}">
        <p14:creationId xmlns:p14="http://schemas.microsoft.com/office/powerpoint/2010/main" val="363690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228599" y="347663"/>
            <a:ext cx="10845901" cy="9144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Program: Optional Teacher Recommendation</a:t>
            </a:r>
            <a:endParaRPr i="1" dirty="0">
              <a:latin typeface="PermianSlabSerifTypeface" panose="02000000000000000000" pitchFamily="50" charset="0"/>
            </a:endParaRPr>
          </a:p>
        </p:txBody>
      </p:sp>
      <p:pic>
        <p:nvPicPr>
          <p:cNvPr id="225" name="Google Shape;225;p37" descr="Screenshot (16).png"/>
          <p:cNvPicPr preferRelativeResize="0"/>
          <p:nvPr/>
        </p:nvPicPr>
        <p:blipFill rotWithShape="1">
          <a:blip r:embed="rId3">
            <a:alphaModFix/>
          </a:blip>
          <a:srcRect/>
          <a:stretch/>
        </p:blipFill>
        <p:spPr>
          <a:xfrm>
            <a:off x="1752601" y="1295402"/>
            <a:ext cx="4267201" cy="5181599"/>
          </a:xfrm>
          <a:prstGeom prst="rect">
            <a:avLst/>
          </a:prstGeom>
          <a:ln>
            <a:noFill/>
          </a:ln>
          <a:effectLst>
            <a:outerShdw blurRad="190500" algn="tl" rotWithShape="0">
              <a:srgbClr val="000000">
                <a:alpha val="70000"/>
              </a:srgbClr>
            </a:outerShdw>
          </a:effectLst>
        </p:spPr>
      </p:pic>
      <p:sp>
        <p:nvSpPr>
          <p:cNvPr id="6" name="Rounded Rectangle 5"/>
          <p:cNvSpPr/>
          <p:nvPr/>
        </p:nvSpPr>
        <p:spPr>
          <a:xfrm>
            <a:off x="6934201" y="1828801"/>
            <a:ext cx="4205514" cy="3886200"/>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3190">
              <a:buSzPts val="2800"/>
            </a:pPr>
            <a:endParaRPr lang="en-US" b="1" i="1" dirty="0">
              <a:solidFill>
                <a:schemeClr val="accent1"/>
              </a:solidFill>
            </a:endParaRPr>
          </a:p>
        </p:txBody>
      </p:sp>
      <p:sp>
        <p:nvSpPr>
          <p:cNvPr id="223" name="Google Shape;223;p37"/>
          <p:cNvSpPr txBox="1">
            <a:spLocks noGrp="1"/>
          </p:cNvSpPr>
          <p:nvPr>
            <p:ph type="body" idx="4294967295"/>
          </p:nvPr>
        </p:nvSpPr>
        <p:spPr>
          <a:xfrm>
            <a:off x="6858000" y="2057402"/>
            <a:ext cx="4281715" cy="3063975"/>
          </a:xfrm>
          <a:prstGeom prst="rect">
            <a:avLst/>
          </a:prstGeom>
          <a:noFill/>
          <a:ln>
            <a:noFill/>
          </a:ln>
        </p:spPr>
        <p:txBody>
          <a:bodyPr spcFirstLastPara="1" wrap="square" lIns="91425" tIns="91425" rIns="91425" bIns="91425" anchor="t" anchorCtr="0">
            <a:noAutofit/>
          </a:bodyPr>
          <a:lstStyle/>
          <a:p>
            <a:pPr marL="228589" indent="0">
              <a:spcBef>
                <a:spcPts val="0"/>
              </a:spcBef>
              <a:buNone/>
            </a:pPr>
            <a:r>
              <a:rPr lang="en-US" sz="1800" b="1" i="1" dirty="0"/>
              <a:t>Experienced teachers recommend: </a:t>
            </a:r>
          </a:p>
          <a:p>
            <a:pPr marL="228589" indent="0">
              <a:spcBef>
                <a:spcPts val="0"/>
              </a:spcBef>
              <a:buNone/>
            </a:pPr>
            <a:r>
              <a:rPr lang="en-US" sz="1800" dirty="0"/>
              <a:t>Include teacher recommendations in the application process</a:t>
            </a:r>
          </a:p>
          <a:p>
            <a:pPr marL="457177" indent="-228588">
              <a:spcBef>
                <a:spcPts val="0"/>
              </a:spcBef>
              <a:buChar char="-"/>
            </a:pPr>
            <a:r>
              <a:rPr lang="en-US" sz="1800" dirty="0"/>
              <a:t>Complete anonymously</a:t>
            </a:r>
            <a:endParaRPr sz="1800" dirty="0"/>
          </a:p>
          <a:p>
            <a:pPr marL="457177" indent="-228588">
              <a:buChar char="-"/>
            </a:pPr>
            <a:r>
              <a:rPr lang="en-US" sz="1800" dirty="0"/>
              <a:t>Minimum of 3</a:t>
            </a:r>
            <a:endParaRPr sz="1800" dirty="0"/>
          </a:p>
          <a:p>
            <a:pPr marL="457177" indent="-228588">
              <a:buChar char="-"/>
            </a:pPr>
            <a:r>
              <a:rPr lang="en-US" sz="1800" dirty="0"/>
              <a:t>Return to Clinical Internship teacher</a:t>
            </a:r>
          </a:p>
          <a:p>
            <a:pPr marL="457177" indent="-228588">
              <a:buChar char="-"/>
            </a:pPr>
            <a:r>
              <a:rPr lang="en-US" sz="1800" dirty="0"/>
              <a:t>Follow up with an email or meeting</a:t>
            </a:r>
            <a:endParaRPr sz="1800" dirty="0"/>
          </a:p>
          <a:p>
            <a:pPr marL="457177" indent="-228588">
              <a:buChar char="-"/>
            </a:pPr>
            <a:r>
              <a:rPr lang="en-US" sz="1800" dirty="0"/>
              <a:t>Review with school counselors and administration</a:t>
            </a:r>
            <a:endParaRPr sz="1800" dirty="0"/>
          </a:p>
        </p:txBody>
      </p:sp>
      <p:sp>
        <p:nvSpPr>
          <p:cNvPr id="2" name="Rectangle 1"/>
          <p:cNvSpPr/>
          <p:nvPr/>
        </p:nvSpPr>
        <p:spPr>
          <a:xfrm rot="19892937">
            <a:off x="3505070" y="3297001"/>
            <a:ext cx="1928733" cy="584775"/>
          </a:xfrm>
          <a:prstGeom prst="rect">
            <a:avLst/>
          </a:prstGeom>
        </p:spPr>
        <p:txBody>
          <a:bodyPr wrap="none">
            <a:spAutoFit/>
          </a:bodyPr>
          <a:lstStyle/>
          <a:p>
            <a:pPr lvl="0"/>
            <a:r>
              <a:rPr lang="en-US" sz="3200" b="1" dirty="0">
                <a:solidFill>
                  <a:srgbClr val="6E7073">
                    <a:lumMod val="40000"/>
                    <a:lumOff val="60000"/>
                  </a:srgbClr>
                </a:solidFill>
                <a:latin typeface="Open Sans" panose="020B0606030504020204" pitchFamily="34" charset="0"/>
                <a:ea typeface="Open Sans" panose="020B0606030504020204" pitchFamily="34" charset="0"/>
                <a:cs typeface="Open Sans" panose="020B0606030504020204" pitchFamily="34" charset="0"/>
              </a:rPr>
              <a:t>Example</a:t>
            </a:r>
          </a:p>
        </p:txBody>
      </p:sp>
    </p:spTree>
    <p:extLst>
      <p:ext uri="{BB962C8B-B14F-4D97-AF65-F5344CB8AC3E}">
        <p14:creationId xmlns:p14="http://schemas.microsoft.com/office/powerpoint/2010/main" val="312098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371600"/>
            <a:ext cx="11811000" cy="4343400"/>
          </a:xfrm>
        </p:spPr>
        <p:txBody>
          <a:bodyPr/>
          <a:lstStyle/>
          <a:p>
            <a:pPr marL="76198" indent="0">
              <a:buNone/>
            </a:pPr>
            <a:r>
              <a:rPr lang="en-US" sz="1800" dirty="0"/>
              <a:t>In addition to the required WBL documentation outlined in the WBL Policy Guide, the following documentation must also accompany any clinical internship student’s paperwork. There may be additional requirements from a given clinical site (such as orientation documentation), which would be in addition to the requirements below, if deemed necessary for a given placement. These documents should be kept in their original form at the school. Copies are appropriate for the clinical site.</a:t>
            </a:r>
          </a:p>
          <a:p>
            <a:pPr>
              <a:buFont typeface="Wingdings" panose="05000000000000000000" pitchFamily="2" charset="2"/>
              <a:buChar char="§"/>
            </a:pPr>
            <a:r>
              <a:rPr lang="en-US" sz="1800" dirty="0"/>
              <a:t>Exposure Control Plan </a:t>
            </a:r>
          </a:p>
          <a:p>
            <a:pPr marL="819130" lvl="1" indent="-285744">
              <a:buFont typeface="Open Sans" panose="020B0606030504020204" pitchFamily="34" charset="0"/>
              <a:buChar char="–"/>
            </a:pPr>
            <a:r>
              <a:rPr lang="en-US" sz="1800" dirty="0"/>
              <a:t>There is not an official form for exposure control plans; however, a tool for covering exposures students may encounter can be found online at www.osha.gov. </a:t>
            </a:r>
          </a:p>
          <a:p>
            <a:pPr marL="1162022" lvl="2" indent="-171446">
              <a:buFont typeface="Arial" panose="020B0604020202020204" pitchFamily="34" charset="0"/>
              <a:buChar char="•"/>
            </a:pPr>
            <a:r>
              <a:rPr lang="en-US" sz="1800" dirty="0"/>
              <a:t>OSHA Sample Exposure Control Plan </a:t>
            </a:r>
          </a:p>
          <a:p>
            <a:pPr marL="1162022" lvl="2" indent="-171446">
              <a:buFont typeface="Arial" panose="020B0604020202020204" pitchFamily="34" charset="0"/>
              <a:buChar char="•"/>
            </a:pPr>
            <a:r>
              <a:rPr lang="en-US" sz="1800" dirty="0"/>
              <a:t>OSHA Blood-Borne Pathogens Exposure Control Plan </a:t>
            </a:r>
          </a:p>
        </p:txBody>
      </p:sp>
      <p:sp>
        <p:nvSpPr>
          <p:cNvPr id="3" name="Title 2"/>
          <p:cNvSpPr>
            <a:spLocks noGrp="1"/>
          </p:cNvSpPr>
          <p:nvPr>
            <p:ph type="title"/>
          </p:nvPr>
        </p:nvSpPr>
        <p:spPr>
          <a:xfrm>
            <a:off x="381000" y="228600"/>
            <a:ext cx="10693400" cy="914400"/>
          </a:xfrm>
        </p:spPr>
        <p:txBody>
          <a:bodyPr/>
          <a:lstStyle/>
          <a:p>
            <a:r>
              <a:rPr lang="en-US" dirty="0">
                <a:latin typeface="PermianSlabSerifTypeface" panose="02000000000000000000" pitchFamily="50" charset="0"/>
              </a:rPr>
              <a:t>Program: Required Classroom Documentation</a:t>
            </a:r>
          </a:p>
        </p:txBody>
      </p:sp>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22</a:t>
            </a:fld>
            <a:endParaRPr lang="en-US" kern="0"/>
          </a:p>
        </p:txBody>
      </p:sp>
      <p:sp>
        <p:nvSpPr>
          <p:cNvPr id="5" name="Rounded Rectangle 4"/>
          <p:cNvSpPr/>
          <p:nvPr/>
        </p:nvSpPr>
        <p:spPr>
          <a:xfrm>
            <a:off x="671512" y="5029199"/>
            <a:ext cx="10925175" cy="657447"/>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198"/>
            <a:r>
              <a:rPr lang="en-US" sz="1400"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Note</a:t>
            </a:r>
            <a:r>
              <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All required documentation must be kept on record, secured for confidentiality, either in physical form or digitally for seven (7) years.</a:t>
            </a:r>
          </a:p>
        </p:txBody>
      </p:sp>
    </p:spTree>
    <p:extLst>
      <p:ext uri="{BB962C8B-B14F-4D97-AF65-F5344CB8AC3E}">
        <p14:creationId xmlns:p14="http://schemas.microsoft.com/office/powerpoint/2010/main" val="102078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0"/>
            <a:ext cx="11176000" cy="4525963"/>
          </a:xfrm>
        </p:spPr>
        <p:txBody>
          <a:bodyPr/>
          <a:lstStyle/>
          <a:p>
            <a:pPr>
              <a:buFont typeface="Wingdings" panose="05000000000000000000" pitchFamily="2" charset="2"/>
              <a:buChar char="§"/>
            </a:pPr>
            <a:r>
              <a:rPr lang="en-US" sz="1800" dirty="0"/>
              <a:t>Current Student Immunization Record </a:t>
            </a:r>
          </a:p>
          <a:p>
            <a:pPr lvl="1">
              <a:buFont typeface="Open Sans" panose="020B0606030504020204" pitchFamily="34" charset="0"/>
              <a:buChar char="–"/>
            </a:pPr>
            <a:r>
              <a:rPr lang="en-US" sz="1800" dirty="0"/>
              <a:t>Up-to-date record of all immunizations </a:t>
            </a:r>
          </a:p>
          <a:p>
            <a:pPr lvl="1">
              <a:buFont typeface="Open Sans" panose="020B0606030504020204" pitchFamily="34" charset="0"/>
              <a:buChar char="–"/>
            </a:pPr>
            <a:r>
              <a:rPr lang="en-US" sz="1800" dirty="0"/>
              <a:t>Hepatitis B (HBV) is required prior to placement for students expected to have patient contact. </a:t>
            </a:r>
          </a:p>
          <a:p>
            <a:pPr lvl="1">
              <a:buFont typeface="Open Sans" panose="020B0606030504020204" pitchFamily="34" charset="0"/>
              <a:buChar char="–"/>
            </a:pPr>
            <a:r>
              <a:rPr lang="en-US" sz="1800" dirty="0"/>
              <a:t>Current Tuberculosis (TB) skin test results </a:t>
            </a:r>
          </a:p>
          <a:p>
            <a:pPr>
              <a:buFont typeface="Wingdings" panose="05000000000000000000" pitchFamily="2" charset="2"/>
              <a:buChar char="§"/>
            </a:pPr>
            <a:r>
              <a:rPr lang="en-US" sz="1800" dirty="0"/>
              <a:t>Documentation of Current Student Physical (conducted within the past year) </a:t>
            </a:r>
          </a:p>
          <a:p>
            <a:pPr>
              <a:buFont typeface="Wingdings" panose="05000000000000000000" pitchFamily="2" charset="2"/>
              <a:buChar char="§"/>
            </a:pPr>
            <a:r>
              <a:rPr lang="en-US" sz="1800" dirty="0"/>
              <a:t>Documentation of Student Insurance </a:t>
            </a:r>
          </a:p>
          <a:p>
            <a:pPr lvl="1">
              <a:buFont typeface="Open Sans" panose="020B0606030504020204" pitchFamily="34" charset="0"/>
              <a:buChar char="–"/>
            </a:pPr>
            <a:r>
              <a:rPr lang="en-US" sz="1800" dirty="0"/>
              <a:t>Health insurance </a:t>
            </a:r>
          </a:p>
          <a:p>
            <a:pPr lvl="1">
              <a:buFont typeface="Open Sans" panose="020B0606030504020204" pitchFamily="34" charset="0"/>
              <a:buChar char="–"/>
            </a:pPr>
            <a:r>
              <a:rPr lang="en-US" sz="1800" dirty="0"/>
              <a:t>If they drive a car, they must have car insurance. </a:t>
            </a:r>
          </a:p>
          <a:p>
            <a:pPr lvl="1">
              <a:buFont typeface="Open Sans" panose="020B0606030504020204" pitchFamily="34" charset="0"/>
              <a:buChar char="–"/>
            </a:pPr>
            <a:r>
              <a:rPr lang="en-US" sz="1800" dirty="0"/>
              <a:t>Optional malpractice/liability insurance: Students may be given an opportunity for individual or blanket malpractice insurance through the school district. </a:t>
            </a:r>
          </a:p>
          <a:p>
            <a:pPr lvl="1">
              <a:buFont typeface="Open Sans" panose="020B0606030504020204" pitchFamily="34" charset="0"/>
              <a:buChar char="–"/>
            </a:pPr>
            <a:r>
              <a:rPr lang="en-US" sz="1800" dirty="0"/>
              <a:t>NOTE: WBL students are not eligible for unemployment insurance. </a:t>
            </a:r>
          </a:p>
          <a:p>
            <a:endParaRPr lang="en-US" dirty="0"/>
          </a:p>
        </p:txBody>
      </p:sp>
      <p:sp>
        <p:nvSpPr>
          <p:cNvPr id="3" name="Title 2"/>
          <p:cNvSpPr>
            <a:spLocks noGrp="1"/>
          </p:cNvSpPr>
          <p:nvPr>
            <p:ph type="title"/>
          </p:nvPr>
        </p:nvSpPr>
        <p:spPr>
          <a:xfrm>
            <a:off x="406400" y="228600"/>
            <a:ext cx="11074400" cy="914400"/>
          </a:xfrm>
        </p:spPr>
        <p:txBody>
          <a:bodyPr/>
          <a:lstStyle/>
          <a:p>
            <a:r>
              <a:rPr lang="en-US" dirty="0">
                <a:latin typeface="PermianSlabSerifTypeface" panose="02000000000000000000" pitchFamily="50" charset="0"/>
              </a:rPr>
              <a:t>Program: Required Classroom Documentation, continued</a:t>
            </a:r>
            <a:endParaRPr lang="en-US" dirty="0"/>
          </a:p>
        </p:txBody>
      </p:sp>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23</a:t>
            </a:fld>
            <a:endParaRPr lang="en-US" kern="0"/>
          </a:p>
        </p:txBody>
      </p:sp>
    </p:spTree>
    <p:extLst>
      <p:ext uri="{BB962C8B-B14F-4D97-AF65-F5344CB8AC3E}">
        <p14:creationId xmlns:p14="http://schemas.microsoft.com/office/powerpoint/2010/main" val="263487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52"/>
          <p:cNvSpPr txBox="1">
            <a:spLocks noGrp="1"/>
          </p:cNvSpPr>
          <p:nvPr>
            <p:ph type="sldNum" idx="12"/>
          </p:nvPr>
        </p:nvSpPr>
        <p:spPr>
          <a:xfrm>
            <a:off x="10972800" y="6356352"/>
            <a:ext cx="6096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24</a:t>
            </a:fld>
            <a:endParaRPr/>
          </a:p>
        </p:txBody>
      </p:sp>
      <p:sp>
        <p:nvSpPr>
          <p:cNvPr id="336" name="Google Shape;336;p52"/>
          <p:cNvSpPr txBox="1">
            <a:spLocks noGrp="1"/>
          </p:cNvSpPr>
          <p:nvPr>
            <p:ph type="title"/>
          </p:nvPr>
        </p:nvSpPr>
        <p:spPr>
          <a:xfrm>
            <a:off x="205200" y="228600"/>
            <a:ext cx="10869200" cy="914400"/>
          </a:xfrm>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Program: Required On Site Documentation</a:t>
            </a:r>
            <a:endParaRPr b="0" i="1" dirty="0">
              <a:latin typeface="PermianSlabSerifTypeface" panose="02000000000000000000" pitchFamily="50" charset="0"/>
            </a:endParaRPr>
          </a:p>
        </p:txBody>
      </p:sp>
      <p:sp>
        <p:nvSpPr>
          <p:cNvPr id="337" name="Google Shape;337;p52"/>
          <p:cNvSpPr/>
          <p:nvPr/>
        </p:nvSpPr>
        <p:spPr>
          <a:xfrm>
            <a:off x="272177" y="1281115"/>
            <a:ext cx="10767600" cy="5257799"/>
          </a:xfrm>
          <a:prstGeom prst="rect">
            <a:avLst/>
          </a:prstGeom>
          <a:noFill/>
          <a:ln>
            <a:noFill/>
          </a:ln>
        </p:spPr>
        <p:txBody>
          <a:bodyPr spcFirstLastPara="1" wrap="square" lIns="91425" tIns="45700" rIns="91425" bIns="45700" anchor="t" anchorCtr="0">
            <a:noAutofit/>
          </a:bodyPr>
          <a:lstStyle/>
          <a:p>
            <a:pPr marL="342891" indent="-342891">
              <a:buClr>
                <a:srgbClr val="FF0000"/>
              </a:buClr>
              <a:buFont typeface="Wingdings" panose="05000000000000000000" pitchFamily="2" charset="2"/>
              <a:buChar char="§"/>
            </a:pPr>
            <a:r>
              <a:rPr lang="en-US" sz="2200" kern="0" dirty="0">
                <a:solidFill>
                  <a:schemeClr val="accent1"/>
                </a:solidFill>
                <a:latin typeface="Open Sans"/>
                <a:ea typeface="Open Sans"/>
                <a:cs typeface="Open Sans"/>
                <a:sym typeface="Open Sans"/>
              </a:rPr>
              <a:t>The following copies </a:t>
            </a:r>
            <a:r>
              <a:rPr lang="en-US" sz="2200" b="1" kern="0" dirty="0">
                <a:solidFill>
                  <a:schemeClr val="accent1"/>
                </a:solidFill>
                <a:latin typeface="Open Sans"/>
                <a:ea typeface="Open Sans"/>
                <a:cs typeface="Open Sans"/>
                <a:sym typeface="Open Sans"/>
              </a:rPr>
              <a:t>must</a:t>
            </a:r>
            <a:r>
              <a:rPr lang="en-US" sz="2200" kern="0" dirty="0">
                <a:solidFill>
                  <a:schemeClr val="accent1"/>
                </a:solidFill>
                <a:latin typeface="Open Sans"/>
                <a:ea typeface="Open Sans"/>
                <a:cs typeface="Open Sans"/>
                <a:sym typeface="Open Sans"/>
              </a:rPr>
              <a:t> be kept in each minor’s personnel file at the clinical site (should be in HR/administration):</a:t>
            </a:r>
            <a:endParaRPr sz="2200" kern="0" dirty="0">
              <a:solidFill>
                <a:schemeClr val="accent1"/>
              </a:solidFill>
              <a:latin typeface="Open Sans"/>
              <a:ea typeface="Open Sans"/>
              <a:cs typeface="Open Sans"/>
              <a:sym typeface="Open Sans"/>
            </a:endParaRPr>
          </a:p>
          <a:p>
            <a:pPr marL="800080" lvl="1" indent="-342891">
              <a:buClr>
                <a:srgbClr val="FF0000"/>
              </a:buClr>
              <a:buFont typeface="Open Sans" panose="020B0606030504020204" pitchFamily="34" charset="0"/>
              <a:buChar char="–"/>
            </a:pPr>
            <a:r>
              <a:rPr lang="en-US" kern="0" dirty="0">
                <a:solidFill>
                  <a:schemeClr val="accent1"/>
                </a:solidFill>
                <a:latin typeface="Open Sans"/>
                <a:ea typeface="Open Sans"/>
                <a:cs typeface="Open Sans"/>
                <a:sym typeface="Open Sans"/>
              </a:rPr>
              <a:t>Training Agreement</a:t>
            </a:r>
          </a:p>
          <a:p>
            <a:pPr marL="800080" lvl="1" indent="-342891">
              <a:buClr>
                <a:srgbClr val="FF0000"/>
              </a:buClr>
              <a:buFont typeface="Open Sans" panose="020B0606030504020204" pitchFamily="34" charset="0"/>
              <a:buChar char="–"/>
            </a:pPr>
            <a:r>
              <a:rPr lang="en-US" kern="0" dirty="0">
                <a:solidFill>
                  <a:schemeClr val="accent1"/>
                </a:solidFill>
                <a:latin typeface="Open Sans"/>
                <a:ea typeface="Open Sans"/>
                <a:cs typeface="Open Sans"/>
                <a:sym typeface="Open Sans"/>
              </a:rPr>
              <a:t>Safety Training Log</a:t>
            </a:r>
          </a:p>
          <a:p>
            <a:pPr marL="800080" lvl="1" indent="-342891">
              <a:buClr>
                <a:srgbClr val="FF0000"/>
              </a:buClr>
              <a:buFont typeface="Open Sans" panose="020B0606030504020204" pitchFamily="34" charset="0"/>
              <a:buChar char="–"/>
            </a:pPr>
            <a:r>
              <a:rPr lang="en-US" kern="0" dirty="0">
                <a:solidFill>
                  <a:schemeClr val="accent1"/>
                </a:solidFill>
                <a:latin typeface="Open Sans"/>
                <a:ea typeface="Open Sans"/>
                <a:cs typeface="Open Sans"/>
                <a:sym typeface="Open Sans"/>
              </a:rPr>
              <a:t>Insurance and Emergency Information Form</a:t>
            </a:r>
          </a:p>
          <a:p>
            <a:pPr marL="800080" lvl="1" indent="-342891">
              <a:buClr>
                <a:srgbClr val="FF0000"/>
              </a:buClr>
              <a:buFont typeface="Open Sans" panose="020B0606030504020204" pitchFamily="34" charset="0"/>
              <a:buChar char="–"/>
            </a:pPr>
            <a:r>
              <a:rPr lang="en-US" kern="0" dirty="0">
                <a:solidFill>
                  <a:schemeClr val="accent1"/>
                </a:solidFill>
                <a:latin typeface="Open Sans"/>
                <a:ea typeface="Open Sans"/>
                <a:cs typeface="Open Sans"/>
                <a:sym typeface="Open Sans"/>
              </a:rPr>
              <a:t>Proof of Age: </a:t>
            </a:r>
            <a:r>
              <a:rPr lang="en-US"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the employer must maintain a copy of </a:t>
            </a:r>
            <a:r>
              <a:rPr lang="en-US" b="1"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one</a:t>
            </a:r>
            <a:r>
              <a:rPr lang="en-US"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 of the following items for proof of age in each minor’s employee file: </a:t>
            </a:r>
            <a:endParaRPr lang="en-US"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a:p>
            <a:pPr marL="1162022" lvl="2" indent="-285744">
              <a:buClr>
                <a:srgbClr val="FF0000"/>
              </a:buClr>
              <a:buSzPct val="100000"/>
              <a:buFont typeface="Arial" panose="020B0604020202020204" pitchFamily="34" charset="0"/>
              <a:buChar char="•"/>
            </a:pPr>
            <a:r>
              <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Birth Certificate </a:t>
            </a:r>
            <a:endPar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a:p>
            <a:pPr marL="1162022" lvl="2" indent="-285744">
              <a:buClr>
                <a:srgbClr val="FF0000"/>
              </a:buClr>
              <a:buSzPct val="100000"/>
              <a:buFont typeface="Arial" panose="020B0604020202020204" pitchFamily="34" charset="0"/>
              <a:buChar char="•"/>
            </a:pPr>
            <a:r>
              <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Driver’s License </a:t>
            </a:r>
            <a:endPar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a:p>
            <a:pPr marL="1162022" lvl="2" indent="-285744">
              <a:buClr>
                <a:srgbClr val="FF0000"/>
              </a:buClr>
              <a:buSzPct val="100000"/>
              <a:buFont typeface="Arial" panose="020B0604020202020204" pitchFamily="34" charset="0"/>
              <a:buChar char="•"/>
            </a:pPr>
            <a:r>
              <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State issued ID card </a:t>
            </a:r>
            <a:endPar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a:p>
            <a:pPr marL="1162022" lvl="2" indent="-285744">
              <a:buClr>
                <a:srgbClr val="FF0000"/>
              </a:buClr>
              <a:buSzPct val="100000"/>
              <a:buFont typeface="Arial" panose="020B0604020202020204" pitchFamily="34" charset="0"/>
              <a:buChar char="•"/>
            </a:pPr>
            <a:r>
              <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Valid Passport </a:t>
            </a:r>
            <a:endPar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a:p>
            <a:pPr marL="1162022" lvl="2" indent="-285744">
              <a:buClr>
                <a:srgbClr val="FF0000"/>
              </a:buClr>
              <a:buSzPct val="100000"/>
              <a:buFont typeface="Arial" panose="020B0604020202020204" pitchFamily="34" charset="0"/>
              <a:buChar char="•"/>
            </a:pPr>
            <a:r>
              <a:rPr lang="en-US" sz="14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rPr>
              <a:t>Statement of Oath from the Court</a:t>
            </a:r>
          </a:p>
          <a:p>
            <a:pPr marL="342891" indent="-342891">
              <a:buClr>
                <a:srgbClr val="FF0000"/>
              </a:buClr>
              <a:buFont typeface="Wingdings" panose="05000000000000000000" pitchFamily="2" charset="2"/>
              <a:buChar char="§"/>
            </a:pPr>
            <a:r>
              <a:rPr lang="en-US" sz="2200" kern="0" dirty="0">
                <a:solidFill>
                  <a:schemeClr val="accent1"/>
                </a:solidFill>
                <a:latin typeface="Open Sans"/>
                <a:ea typeface="Open Sans"/>
                <a:cs typeface="Open Sans"/>
                <a:sym typeface="Open Sans"/>
              </a:rPr>
              <a:t>Optional additional items that </a:t>
            </a:r>
            <a:r>
              <a:rPr lang="en-US" sz="2200" b="1" kern="0" dirty="0">
                <a:solidFill>
                  <a:schemeClr val="accent1"/>
                </a:solidFill>
                <a:latin typeface="Open Sans"/>
                <a:ea typeface="Open Sans"/>
                <a:cs typeface="Open Sans"/>
                <a:sym typeface="Open Sans"/>
              </a:rPr>
              <a:t>may</a:t>
            </a:r>
            <a:r>
              <a:rPr lang="en-US" sz="2200" kern="0" dirty="0">
                <a:solidFill>
                  <a:schemeClr val="accent1"/>
                </a:solidFill>
                <a:latin typeface="Open Sans"/>
                <a:ea typeface="Open Sans"/>
                <a:cs typeface="Open Sans"/>
                <a:sym typeface="Open Sans"/>
              </a:rPr>
              <a:t> be included but are not required:</a:t>
            </a:r>
            <a:endParaRPr sz="2200" kern="0" dirty="0">
              <a:solidFill>
                <a:schemeClr val="accent1"/>
              </a:solidFill>
              <a:latin typeface="Open Sans"/>
              <a:ea typeface="Open Sans"/>
              <a:cs typeface="Open Sans"/>
              <a:sym typeface="Open Sans"/>
            </a:endParaRP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Proof of liability insurance</a:t>
            </a: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Vaccine record</a:t>
            </a:r>
            <a:endParaRPr kern="0" dirty="0">
              <a:solidFill>
                <a:schemeClr val="accent1"/>
              </a:solidFill>
              <a:latin typeface="Open Sans"/>
              <a:ea typeface="Open Sans"/>
              <a:cs typeface="Open Sans"/>
              <a:sym typeface="Open Sans"/>
            </a:endParaRP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Other items required by the clinical site</a:t>
            </a: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Confidentiality agreement</a:t>
            </a: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CPR card</a:t>
            </a:r>
          </a:p>
          <a:p>
            <a:pPr marL="742932" indent="-285744">
              <a:buClr>
                <a:srgbClr val="FF0000"/>
              </a:buClr>
              <a:buSzPts val="1800"/>
              <a:buFont typeface="Open Sans" panose="020B0606030504020204" pitchFamily="34" charset="0"/>
              <a:buChar char="–"/>
            </a:pPr>
            <a:r>
              <a:rPr lang="en-US" kern="0" dirty="0">
                <a:solidFill>
                  <a:schemeClr val="accent1"/>
                </a:solidFill>
                <a:latin typeface="Open Sans"/>
                <a:ea typeface="Open Sans"/>
                <a:cs typeface="Open Sans"/>
                <a:sym typeface="Open Sans"/>
              </a:rPr>
              <a:t>OSHA 10 certification</a:t>
            </a:r>
          </a:p>
          <a:p>
            <a:pPr marL="1371566" lvl="2">
              <a:buClr>
                <a:srgbClr val="FF0000"/>
              </a:buClr>
              <a:buSzPts val="1800"/>
            </a:pPr>
            <a:endParaRPr sz="1600" kern="0" dirty="0">
              <a:solidFill>
                <a:srgbClr val="1B365D"/>
              </a:solidFill>
              <a:latin typeface="Open Sans"/>
              <a:ea typeface="Open Sans"/>
              <a:cs typeface="Open Sans"/>
              <a:sym typeface="Open Sans"/>
            </a:endParaRPr>
          </a:p>
        </p:txBody>
      </p:sp>
    </p:spTree>
    <p:extLst>
      <p:ext uri="{BB962C8B-B14F-4D97-AF65-F5344CB8AC3E}">
        <p14:creationId xmlns:p14="http://schemas.microsoft.com/office/powerpoint/2010/main" val="358042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PermianSlabSerifTypeface" panose="02000000000000000000" pitchFamily="50" charset="0"/>
              </a:rPr>
              <a:t>Teacher</a:t>
            </a:r>
          </a:p>
        </p:txBody>
      </p:sp>
      <p:sp>
        <p:nvSpPr>
          <p:cNvPr id="2" name="Slide Number Placeholder 1"/>
          <p:cNvSpPr>
            <a:spLocks noGrp="1"/>
          </p:cNvSpPr>
          <p:nvPr>
            <p:ph type="sldNum" idx="4294967295"/>
          </p:nvPr>
        </p:nvSpPr>
        <p:spPr>
          <a:xfrm>
            <a:off x="11582400" y="6356351"/>
            <a:ext cx="609600" cy="365125"/>
          </a:xfrm>
          <a:prstGeom prst="rect">
            <a:avLst/>
          </a:prstGeom>
        </p:spPr>
        <p:txBody>
          <a:bodyPr/>
          <a:lstStyle/>
          <a:p>
            <a:pPr>
              <a:buClr>
                <a:srgbClr val="000000"/>
              </a:buClr>
              <a:buFont typeface="Arial"/>
              <a:buNone/>
            </a:pPr>
            <a:fld id="{00000000-1234-1234-1234-123412341234}" type="slidenum">
              <a:rPr lang="en-US" kern="0" smtClean="0"/>
              <a:pPr>
                <a:buClr>
                  <a:srgbClr val="000000"/>
                </a:buClr>
                <a:buFont typeface="Arial"/>
                <a:buNone/>
              </a:pPr>
              <a:t>25</a:t>
            </a:fld>
            <a:endParaRPr lang="en-US" kern="0"/>
          </a:p>
        </p:txBody>
      </p:sp>
    </p:spTree>
    <p:extLst>
      <p:ext uri="{BB962C8B-B14F-4D97-AF65-F5344CB8AC3E}">
        <p14:creationId xmlns:p14="http://schemas.microsoft.com/office/powerpoint/2010/main" val="126972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64"/>
          <p:cNvSpPr txBox="1">
            <a:spLocks noGrp="1"/>
          </p:cNvSpPr>
          <p:nvPr>
            <p:ph type="body" idx="1"/>
          </p:nvPr>
        </p:nvSpPr>
        <p:spPr>
          <a:xfrm>
            <a:off x="355600" y="1295400"/>
            <a:ext cx="11176000" cy="4525963"/>
          </a:xfrm>
          <a:prstGeom prst="rect">
            <a:avLst/>
          </a:prstGeom>
          <a:noFill/>
          <a:ln>
            <a:noFill/>
          </a:ln>
        </p:spPr>
        <p:txBody>
          <a:bodyPr spcFirstLastPara="1" wrap="square" lIns="91425" tIns="45700" rIns="91425" bIns="45700" anchor="t" anchorCtr="0">
            <a:noAutofit/>
          </a:bodyPr>
          <a:lstStyle/>
          <a:p>
            <a:pPr marL="63498" indent="0">
              <a:buSzPts val="2600"/>
              <a:buNone/>
            </a:pPr>
            <a:r>
              <a:rPr lang="en-US" sz="2600" dirty="0"/>
              <a:t>For placements that fall within the Health Science career clusters, a </a:t>
            </a:r>
            <a:r>
              <a:rPr lang="en-US" sz="2600" i="1" dirty="0"/>
              <a:t>CTE teacher </a:t>
            </a:r>
            <a:r>
              <a:rPr lang="en-US" sz="2600" dirty="0"/>
              <a:t>with the related endorsement must participate and provide adequate input on the following required WBL components:</a:t>
            </a:r>
          </a:p>
          <a:p>
            <a:pPr marL="406398" indent="-342900">
              <a:buSzPts val="2600"/>
            </a:pPr>
            <a:r>
              <a:rPr lang="en-US" sz="2200" dirty="0"/>
              <a:t>the identification of safe work sites; </a:t>
            </a:r>
          </a:p>
          <a:p>
            <a:pPr marL="406398" indent="-342900">
              <a:buSzPts val="2600"/>
            </a:pPr>
            <a:r>
              <a:rPr lang="en-US" sz="2200" dirty="0"/>
              <a:t>the approval of appropriate student goals as they relate to technical and academic application of skills within their area of expertise; </a:t>
            </a:r>
          </a:p>
          <a:p>
            <a:pPr marL="406398" indent="-342900">
              <a:buSzPts val="2600"/>
            </a:pPr>
            <a:r>
              <a:rPr lang="en-US" sz="2200" dirty="0"/>
              <a:t>any Hazardous Occupation placements (as outlined in T.C.A. § 50-5-107); </a:t>
            </a:r>
          </a:p>
          <a:p>
            <a:pPr marL="406398" indent="-342900">
              <a:buSzPts val="2600"/>
            </a:pPr>
            <a:r>
              <a:rPr lang="en-US" sz="2200" dirty="0"/>
              <a:t>the development of appropriate safety training plans and their delivery; </a:t>
            </a:r>
          </a:p>
          <a:p>
            <a:pPr marL="406398" indent="-342900">
              <a:buSzPts val="2600"/>
            </a:pPr>
            <a:r>
              <a:rPr lang="en-US" sz="2200" dirty="0"/>
              <a:t>the conducting of at least one site visit per term; and </a:t>
            </a:r>
          </a:p>
          <a:p>
            <a:pPr marL="406398" indent="-342900">
              <a:buSzPts val="2600"/>
            </a:pPr>
            <a:r>
              <a:rPr lang="en-US" sz="2200" dirty="0"/>
              <a:t>the review of portfolio products as appropriate.  </a:t>
            </a:r>
          </a:p>
          <a:p>
            <a:pPr marL="546086" indent="0">
              <a:spcBef>
                <a:spcPts val="0"/>
              </a:spcBef>
              <a:buNone/>
            </a:pPr>
            <a:endParaRPr lang="en-US" sz="2200" dirty="0"/>
          </a:p>
          <a:p>
            <a:pPr marL="546086" indent="0">
              <a:spcBef>
                <a:spcPts val="0"/>
              </a:spcBef>
              <a:buSzPts val="2200"/>
              <a:buNone/>
            </a:pPr>
            <a:endParaRPr lang="en-US" sz="2200" dirty="0"/>
          </a:p>
        </p:txBody>
      </p:sp>
      <p:sp>
        <p:nvSpPr>
          <p:cNvPr id="422" name="Google Shape;422;p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Teacher: Requirements</a:t>
            </a:r>
            <a:endParaRPr i="1" dirty="0">
              <a:latin typeface="PermianSlabSerifTypeface" panose="02000000000000000000" pitchFamily="50" charset="0"/>
            </a:endParaRPr>
          </a:p>
        </p:txBody>
      </p:sp>
    </p:spTree>
    <p:extLst>
      <p:ext uri="{BB962C8B-B14F-4D97-AF65-F5344CB8AC3E}">
        <p14:creationId xmlns:p14="http://schemas.microsoft.com/office/powerpoint/2010/main" val="381727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PermianSlabSerifTypeface" panose="02000000000000000000" pitchFamily="50" charset="0"/>
              </a:rPr>
              <a:t>Teacher: Training Requirements</a:t>
            </a:r>
          </a:p>
        </p:txBody>
      </p:sp>
      <p:sp>
        <p:nvSpPr>
          <p:cNvPr id="2" name="Slide Number Placeholder 1"/>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27</a:t>
            </a:fld>
            <a:endParaRPr lang="en-US" kern="0"/>
          </a:p>
        </p:txBody>
      </p:sp>
      <p:sp>
        <p:nvSpPr>
          <p:cNvPr id="4" name="TextBox 3"/>
          <p:cNvSpPr txBox="1"/>
          <p:nvPr/>
        </p:nvSpPr>
        <p:spPr>
          <a:xfrm>
            <a:off x="304800" y="1371600"/>
            <a:ext cx="11455400" cy="4185761"/>
          </a:xfrm>
          <a:prstGeom prst="rect">
            <a:avLst/>
          </a:prstGeom>
          <a:noFill/>
        </p:spPr>
        <p:txBody>
          <a:bodyPr wrap="square" rtlCol="0">
            <a:spAutoFit/>
          </a:bodyPr>
          <a:lstStyle/>
          <a:p>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To be eligible to teach the Clinical Internship course, teachers must complete the following training:</a:t>
            </a:r>
          </a:p>
          <a:p>
            <a:pPr marL="285744" indent="-285744">
              <a:buClr>
                <a:srgbClr val="FF0000"/>
              </a:buClr>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Online Clinical Internship Self-Paced Training Course</a:t>
            </a:r>
          </a:p>
          <a:p>
            <a:pPr marL="285744" indent="-285744">
              <a:buClr>
                <a:srgbClr val="FF0000"/>
              </a:buClr>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Work Based Learning training:</a:t>
            </a:r>
          </a:p>
          <a:p>
            <a:pPr lvl="1">
              <a:buClr>
                <a:srgbClr val="FF0000"/>
              </a:buCl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Work-based learning (WBL) is a proactive approach to bridging the gap between high school and high-demand, high-skill careers in Tennessee. Students build on classroom-based instruction to develop employability skills that prepare them for success in postsecondary education and future careers. The WBL Certification Networking Event addresses WBL Career Practicum and Clinical Internship standards, specific documentation and reporting requirements for students and teachers, WBL policies that apply to all CTE capstone courses, and strategies for launching or improving upon a quality WBL program. </a:t>
            </a:r>
            <a:endPar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742932" lvl="1" indent="-285744">
              <a:buClr>
                <a:srgbClr val="FF0000"/>
              </a:buClr>
              <a:buFont typeface="Arial" panose="020B0604020202020204" pitchFamily="34" charset="0"/>
              <a:buChar char="–"/>
            </a:pPr>
            <a:r>
              <a:rPr lang="en-US" sz="1600"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Work-based learning training and recertification is offered three times per year. See the </a:t>
            </a:r>
            <a:r>
              <a:rPr lang="en-US" sz="1600" i="1" dirty="0">
                <a:solidFill>
                  <a:schemeClr val="accent1"/>
                </a:solidFill>
                <a:latin typeface="Open Sans" panose="020B0606030504020204" pitchFamily="34" charset="0"/>
                <a:ea typeface="Open Sans" panose="020B0606030504020204" pitchFamily="34" charset="0"/>
                <a:cs typeface="Open Sans" panose="020B0606030504020204" pitchFamily="34" charset="0"/>
                <a:hlinkClick r:id="rId2"/>
              </a:rPr>
              <a:t>WBL website </a:t>
            </a:r>
            <a:r>
              <a:rPr lang="en-US" sz="1600"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for dates and locations.</a:t>
            </a:r>
          </a:p>
          <a:p>
            <a:pPr>
              <a:buClr>
                <a:srgbClr val="FF0000"/>
              </a:buClr>
            </a:pPr>
            <a:endParaRPr lang="en-US" dirty="0"/>
          </a:p>
        </p:txBody>
      </p:sp>
    </p:spTree>
    <p:extLst>
      <p:ext uri="{BB962C8B-B14F-4D97-AF65-F5344CB8AC3E}">
        <p14:creationId xmlns:p14="http://schemas.microsoft.com/office/powerpoint/2010/main" val="344731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PermianSlabSerifTypeface" panose="02000000000000000000" pitchFamily="50" charset="0"/>
              </a:rPr>
              <a:t>Teacher: Student Supervision</a:t>
            </a:r>
          </a:p>
        </p:txBody>
      </p:sp>
      <p:sp>
        <p:nvSpPr>
          <p:cNvPr id="2" name="Slide Number Placeholder 1"/>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28</a:t>
            </a:fld>
            <a:endParaRPr lang="en-US" kern="0"/>
          </a:p>
        </p:txBody>
      </p:sp>
      <p:sp>
        <p:nvSpPr>
          <p:cNvPr id="4" name="TextBox 3"/>
          <p:cNvSpPr txBox="1"/>
          <p:nvPr/>
        </p:nvSpPr>
        <p:spPr>
          <a:xfrm>
            <a:off x="406400" y="1447799"/>
            <a:ext cx="11557000" cy="4093428"/>
          </a:xfrm>
          <a:prstGeom prst="rect">
            <a:avLst/>
          </a:prstGeom>
          <a:noFill/>
        </p:spPr>
        <p:txBody>
          <a:bodyPr wrap="square" rtlCol="0">
            <a:spAutoFit/>
          </a:bodyPr>
          <a:lstStyle/>
          <a:p>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Only Health Science students supervised by teachers with Health Science endorsements are allowed in patient care areas. Health Science students </a:t>
            </a:r>
            <a:r>
              <a:rPr lang="en-US"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MUST</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pass the universal precautions and HIPPA tests with a score of 100% </a:t>
            </a:r>
            <a:r>
              <a:rPr lang="en-US"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BEFORE</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they will be allowed in any patient care areas.</a:t>
            </a:r>
          </a:p>
          <a:p>
            <a:endPar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Health Science students </a:t>
            </a:r>
            <a:r>
              <a:rPr lang="en-US"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MAY NOT </a:t>
            </a: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enter the patient care area with a Non-Health Science WBL coordinator. They may; however, participate in activities in the “front office”.</a:t>
            </a:r>
          </a:p>
          <a:p>
            <a:endPar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000" i="1" dirty="0">
                <a:solidFill>
                  <a:schemeClr val="accent1"/>
                </a:solidFill>
                <a:latin typeface="Open Sans" panose="020B0606030504020204" pitchFamily="34" charset="0"/>
                <a:ea typeface="Open Sans" panose="020B0606030504020204" pitchFamily="34" charset="0"/>
                <a:cs typeface="Open Sans" panose="020B0606030504020204" pitchFamily="34" charset="0"/>
              </a:rPr>
              <a:t>Note: </a:t>
            </a: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 decision tree follows for further evaluation of student placement options.</a:t>
            </a:r>
          </a:p>
        </p:txBody>
      </p:sp>
      <p:sp>
        <p:nvSpPr>
          <p:cNvPr id="5" name="Rounded Rectangle 4"/>
          <p:cNvSpPr/>
          <p:nvPr/>
        </p:nvSpPr>
        <p:spPr>
          <a:xfrm>
            <a:off x="658997" y="5029200"/>
            <a:ext cx="10925175" cy="512027"/>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198"/>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342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sldNum" idx="12"/>
          </p:nvPr>
        </p:nvSpPr>
        <p:spPr>
          <a:xfrm>
            <a:off x="10972800" y="6356352"/>
            <a:ext cx="6096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29</a:t>
            </a:fld>
            <a:endParaRPr/>
          </a:p>
        </p:txBody>
      </p:sp>
      <p:sp>
        <p:nvSpPr>
          <p:cNvPr id="390" name="Google Shape;390;p59"/>
          <p:cNvSpPr txBox="1">
            <a:spLocks noGrp="1"/>
          </p:cNvSpPr>
          <p:nvPr>
            <p:ph type="title"/>
          </p:nvPr>
        </p:nvSpPr>
        <p:spPr>
          <a:xfrm>
            <a:off x="304799" y="233363"/>
            <a:ext cx="10845901" cy="914400"/>
          </a:xfrm>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Teacher: Supervision Decision Tree</a:t>
            </a:r>
            <a:endParaRPr dirty="0">
              <a:latin typeface="PermianSlabSerifTypeface" panose="02000000000000000000" pitchFamily="50" charset="0"/>
            </a:endParaRPr>
          </a:p>
        </p:txBody>
      </p:sp>
      <p:pic>
        <p:nvPicPr>
          <p:cNvPr id="391" name="Google Shape;391;p59"/>
          <p:cNvPicPr preferRelativeResize="0"/>
          <p:nvPr/>
        </p:nvPicPr>
        <p:blipFill rotWithShape="1">
          <a:blip r:embed="rId3">
            <a:alphaModFix/>
          </a:blip>
          <a:srcRect/>
          <a:stretch/>
        </p:blipFill>
        <p:spPr>
          <a:xfrm>
            <a:off x="887151" y="1147763"/>
            <a:ext cx="9452600" cy="5410200"/>
          </a:xfrm>
          <a:prstGeom prst="rect">
            <a:avLst/>
          </a:prstGeom>
          <a:noFill/>
          <a:ln>
            <a:noFill/>
          </a:ln>
        </p:spPr>
      </p:pic>
    </p:spTree>
    <p:extLst>
      <p:ext uri="{BB962C8B-B14F-4D97-AF65-F5344CB8AC3E}">
        <p14:creationId xmlns:p14="http://schemas.microsoft.com/office/powerpoint/2010/main" val="122872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599" y="1295401"/>
            <a:ext cx="11658601" cy="4525963"/>
          </a:xfrm>
        </p:spPr>
        <p:txBody>
          <a:bodyPr/>
          <a:lstStyle/>
          <a:p>
            <a:pPr marL="533387" indent="-457189">
              <a:buFont typeface="+mj-lt"/>
              <a:buAutoNum type="arabicPeriod"/>
            </a:pPr>
            <a:r>
              <a:rPr lang="en-US" dirty="0"/>
              <a:t>Use the Clinical Internship Self-Paced Training Course one-pager </a:t>
            </a:r>
            <a:r>
              <a:rPr lang="en-US" dirty="0">
                <a:solidFill>
                  <a:schemeClr val="tx1"/>
                </a:solidFill>
                <a:hlinkClick r:id="rId2"/>
              </a:rPr>
              <a:t>linked here </a:t>
            </a:r>
            <a:r>
              <a:rPr lang="en-US" dirty="0"/>
              <a:t>as a guide for completing this course.</a:t>
            </a:r>
          </a:p>
          <a:p>
            <a:pPr marL="533387" indent="-457189">
              <a:buFont typeface="+mj-lt"/>
              <a:buAutoNum type="arabicPeriod"/>
            </a:pPr>
            <a:r>
              <a:rPr lang="en-US" dirty="0"/>
              <a:t>Read through the entire course to get an overview of the content.</a:t>
            </a:r>
          </a:p>
          <a:p>
            <a:pPr marL="533387" indent="-457189">
              <a:buFont typeface="+mj-lt"/>
              <a:buAutoNum type="arabicPeriod"/>
            </a:pPr>
            <a:r>
              <a:rPr lang="en-US" dirty="0"/>
              <a:t>Work through the course referencing the online </a:t>
            </a:r>
            <a:r>
              <a:rPr lang="en-US" dirty="0">
                <a:hlinkClick r:id="rId3"/>
              </a:rPr>
              <a:t>work-based learning (WBL) content </a:t>
            </a:r>
            <a:r>
              <a:rPr lang="en-US" dirty="0"/>
              <a:t>as a supplement. </a:t>
            </a:r>
          </a:p>
          <a:p>
            <a:pPr marL="533387" indent="-457189">
              <a:buFont typeface="+mj-lt"/>
              <a:buAutoNum type="arabicPeriod"/>
            </a:pPr>
            <a:r>
              <a:rPr lang="en-US" dirty="0"/>
              <a:t>Complete the course test.</a:t>
            </a:r>
          </a:p>
          <a:p>
            <a:pPr marL="533387" indent="-457189">
              <a:buFont typeface="+mj-lt"/>
              <a:buAutoNum type="arabicPeriod"/>
            </a:pPr>
            <a:endParaRPr lang="en-US" i="1" dirty="0"/>
          </a:p>
          <a:p>
            <a:pPr marL="76198" indent="0">
              <a:buNone/>
            </a:pPr>
            <a:endParaRPr lang="en-US" sz="2000" i="1" dirty="0"/>
          </a:p>
          <a:p>
            <a:pPr marL="76198" indent="0">
              <a:buNone/>
            </a:pPr>
            <a:endParaRPr lang="en-US" sz="2000" i="1" dirty="0"/>
          </a:p>
          <a:p>
            <a:pPr marL="76198" indent="0">
              <a:buNone/>
            </a:pPr>
            <a:endParaRPr lang="en-US" sz="2000" i="1" dirty="0"/>
          </a:p>
          <a:p>
            <a:pPr marL="76198" indent="0">
              <a:buNone/>
            </a:pPr>
            <a:r>
              <a:rPr lang="en-US" sz="1800" i="1" dirty="0"/>
              <a:t>Note: </a:t>
            </a:r>
            <a:r>
              <a:rPr lang="en-US" sz="1800" dirty="0"/>
              <a:t>The Clinical Internship teacher is responsible for following </a:t>
            </a:r>
            <a:r>
              <a:rPr lang="en-US" sz="1800" b="1" dirty="0"/>
              <a:t>ALL</a:t>
            </a:r>
            <a:r>
              <a:rPr lang="en-US" sz="1800" dirty="0"/>
              <a:t> of the WBL guidelines, and he/she must attend WBL training as required by the Tennessee Department of Education.</a:t>
            </a:r>
          </a:p>
        </p:txBody>
      </p:sp>
      <p:sp>
        <p:nvSpPr>
          <p:cNvPr id="5" name="Title 4"/>
          <p:cNvSpPr>
            <a:spLocks noGrp="1"/>
          </p:cNvSpPr>
          <p:nvPr>
            <p:ph type="title"/>
          </p:nvPr>
        </p:nvSpPr>
        <p:spPr>
          <a:xfrm>
            <a:off x="381000" y="228600"/>
            <a:ext cx="11074400" cy="914400"/>
          </a:xfrm>
        </p:spPr>
        <p:txBody>
          <a:bodyPr/>
          <a:lstStyle/>
          <a:p>
            <a:r>
              <a:rPr lang="en-US" dirty="0">
                <a:latin typeface="PermianSlabSerifTypeface" panose="02000000000000000000" pitchFamily="50" charset="0"/>
              </a:rPr>
              <a:t>Recommendations for Self-Paced Training</a:t>
            </a:r>
          </a:p>
        </p:txBody>
      </p:sp>
      <p:sp>
        <p:nvSpPr>
          <p:cNvPr id="4" name="Rounded Rectangle 3"/>
          <p:cNvSpPr/>
          <p:nvPr/>
        </p:nvSpPr>
        <p:spPr>
          <a:xfrm>
            <a:off x="243839" y="5154615"/>
            <a:ext cx="11252201" cy="819150"/>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60"/>
              </a:spcBef>
              <a:buClr>
                <a:srgbClr val="000000"/>
              </a:buClr>
              <a:buSzPts val="1100"/>
            </a:pPr>
            <a:endParaRPr lang="en-US" sz="1400" i="1" kern="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58215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PermianSlabSerifTypeface" panose="02000000000000000000" pitchFamily="50" charset="0"/>
              </a:rPr>
              <a:t>Student</a:t>
            </a:r>
          </a:p>
        </p:txBody>
      </p:sp>
      <p:sp>
        <p:nvSpPr>
          <p:cNvPr id="2" name="Slide Number Placeholder 1"/>
          <p:cNvSpPr>
            <a:spLocks noGrp="1"/>
          </p:cNvSpPr>
          <p:nvPr>
            <p:ph type="sldNum" idx="4294967295"/>
          </p:nvPr>
        </p:nvSpPr>
        <p:spPr>
          <a:xfrm>
            <a:off x="11582400" y="6356351"/>
            <a:ext cx="609600" cy="365125"/>
          </a:xfrm>
          <a:prstGeom prst="rect">
            <a:avLst/>
          </a:prstGeom>
        </p:spPr>
        <p:txBody>
          <a:bodyPr/>
          <a:lstStyle/>
          <a:p>
            <a:pPr>
              <a:buClr>
                <a:srgbClr val="000000"/>
              </a:buClr>
              <a:buFont typeface="Arial"/>
              <a:buNone/>
            </a:pPr>
            <a:fld id="{00000000-1234-1234-1234-123412341234}" type="slidenum">
              <a:rPr lang="en-US" kern="0" smtClean="0"/>
              <a:pPr>
                <a:buClr>
                  <a:srgbClr val="000000"/>
                </a:buClr>
                <a:buFont typeface="Arial"/>
                <a:buNone/>
              </a:pPr>
              <a:t>30</a:t>
            </a:fld>
            <a:endParaRPr lang="en-US" kern="0"/>
          </a:p>
        </p:txBody>
      </p:sp>
    </p:spTree>
    <p:extLst>
      <p:ext uri="{BB962C8B-B14F-4D97-AF65-F5344CB8AC3E}">
        <p14:creationId xmlns:p14="http://schemas.microsoft.com/office/powerpoint/2010/main" val="55995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304800" y="381000"/>
            <a:ext cx="10769600" cy="914400"/>
          </a:xfrm>
          <a:prstGeom prst="rect">
            <a:avLst/>
          </a:prstGeom>
          <a:noFill/>
          <a:ln>
            <a:noFill/>
          </a:ln>
        </p:spPr>
        <p:txBody>
          <a:bodyPr spcFirstLastPara="1" wrap="square" lIns="91425" tIns="91425" rIns="91425" bIns="91425" anchor="t" anchorCtr="0">
            <a:noAutofit/>
          </a:bodyPr>
          <a:lstStyle/>
          <a:p>
            <a:r>
              <a:rPr lang="en-US" dirty="0">
                <a:solidFill>
                  <a:schemeClr val="bg1"/>
                </a:solidFill>
                <a:latin typeface="PermianSlabSerifTypeface" panose="02000000000000000000" pitchFamily="50" charset="0"/>
              </a:rPr>
              <a:t>Student: WBL Readiness Policies #6 and #36 </a:t>
            </a:r>
            <a:endParaRPr i="1" dirty="0">
              <a:solidFill>
                <a:schemeClr val="bg1"/>
              </a:solidFill>
              <a:latin typeface="PermianSlabSerifTypeface" panose="02000000000000000000" pitchFamily="50" charset="0"/>
            </a:endParaRPr>
          </a:p>
        </p:txBody>
      </p:sp>
      <p:sp>
        <p:nvSpPr>
          <p:cNvPr id="231" name="Google Shape;231;p38"/>
          <p:cNvSpPr txBox="1">
            <a:spLocks noGrp="1"/>
          </p:cNvSpPr>
          <p:nvPr>
            <p:ph type="body" idx="4294967295"/>
          </p:nvPr>
        </p:nvSpPr>
        <p:spPr>
          <a:xfrm>
            <a:off x="304799" y="1295400"/>
            <a:ext cx="11506201" cy="5486400"/>
          </a:xfrm>
          <a:prstGeom prst="rect">
            <a:avLst/>
          </a:prstGeom>
          <a:noFill/>
          <a:ln>
            <a:noFill/>
          </a:ln>
        </p:spPr>
        <p:txBody>
          <a:bodyPr spcFirstLastPara="1" wrap="square" lIns="91425" tIns="91425" rIns="91425" bIns="91425" anchor="t" anchorCtr="0">
            <a:noAutofit/>
          </a:bodyPr>
          <a:lstStyle/>
          <a:p>
            <a:pPr marL="0" indent="0">
              <a:spcBef>
                <a:spcPts val="360"/>
              </a:spcBef>
              <a:buSzPts val="1800"/>
              <a:buNone/>
            </a:pPr>
            <a:r>
              <a:rPr lang="en-US" sz="2200" dirty="0"/>
              <a:t>In order to qualify for participation in the Clinical Internship course, students must meet student readiness expectations. An </a:t>
            </a:r>
            <a:r>
              <a:rPr lang="en-US" sz="2200" dirty="0">
                <a:hlinkClick r:id="rId3"/>
              </a:rPr>
              <a:t>Employability Skills Checklist </a:t>
            </a:r>
            <a:r>
              <a:rPr lang="en-US" sz="2200" dirty="0"/>
              <a:t>is available on the department’s WBL site. The minimum requirements for participation in a clinical placement are as follows:</a:t>
            </a:r>
          </a:p>
          <a:p>
            <a:pPr marL="342891" indent="-342891">
              <a:spcBef>
                <a:spcPts val="360"/>
              </a:spcBef>
              <a:buSzPts val="1800"/>
            </a:pPr>
            <a:r>
              <a:rPr lang="en-US" sz="2000" dirty="0"/>
              <a:t>The student should have successfully completed the aligned pre-requisite courses in his/her program of study.</a:t>
            </a:r>
          </a:p>
          <a:p>
            <a:pPr marL="342891" indent="-342891">
              <a:spcBef>
                <a:spcPts val="360"/>
              </a:spcBef>
              <a:buSzPts val="1800"/>
            </a:pPr>
            <a:r>
              <a:rPr lang="en-US" sz="2000" dirty="0"/>
              <a:t>The student should meet the readiness qualifications outlined on the employability skills checklist and </a:t>
            </a:r>
            <a:r>
              <a:rPr lang="en-US" sz="2000" b="1" dirty="0"/>
              <a:t>must</a:t>
            </a:r>
            <a:r>
              <a:rPr lang="en-US" sz="2000" dirty="0"/>
              <a:t> exhibit work readiness attitudes and skills as determined by the teacher and employer. </a:t>
            </a:r>
          </a:p>
          <a:p>
            <a:pPr marL="342891" indent="-342891">
              <a:spcBef>
                <a:spcPts val="360"/>
              </a:spcBef>
              <a:buSzPts val="1800"/>
            </a:pPr>
            <a:r>
              <a:rPr lang="en-US" sz="2000" dirty="0"/>
              <a:t>The clinical site administrator </a:t>
            </a:r>
            <a:r>
              <a:rPr lang="en-US" sz="2000" b="1" dirty="0"/>
              <a:t>must</a:t>
            </a:r>
            <a:r>
              <a:rPr lang="en-US" sz="2000" dirty="0"/>
              <a:t> approve the student </a:t>
            </a:r>
            <a:r>
              <a:rPr lang="en-US" sz="2000" b="1" dirty="0"/>
              <a:t>and</a:t>
            </a:r>
            <a:r>
              <a:rPr lang="en-US" sz="2000" dirty="0"/>
              <a:t> sign the </a:t>
            </a:r>
            <a:r>
              <a:rPr lang="en-US" sz="2000" dirty="0">
                <a:hlinkClick r:id="rId4"/>
              </a:rPr>
              <a:t>work based learning agreement document</a:t>
            </a:r>
            <a:r>
              <a:rPr lang="en-US" sz="2000" dirty="0"/>
              <a:t> . </a:t>
            </a:r>
          </a:p>
          <a:p>
            <a:pPr marL="0" indent="0">
              <a:spcBef>
                <a:spcPts val="360"/>
              </a:spcBef>
              <a:buSzPts val="1800"/>
              <a:buNone/>
            </a:pPr>
            <a:endParaRPr lang="en-US" sz="2000" u="sng" dirty="0"/>
          </a:p>
          <a:p>
            <a:pPr marL="0" indent="0">
              <a:spcBef>
                <a:spcPts val="360"/>
              </a:spcBef>
              <a:buSzPts val="1800"/>
              <a:buNone/>
            </a:pPr>
            <a:r>
              <a:rPr lang="en-US" sz="1200" b="1" u="sng" dirty="0"/>
              <a:t>WBL Policies:</a:t>
            </a:r>
          </a:p>
          <a:p>
            <a:pPr marL="0" indent="0">
              <a:spcBef>
                <a:spcPts val="360"/>
              </a:spcBef>
              <a:buSzPts val="1800"/>
              <a:buNone/>
            </a:pPr>
            <a:r>
              <a:rPr lang="en-US" sz="1200" i="1" dirty="0"/>
              <a:t>Policy #6</a:t>
            </a:r>
            <a:r>
              <a:rPr lang="en-US" sz="1200" dirty="0"/>
              <a:t>: Students must exhibit work readiness, attitudes, and skills as determined by the teacher and employer.</a:t>
            </a:r>
            <a:endParaRPr lang="en-US" sz="1200" u="sng" dirty="0"/>
          </a:p>
          <a:p>
            <a:pPr marL="0" indent="0">
              <a:spcBef>
                <a:spcPts val="360"/>
              </a:spcBef>
              <a:buSzPts val="1800"/>
              <a:buNone/>
            </a:pPr>
            <a:r>
              <a:rPr lang="en-US" sz="1200" i="1" dirty="0"/>
              <a:t>Policy #36</a:t>
            </a:r>
            <a:r>
              <a:rPr lang="en-US" sz="1200" dirty="0"/>
              <a:t>:  Demonstrated Readiness. Students must exhibit work readiness attitudes and skills as determined by the teacher and employer and consistent with the WBL Policy Guide before beginning a WBL experience. Interviews and/or pre-assessments may be used to determine a student’s readiness for a placement. Recommendations for assessing readiness skills may be found in the </a:t>
            </a:r>
            <a:r>
              <a:rPr lang="en-US" sz="1200" dirty="0">
                <a:hlinkClick r:id="rId5"/>
              </a:rPr>
              <a:t>WBL Implementation Guide</a:t>
            </a:r>
            <a:r>
              <a:rPr lang="en-US" sz="1200" dirty="0"/>
              <a:t>. (SBE High School Policy 2.103) </a:t>
            </a:r>
          </a:p>
        </p:txBody>
      </p:sp>
      <p:sp>
        <p:nvSpPr>
          <p:cNvPr id="4" name="Rounded Rectangle 3"/>
          <p:cNvSpPr/>
          <p:nvPr/>
        </p:nvSpPr>
        <p:spPr>
          <a:xfrm>
            <a:off x="304798" y="5334000"/>
            <a:ext cx="11506202" cy="1295400"/>
          </a:xfrm>
          <a:prstGeom prst="roundRect">
            <a:avLst/>
          </a:prstGeom>
          <a:noFill/>
          <a:ln>
            <a:solidFill>
              <a:srgbClr val="174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198"/>
            <a:endParaRPr lang="en-US"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814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406400" y="381000"/>
            <a:ext cx="11074400" cy="9144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Student: Placement Guidelines</a:t>
            </a:r>
            <a:endParaRPr dirty="0">
              <a:latin typeface="PermianSlabSerifTypeface" panose="02000000000000000000" pitchFamily="50" charset="0"/>
            </a:endParaRPr>
          </a:p>
        </p:txBody>
      </p:sp>
      <p:sp>
        <p:nvSpPr>
          <p:cNvPr id="297" name="Google Shape;297;p46"/>
          <p:cNvSpPr txBox="1"/>
          <p:nvPr/>
        </p:nvSpPr>
        <p:spPr>
          <a:xfrm>
            <a:off x="228600" y="1329070"/>
            <a:ext cx="11670175" cy="5562600"/>
          </a:xfrm>
          <a:prstGeom prst="rect">
            <a:avLst/>
          </a:prstGeom>
          <a:noFill/>
          <a:ln>
            <a:noFill/>
          </a:ln>
        </p:spPr>
        <p:txBody>
          <a:bodyPr spcFirstLastPara="1" wrap="square" lIns="91425" tIns="91425" rIns="91425" bIns="91425" anchor="t" anchorCtr="0">
            <a:noAutofit/>
          </a:bodyPr>
          <a:lstStyle/>
          <a:p>
            <a:pPr marL="406398" indent="-342900">
              <a:buClr>
                <a:srgbClr val="FF0000"/>
              </a:buClr>
              <a:buSzPct val="111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Students must meet eligibility requirements.</a:t>
            </a:r>
          </a:p>
          <a:p>
            <a:pPr marL="406398" indent="-342900">
              <a:buClr>
                <a:srgbClr val="FF0000"/>
              </a:buClr>
              <a:buSzPct val="111000"/>
              <a:buFont typeface="Wingdings" panose="05000000000000000000" pitchFamily="2" charset="2"/>
              <a:buChar char="§"/>
            </a:pPr>
            <a:r>
              <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Clinical placements must align with each student’s program of study.</a:t>
            </a:r>
            <a:endParaRPr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06398" indent="-342900">
              <a:buClr>
                <a:srgbClr val="FF0000"/>
              </a:buClr>
              <a:buSzPct val="111000"/>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Students may only be placed in health-related jobs involving the care of patients when they provide evidence they have been HIPAA trained. </a:t>
            </a:r>
            <a:endParaRPr lang="en-US"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06398" indent="-342900">
              <a:buClr>
                <a:srgbClr val="FF0000"/>
              </a:buClr>
              <a:buSzPct val="111000"/>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Students may not work in jobs in which blood-borne pathogens may be present unless they have been offered the hepatitis series injections and passed the Universal Precautions/Blood-borne Pathogens Test with 100 percent accuracy (OSHA Standards).</a:t>
            </a:r>
          </a:p>
          <a:p>
            <a:pPr marL="406398" indent="-342900">
              <a:buClr>
                <a:srgbClr val="FF0000"/>
              </a:buClr>
              <a:buSzPct val="111000"/>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Students may only enter the patient care area when supervised by a Health Science endorsed teacher.</a:t>
            </a:r>
          </a:p>
          <a:p>
            <a:pPr marL="406398" indent="-342900">
              <a:buClr>
                <a:srgbClr val="FF0000"/>
              </a:buClr>
              <a:buSzPct val="111000"/>
              <a:buFont typeface="Wingdings" panose="05000000000000000000" pitchFamily="2" charset="2"/>
              <a:buChar char="§"/>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Students must maintain an attendance rate of 90% in school and in the WBL experience unless otherwise agreed upon prior to the start of the WBL experience and deemed acceptable to the workplace mentor and WBL coordinator. </a:t>
            </a:r>
            <a:endParaRPr sz="2000" kern="0"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251182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body" idx="1"/>
          </p:nvPr>
        </p:nvSpPr>
        <p:spPr>
          <a:xfrm>
            <a:off x="253408" y="1295400"/>
            <a:ext cx="11481391" cy="4525963"/>
          </a:xfrm>
          <a:prstGeom prst="rect">
            <a:avLst/>
          </a:prstGeom>
          <a:noFill/>
          <a:ln>
            <a:noFill/>
          </a:ln>
        </p:spPr>
        <p:txBody>
          <a:bodyPr spcFirstLastPara="1" wrap="square" lIns="91425" tIns="91425" rIns="91425" bIns="91425" anchor="t" anchorCtr="0">
            <a:noAutofit/>
          </a:bodyPr>
          <a:lstStyle/>
          <a:p>
            <a:pPr marL="76198" indent="0">
              <a:spcBef>
                <a:spcPts val="0"/>
              </a:spcBef>
              <a:buNone/>
            </a:pPr>
            <a:r>
              <a:rPr lang="en-US"/>
              <a:t>Required student </a:t>
            </a:r>
            <a:r>
              <a:rPr lang="en-US" dirty="0"/>
              <a:t>safety trainings provided in both the classroom and on site, must be documented in the student’s required Safety Training Log included in the </a:t>
            </a:r>
            <a:r>
              <a:rPr lang="en-US" u="sng" dirty="0">
                <a:solidFill>
                  <a:schemeClr val="hlink"/>
                </a:solidFill>
                <a:hlinkClick r:id="rId3"/>
              </a:rPr>
              <a:t>Personalized Learning Plan</a:t>
            </a:r>
            <a:r>
              <a:rPr lang="en-US" u="sng" dirty="0">
                <a:solidFill>
                  <a:schemeClr val="hlink"/>
                </a:solidFill>
              </a:rPr>
              <a:t>. </a:t>
            </a:r>
            <a:r>
              <a:rPr lang="en-US" dirty="0">
                <a:solidFill>
                  <a:schemeClr val="accent1"/>
                </a:solidFill>
              </a:rPr>
              <a:t>This training includes, but is not limited to: </a:t>
            </a:r>
            <a:endParaRPr dirty="0">
              <a:solidFill>
                <a:schemeClr val="accent1"/>
              </a:solidFill>
            </a:endParaRPr>
          </a:p>
          <a:p>
            <a:pPr>
              <a:spcBef>
                <a:spcPts val="0"/>
              </a:spcBef>
              <a:buFont typeface="Wingdings" panose="05000000000000000000" pitchFamily="2" charset="2"/>
              <a:buChar char="§"/>
            </a:pPr>
            <a:r>
              <a:rPr lang="en-US" sz="2000" dirty="0"/>
              <a:t>Universal Precautions and OSHA standards test passed at 100% accuracy </a:t>
            </a:r>
            <a:endParaRPr sz="2000" dirty="0"/>
          </a:p>
          <a:p>
            <a:pPr>
              <a:spcBef>
                <a:spcPts val="0"/>
              </a:spcBef>
              <a:buFont typeface="Wingdings" panose="05000000000000000000" pitchFamily="2" charset="2"/>
              <a:buChar char="§"/>
            </a:pPr>
            <a:r>
              <a:rPr lang="en-US" sz="2000" dirty="0"/>
              <a:t>Basic Life Support (BLS) Cardiopulmonary Resuscitation (CPR) Certification</a:t>
            </a:r>
            <a:endParaRPr sz="2000" dirty="0"/>
          </a:p>
          <a:p>
            <a:pPr>
              <a:spcBef>
                <a:spcPts val="0"/>
              </a:spcBef>
              <a:buFont typeface="Wingdings" panose="05000000000000000000" pitchFamily="2" charset="2"/>
              <a:buChar char="§"/>
            </a:pPr>
            <a:r>
              <a:rPr lang="en-US" sz="2000" dirty="0"/>
              <a:t>Basic competency in the following: </a:t>
            </a:r>
            <a:endParaRPr sz="2000" dirty="0"/>
          </a:p>
          <a:p>
            <a:pPr marL="1142971" lvl="1" indent="-342891">
              <a:spcBef>
                <a:spcPts val="480"/>
              </a:spcBef>
              <a:buSzPts val="2400"/>
              <a:buFont typeface="Open Sans" panose="020B0606030504020204" pitchFamily="34" charset="0"/>
              <a:buChar char="–"/>
            </a:pPr>
            <a:r>
              <a:rPr lang="en-US" sz="1800" dirty="0"/>
              <a:t>Basic First Aid </a:t>
            </a:r>
            <a:endParaRPr sz="1800" dirty="0"/>
          </a:p>
          <a:p>
            <a:pPr marL="1142971" lvl="1" indent="-342891">
              <a:spcBef>
                <a:spcPts val="480"/>
              </a:spcBef>
              <a:buSzPts val="2400"/>
              <a:buFont typeface="Open Sans" panose="020B0606030504020204" pitchFamily="34" charset="0"/>
              <a:buChar char="–"/>
            </a:pPr>
            <a:r>
              <a:rPr lang="en-US" sz="1800" dirty="0"/>
              <a:t>Body Mechanics </a:t>
            </a:r>
            <a:endParaRPr sz="1800" dirty="0"/>
          </a:p>
          <a:p>
            <a:pPr marL="1142971" lvl="1" indent="-342891">
              <a:spcBef>
                <a:spcPts val="480"/>
              </a:spcBef>
              <a:buSzPts val="2400"/>
              <a:buFont typeface="Open Sans" panose="020B0606030504020204" pitchFamily="34" charset="0"/>
              <a:buChar char="–"/>
            </a:pPr>
            <a:r>
              <a:rPr lang="en-US" sz="1800" dirty="0"/>
              <a:t>Standard Precaution Guidelines </a:t>
            </a:r>
            <a:endParaRPr sz="1800" dirty="0"/>
          </a:p>
          <a:p>
            <a:pPr marL="1142971" lvl="1" indent="-342891">
              <a:spcBef>
                <a:spcPts val="480"/>
              </a:spcBef>
              <a:buSzPts val="2400"/>
              <a:buFont typeface="Open Sans" panose="020B0606030504020204" pitchFamily="34" charset="0"/>
              <a:buChar char="–"/>
            </a:pPr>
            <a:r>
              <a:rPr lang="en-US" sz="1800" dirty="0"/>
              <a:t>Confidentiality</a:t>
            </a:r>
            <a:endParaRPr sz="1800" dirty="0"/>
          </a:p>
        </p:txBody>
      </p:sp>
      <p:sp>
        <p:nvSpPr>
          <p:cNvPr id="327" name="Google Shape;327;p51"/>
          <p:cNvSpPr txBox="1">
            <a:spLocks noGrp="1"/>
          </p:cNvSpPr>
          <p:nvPr>
            <p:ph type="title"/>
          </p:nvPr>
        </p:nvSpPr>
        <p:spPr>
          <a:xfrm>
            <a:off x="76200" y="381000"/>
            <a:ext cx="11404600" cy="1066800"/>
          </a:xfrm>
          <a:prstGeom prst="rect">
            <a:avLst/>
          </a:prstGeom>
          <a:noFill/>
          <a:ln>
            <a:noFill/>
          </a:ln>
        </p:spPr>
        <p:txBody>
          <a:bodyPr spcFirstLastPara="1" wrap="square" lIns="91425" tIns="91425" rIns="91425" bIns="91425" anchor="t" anchorCtr="0">
            <a:noAutofit/>
          </a:bodyPr>
          <a:lstStyle/>
          <a:p>
            <a:r>
              <a:rPr lang="en-US" dirty="0">
                <a:latin typeface="PermianSlabSerifTypeface" panose="02000000000000000000" pitchFamily="50" charset="0"/>
              </a:rPr>
              <a:t>Student: Required Training Prior to Clinical Experiences</a:t>
            </a:r>
            <a:endParaRPr b="0" i="1" dirty="0">
              <a:latin typeface="PermianSlabSerifTypeface" panose="02000000000000000000" pitchFamily="50" charset="0"/>
            </a:endParaRPr>
          </a:p>
        </p:txBody>
      </p:sp>
    </p:spTree>
    <p:extLst>
      <p:ext uri="{BB962C8B-B14F-4D97-AF65-F5344CB8AC3E}">
        <p14:creationId xmlns:p14="http://schemas.microsoft.com/office/powerpoint/2010/main" val="3864996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To obtain credit for having completed this training, you must </a:t>
            </a:r>
            <a:r>
              <a:rPr lang="en-US" dirty="0">
                <a:hlinkClick r:id="rId2"/>
              </a:rPr>
              <a:t>enroll</a:t>
            </a:r>
            <a:r>
              <a:rPr lang="en-US" dirty="0"/>
              <a:t> and take a quick summative assessment. </a:t>
            </a:r>
          </a:p>
          <a:p>
            <a:r>
              <a:rPr lang="en-US" dirty="0"/>
              <a:t>You have multiple opportunities to submit correct answers. In order to receive your certificate, you must get all of the answers correct. </a:t>
            </a:r>
          </a:p>
          <a:p>
            <a:r>
              <a:rPr lang="en-US" dirty="0"/>
              <a:t>When you complete the test, you will be instructed about how to print a certificate for your records.</a:t>
            </a:r>
          </a:p>
          <a:p>
            <a:r>
              <a:rPr lang="en-US" dirty="0"/>
              <a:t>For technical assistance, contact </a:t>
            </a:r>
            <a:r>
              <a:rPr lang="en-US" dirty="0">
                <a:hlinkClick r:id="rId3"/>
              </a:rPr>
              <a:t>TDOE.LMS@tn.gov</a:t>
            </a:r>
            <a:r>
              <a:rPr lang="en-US" dirty="0"/>
              <a:t>.</a:t>
            </a:r>
          </a:p>
        </p:txBody>
      </p:sp>
      <p:sp>
        <p:nvSpPr>
          <p:cNvPr id="3" name="Title 2"/>
          <p:cNvSpPr>
            <a:spLocks noGrp="1"/>
          </p:cNvSpPr>
          <p:nvPr>
            <p:ph type="title"/>
          </p:nvPr>
        </p:nvSpPr>
        <p:spPr/>
        <p:txBody>
          <a:bodyPr/>
          <a:lstStyle/>
          <a:p>
            <a:r>
              <a:rPr lang="en-US" dirty="0"/>
              <a:t>Training Completion</a:t>
            </a:r>
          </a:p>
        </p:txBody>
      </p:sp>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34</a:t>
            </a:fld>
            <a:endParaRPr lang="en-US" kern="0"/>
          </a:p>
        </p:txBody>
      </p:sp>
    </p:spTree>
    <p:extLst>
      <p:ext uri="{BB962C8B-B14F-4D97-AF65-F5344CB8AC3E}">
        <p14:creationId xmlns:p14="http://schemas.microsoft.com/office/powerpoint/2010/main" val="383681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76198" indent="0">
              <a:buNone/>
            </a:pPr>
            <a:r>
              <a:rPr lang="en-US" b="1" dirty="0"/>
              <a:t>Danya Glasgow, CNMT, </a:t>
            </a:r>
            <a:r>
              <a:rPr lang="en-US" dirty="0"/>
              <a:t>Health Science Program Manager</a:t>
            </a:r>
          </a:p>
          <a:p>
            <a:pPr marL="0" indent="0">
              <a:buNone/>
            </a:pPr>
            <a:r>
              <a:rPr lang="en-US" dirty="0"/>
              <a:t>Division of College, Career &amp; Technical Education</a:t>
            </a:r>
          </a:p>
          <a:p>
            <a:pPr marL="0" indent="0">
              <a:buNone/>
            </a:pPr>
            <a:r>
              <a:rPr lang="en-US" dirty="0"/>
              <a:t>Andrew Johnson Tower, 9</a:t>
            </a:r>
            <a:r>
              <a:rPr lang="en-US" baseline="30000" dirty="0"/>
              <a:t>th</a:t>
            </a:r>
            <a:r>
              <a:rPr lang="en-US" dirty="0"/>
              <a:t> Floor</a:t>
            </a:r>
          </a:p>
          <a:p>
            <a:pPr marL="0" indent="0">
              <a:buNone/>
            </a:pPr>
            <a:r>
              <a:rPr lang="en-US" dirty="0"/>
              <a:t>710 James Robertson Parkway, Nashville, TN 37243</a:t>
            </a:r>
          </a:p>
          <a:p>
            <a:pPr marL="0" indent="0">
              <a:buNone/>
            </a:pPr>
            <a:r>
              <a:rPr lang="en-US" dirty="0"/>
              <a:t>(615) 532-2839</a:t>
            </a:r>
          </a:p>
        </p:txBody>
      </p:sp>
      <p:sp>
        <p:nvSpPr>
          <p:cNvPr id="3" name="Title 2"/>
          <p:cNvSpPr>
            <a:spLocks noGrp="1"/>
          </p:cNvSpPr>
          <p:nvPr>
            <p:ph type="title"/>
          </p:nvPr>
        </p:nvSpPr>
        <p:spPr/>
        <p:txBody>
          <a:bodyPr/>
          <a:lstStyle/>
          <a:p>
            <a:r>
              <a:rPr lang="en-US" dirty="0">
                <a:latin typeface="PermianSlabSerifTypeface" panose="02000000000000000000" pitchFamily="50" charset="0"/>
              </a:rPr>
              <a:t>Contact Information</a:t>
            </a:r>
          </a:p>
        </p:txBody>
      </p:sp>
      <p:sp>
        <p:nvSpPr>
          <p:cNvPr id="2" name="Slide Number Placeholder 1"/>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35</a:t>
            </a:fld>
            <a:endParaRPr lang="en-US" kern="0"/>
          </a:p>
        </p:txBody>
      </p:sp>
    </p:spTree>
    <p:extLst>
      <p:ext uri="{BB962C8B-B14F-4D97-AF65-F5344CB8AC3E}">
        <p14:creationId xmlns:p14="http://schemas.microsoft.com/office/powerpoint/2010/main" val="363052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5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4</a:t>
            </a:fld>
            <a:endParaRPr lang="en-US" kern="0"/>
          </a:p>
        </p:txBody>
      </p:sp>
      <p:sp>
        <p:nvSpPr>
          <p:cNvPr id="3" name="Title 2"/>
          <p:cNvSpPr>
            <a:spLocks noGrp="1"/>
          </p:cNvSpPr>
          <p:nvPr>
            <p:ph type="title"/>
          </p:nvPr>
        </p:nvSpPr>
        <p:spPr>
          <a:xfrm>
            <a:off x="381000" y="228600"/>
            <a:ext cx="11074400" cy="914400"/>
          </a:xfrm>
        </p:spPr>
        <p:txBody>
          <a:bodyPr/>
          <a:lstStyle/>
          <a:p>
            <a:r>
              <a:rPr lang="en-US" dirty="0">
                <a:latin typeface="PermianSlabSerifTypeface" panose="02000000000000000000" pitchFamily="50" charset="0"/>
              </a:rPr>
              <a:t>Table of Contents</a:t>
            </a:r>
          </a:p>
        </p:txBody>
      </p:sp>
      <p:graphicFrame>
        <p:nvGraphicFramePr>
          <p:cNvPr id="5" name="Table 4"/>
          <p:cNvGraphicFramePr>
            <a:graphicFrameLocks noGrp="1"/>
          </p:cNvGraphicFramePr>
          <p:nvPr>
            <p:extLst>
              <p:ext uri="{D42A27DB-BD31-4B8C-83A1-F6EECF244321}">
                <p14:modId xmlns:p14="http://schemas.microsoft.com/office/powerpoint/2010/main" val="3425627646"/>
              </p:ext>
            </p:extLst>
          </p:nvPr>
        </p:nvGraphicFramePr>
        <p:xfrm>
          <a:off x="304800" y="1315025"/>
          <a:ext cx="11582400" cy="4876807"/>
        </p:xfrm>
        <a:graphic>
          <a:graphicData uri="http://schemas.openxmlformats.org/drawingml/2006/table">
            <a:tbl>
              <a:tblPr firstRow="1" bandRow="1">
                <a:tableStyleId>{21E4AEA4-8DFA-4A89-87EB-49C32662AFE0}</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5139">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Program</a:t>
                      </a: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1B365D"/>
                    </a:solidFill>
                  </a:tcPr>
                </a:tc>
                <a:tc>
                  <a:txBody>
                    <a:body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1B365D"/>
                    </a:solidFill>
                  </a:tcPr>
                </a:tc>
                <a:extLst>
                  <a:ext uri="{0D108BD9-81ED-4DB2-BD59-A6C34878D82A}">
                    <a16:rowId xmlns:a16="http://schemas.microsoft.com/office/drawing/2014/main" val="10000"/>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Description</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6-7</a:t>
                      </a:r>
                    </a:p>
                  </a:txBody>
                  <a:tcPr/>
                </a:tc>
                <a:extLst>
                  <a:ext uri="{0D108BD9-81ED-4DB2-BD59-A6C34878D82A}">
                    <a16:rowId xmlns:a16="http://schemas.microsoft.com/office/drawing/2014/main" val="10001"/>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Policies &amp; Guidelines</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a:t>
                      </a:r>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9-10</a:t>
                      </a: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2"/>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Clinical</a:t>
                      </a:r>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Sites</a:t>
                      </a: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11-13</a:t>
                      </a:r>
                    </a:p>
                  </a:txBody>
                  <a:tcPr/>
                </a:tc>
                <a:extLst>
                  <a:ext uri="{0D108BD9-81ED-4DB2-BD59-A6C34878D82A}">
                    <a16:rowId xmlns:a16="http://schemas.microsoft.com/office/drawing/2014/main" val="10003"/>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Planning &amp; Time Management</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15-16</a:t>
                      </a:r>
                    </a:p>
                  </a:txBody>
                  <a:tcPr/>
                </a:tc>
                <a:extLst>
                  <a:ext uri="{0D108BD9-81ED-4DB2-BD59-A6C34878D82A}">
                    <a16:rowId xmlns:a16="http://schemas.microsoft.com/office/drawing/2014/main" val="10004"/>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Parent Involvement</a:t>
                      </a:r>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&amp; Documentation</a:t>
                      </a: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18-19</a:t>
                      </a:r>
                    </a:p>
                  </a:txBody>
                  <a:tcPr/>
                </a:tc>
                <a:extLst>
                  <a:ext uri="{0D108BD9-81ED-4DB2-BD59-A6C34878D82A}">
                    <a16:rowId xmlns:a16="http://schemas.microsoft.com/office/drawing/2014/main" val="10005"/>
                  </a:ext>
                </a:extLst>
              </a:tr>
              <a:tr h="375139">
                <a:tc>
                  <a:txBody>
                    <a:bodyPr/>
                    <a:lstStyle/>
                    <a:p>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Teacher</a:t>
                      </a:r>
                    </a:p>
                  </a:txBody>
                  <a:tcPr>
                    <a:solidFill>
                      <a:srgbClr val="1B365D"/>
                    </a:solidFill>
                  </a:tcPr>
                </a:tc>
                <a:tc>
                  <a:txBody>
                    <a:body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1B365D"/>
                    </a:solidFill>
                  </a:tcPr>
                </a:tc>
                <a:extLst>
                  <a:ext uri="{0D108BD9-81ED-4DB2-BD59-A6C34878D82A}">
                    <a16:rowId xmlns:a16="http://schemas.microsoft.com/office/drawing/2014/main" val="10006"/>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Requirements &amp; Training</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26-27</a:t>
                      </a:r>
                    </a:p>
                  </a:txBody>
                  <a:tcPr/>
                </a:tc>
                <a:extLst>
                  <a:ext uri="{0D108BD9-81ED-4DB2-BD59-A6C34878D82A}">
                    <a16:rowId xmlns:a16="http://schemas.microsoft.com/office/drawing/2014/main" val="10007"/>
                  </a:ext>
                </a:extLst>
              </a:tr>
              <a:tr h="375139">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Student</a:t>
                      </a:r>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Supervision</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Slides 28-29</a:t>
                      </a:r>
                    </a:p>
                  </a:txBody>
                  <a:tcPr/>
                </a:tc>
                <a:extLst>
                  <a:ext uri="{0D108BD9-81ED-4DB2-BD59-A6C34878D82A}">
                    <a16:rowId xmlns:a16="http://schemas.microsoft.com/office/drawing/2014/main" val="10008"/>
                  </a:ext>
                </a:extLst>
              </a:tr>
              <a:tr h="375139">
                <a:tc>
                  <a:txBody>
                    <a:bodyPr/>
                    <a:lstStyle/>
                    <a:p>
                      <a:r>
                        <a:rPr lang="en-US" sz="1800" b="1"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Students</a:t>
                      </a:r>
                    </a:p>
                  </a:txBody>
                  <a:tcPr>
                    <a:solidFill>
                      <a:srgbClr val="1B365D"/>
                    </a:solidFill>
                  </a:tcPr>
                </a:tc>
                <a:tc>
                  <a:txBody>
                    <a:bodyPr/>
                    <a:lstStyle/>
                    <a:p>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1B365D"/>
                    </a:solidFill>
                  </a:tcPr>
                </a:tc>
                <a:extLst>
                  <a:ext uri="{0D108BD9-81ED-4DB2-BD59-A6C34878D82A}">
                    <a16:rowId xmlns:a16="http://schemas.microsoft.com/office/drawing/2014/main" val="10009"/>
                  </a:ext>
                </a:extLst>
              </a:tr>
              <a:tr h="375139">
                <a:tc>
                  <a:txBody>
                    <a:bodyPr/>
                    <a:lstStyle/>
                    <a:p>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Readiness Policies</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 31</a:t>
                      </a:r>
                    </a:p>
                  </a:txBody>
                  <a:tcPr/>
                </a:tc>
                <a:extLst>
                  <a:ext uri="{0D108BD9-81ED-4DB2-BD59-A6C34878D82A}">
                    <a16:rowId xmlns:a16="http://schemas.microsoft.com/office/drawing/2014/main" val="10010"/>
                  </a:ext>
                </a:extLst>
              </a:tr>
              <a:tr h="375139">
                <a:tc>
                  <a:txBody>
                    <a:bodyPr/>
                    <a:lstStyle/>
                    <a:p>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Placement Guidelines</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a:t>
                      </a:r>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32</a:t>
                      </a: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11"/>
                  </a:ext>
                </a:extLst>
              </a:tr>
              <a:tr h="375139">
                <a:tc>
                  <a:txBody>
                    <a:bodyPr/>
                    <a:lstStyle/>
                    <a:p>
                      <a:r>
                        <a:rPr lang="en-US" sz="18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Required Training</a:t>
                      </a:r>
                    </a:p>
                  </a:txBody>
                  <a:tcPr/>
                </a:tc>
                <a:tc>
                  <a:txBody>
                    <a:bodyPr/>
                    <a:lstStyle/>
                    <a:p>
                      <a:r>
                        <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Slide 33-34</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1150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PermianSlabSerifTypeface" panose="02000000000000000000" pitchFamily="50" charset="0"/>
              </a:rPr>
              <a:t>Program</a:t>
            </a:r>
          </a:p>
        </p:txBody>
      </p:sp>
      <p:sp>
        <p:nvSpPr>
          <p:cNvPr id="4" name="Slide Number Placeholder 3"/>
          <p:cNvSpPr>
            <a:spLocks noGrp="1"/>
          </p:cNvSpPr>
          <p:nvPr>
            <p:ph type="sldNum" idx="4294967295"/>
          </p:nvPr>
        </p:nvSpPr>
        <p:spPr>
          <a:xfrm>
            <a:off x="11582400" y="6356351"/>
            <a:ext cx="609600" cy="365125"/>
          </a:xfrm>
          <a:prstGeom prst="rect">
            <a:avLst/>
          </a:prstGeom>
        </p:spPr>
        <p:txBody>
          <a:bodyPr/>
          <a:lstStyle/>
          <a:p>
            <a:pPr>
              <a:buClr>
                <a:srgbClr val="000000"/>
              </a:buClr>
              <a:buFont typeface="Arial"/>
              <a:buNone/>
            </a:pPr>
            <a:fld id="{00000000-1234-1234-1234-123412341234}" type="slidenum">
              <a:rPr lang="en-US" kern="0" smtClean="0"/>
              <a:pPr>
                <a:buClr>
                  <a:srgbClr val="000000"/>
                </a:buClr>
                <a:buFont typeface="Arial"/>
                <a:buNone/>
              </a:pPr>
              <a:t>5</a:t>
            </a:fld>
            <a:endParaRPr lang="en-US" kern="0"/>
          </a:p>
        </p:txBody>
      </p:sp>
    </p:spTree>
    <p:extLst>
      <p:ext uri="{BB962C8B-B14F-4D97-AF65-F5344CB8AC3E}">
        <p14:creationId xmlns:p14="http://schemas.microsoft.com/office/powerpoint/2010/main" val="325341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228600" y="1295401"/>
            <a:ext cx="11658600" cy="4525963"/>
          </a:xfrm>
          <a:prstGeom prst="rect">
            <a:avLst/>
          </a:prstGeom>
          <a:noFill/>
          <a:ln>
            <a:noFill/>
          </a:ln>
        </p:spPr>
        <p:txBody>
          <a:bodyPr spcFirstLastPara="1" wrap="square" lIns="91425" tIns="45700" rIns="91425" bIns="45700" anchor="t" anchorCtr="0">
            <a:noAutofit/>
          </a:bodyPr>
          <a:lstStyle/>
          <a:p>
            <a:pPr marL="495288" indent="-342891">
              <a:spcBef>
                <a:spcPts val="0"/>
              </a:spcBef>
            </a:pPr>
            <a:r>
              <a:rPr lang="en-US" dirty="0"/>
              <a:t>Capstone course and work-based learning experience </a:t>
            </a:r>
          </a:p>
          <a:p>
            <a:pPr marL="495288" indent="-342891">
              <a:spcBef>
                <a:spcPts val="0"/>
              </a:spcBef>
            </a:pPr>
            <a:r>
              <a:rPr lang="en-US" dirty="0"/>
              <a:t>Designed to provide students with real-world application of skills and knowledge obtained in a prerequisite Health Science course. </a:t>
            </a:r>
          </a:p>
          <a:p>
            <a:pPr marL="152396" indent="0">
              <a:spcBef>
                <a:spcPts val="0"/>
              </a:spcBef>
              <a:buNone/>
            </a:pPr>
            <a:endParaRPr lang="en-US" dirty="0"/>
          </a:p>
          <a:p>
            <a:pPr marL="152396" indent="0">
              <a:spcBef>
                <a:spcPts val="0"/>
              </a:spcBef>
              <a:buNone/>
            </a:pPr>
            <a:r>
              <a:rPr lang="en-US" dirty="0"/>
              <a:t>Prior to beginning work at a clinical site, students must be:</a:t>
            </a:r>
          </a:p>
          <a:p>
            <a:pPr marL="495288" indent="-342891">
              <a:spcBef>
                <a:spcPts val="0"/>
              </a:spcBef>
            </a:pPr>
            <a:r>
              <a:rPr lang="en-US" dirty="0"/>
              <a:t>certified in Basic Life Support (BLS) Cardiopulmonary Resuscitation (CPR) </a:t>
            </a:r>
          </a:p>
          <a:p>
            <a:pPr marL="495288" indent="-342891">
              <a:spcBef>
                <a:spcPts val="0"/>
              </a:spcBef>
            </a:pPr>
            <a:r>
              <a:rPr lang="en-US" dirty="0"/>
              <a:t>deemed competent in </a:t>
            </a:r>
          </a:p>
          <a:p>
            <a:pPr marL="952476" lvl="1" indent="-342891">
              <a:spcBef>
                <a:spcPts val="0"/>
              </a:spcBef>
            </a:pPr>
            <a:r>
              <a:rPr lang="en-US" sz="2400" dirty="0"/>
              <a:t>basic first aid, </a:t>
            </a:r>
          </a:p>
          <a:p>
            <a:pPr marL="952476" lvl="1" indent="-342891">
              <a:spcBef>
                <a:spcPts val="0"/>
              </a:spcBef>
            </a:pPr>
            <a:r>
              <a:rPr lang="en-US" sz="2400" dirty="0"/>
              <a:t>body mechanics, </a:t>
            </a:r>
          </a:p>
          <a:p>
            <a:pPr marL="952476" lvl="1" indent="-342891">
              <a:spcBef>
                <a:spcPts val="0"/>
              </a:spcBef>
            </a:pPr>
            <a:r>
              <a:rPr lang="en-US" sz="2400" dirty="0"/>
              <a:t>Standard Precaution guidelines, and </a:t>
            </a:r>
          </a:p>
          <a:p>
            <a:pPr marL="952476" lvl="1" indent="-342891">
              <a:spcBef>
                <a:spcPts val="0"/>
              </a:spcBef>
            </a:pPr>
            <a:r>
              <a:rPr lang="en-US" sz="2400" dirty="0"/>
              <a:t>confidentiality. </a:t>
            </a:r>
          </a:p>
          <a:p>
            <a:pPr marL="152396" indent="0">
              <a:spcBef>
                <a:spcPts val="0"/>
              </a:spcBef>
              <a:buNone/>
            </a:pPr>
            <a:endParaRPr lang="en-US" dirty="0"/>
          </a:p>
          <a:p>
            <a:pPr marL="495288" indent="-342891">
              <a:spcBef>
                <a:spcPts val="0"/>
              </a:spcBef>
            </a:pPr>
            <a:endParaRPr lang="en-US" dirty="0"/>
          </a:p>
        </p:txBody>
      </p:sp>
      <p:sp>
        <p:nvSpPr>
          <p:cNvPr id="157" name="Google Shape;157;p28"/>
          <p:cNvSpPr txBox="1">
            <a:spLocks noGrp="1"/>
          </p:cNvSpPr>
          <p:nvPr>
            <p:ph type="title"/>
          </p:nvPr>
        </p:nvSpPr>
        <p:spPr>
          <a:xfrm>
            <a:off x="406400" y="228600"/>
            <a:ext cx="11074400" cy="914400"/>
          </a:xfrm>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Program: What is Clinical Internship?</a:t>
            </a:r>
            <a:endParaRPr dirty="0">
              <a:latin typeface="PermianSlabSerifTypeface" panose="02000000000000000000" pitchFamily="50" charset="0"/>
            </a:endParaRPr>
          </a:p>
        </p:txBody>
      </p:sp>
    </p:spTree>
    <p:extLst>
      <p:ext uri="{BB962C8B-B14F-4D97-AF65-F5344CB8AC3E}">
        <p14:creationId xmlns:p14="http://schemas.microsoft.com/office/powerpoint/2010/main" val="323349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228600" y="1295400"/>
            <a:ext cx="11176000" cy="4525963"/>
          </a:xfrm>
          <a:prstGeom prst="rect">
            <a:avLst/>
          </a:prstGeom>
          <a:noFill/>
          <a:ln>
            <a:noFill/>
          </a:ln>
        </p:spPr>
        <p:txBody>
          <a:bodyPr spcFirstLastPara="1" wrap="square" lIns="91425" tIns="45700" rIns="91425" bIns="45700" anchor="t" anchorCtr="0">
            <a:noAutofit/>
          </a:bodyPr>
          <a:lstStyle/>
          <a:p>
            <a:pPr marL="152396" indent="0">
              <a:spcBef>
                <a:spcPts val="0"/>
              </a:spcBef>
              <a:buNone/>
            </a:pPr>
            <a:r>
              <a:rPr lang="en-US" dirty="0"/>
              <a:t>Upon completion of this course, proficient students will be able to pursue certification in the pre-requisite course of:</a:t>
            </a:r>
          </a:p>
          <a:p>
            <a:pPr marL="495288" indent="-342891">
              <a:spcBef>
                <a:spcPts val="0"/>
              </a:spcBef>
            </a:pPr>
            <a:r>
              <a:rPr lang="en-US" dirty="0"/>
              <a:t>Cardiovascular Services, </a:t>
            </a:r>
          </a:p>
          <a:p>
            <a:pPr marL="495288" indent="-342891">
              <a:spcBef>
                <a:spcPts val="0"/>
              </a:spcBef>
            </a:pPr>
            <a:r>
              <a:rPr lang="en-US" dirty="0"/>
              <a:t>Exercise Physiology, </a:t>
            </a:r>
          </a:p>
          <a:p>
            <a:pPr marL="495288" indent="-342891">
              <a:spcBef>
                <a:spcPts val="0"/>
              </a:spcBef>
            </a:pPr>
            <a:r>
              <a:rPr lang="en-US" dirty="0"/>
              <a:t>Medical Therapeutics, </a:t>
            </a:r>
          </a:p>
          <a:p>
            <a:pPr marL="495288" indent="-342891">
              <a:spcBef>
                <a:spcPts val="0"/>
              </a:spcBef>
            </a:pPr>
            <a:r>
              <a:rPr lang="en-US" dirty="0"/>
              <a:t>Dental Science, or </a:t>
            </a:r>
          </a:p>
          <a:p>
            <a:pPr marL="495288" indent="-342891">
              <a:spcBef>
                <a:spcPts val="0"/>
              </a:spcBef>
            </a:pPr>
            <a:r>
              <a:rPr lang="en-US" dirty="0"/>
              <a:t>Pharmacological Science. </a:t>
            </a:r>
          </a:p>
          <a:p>
            <a:pPr marL="152396" indent="0">
              <a:spcBef>
                <a:spcPts val="0"/>
              </a:spcBef>
              <a:buNone/>
            </a:pPr>
            <a:endParaRPr lang="en-US" dirty="0"/>
          </a:p>
          <a:p>
            <a:pPr marL="342891" indent="-190495">
              <a:spcBef>
                <a:spcPts val="0"/>
              </a:spcBef>
              <a:buNone/>
            </a:pPr>
            <a:endParaRPr lang="en-US" dirty="0"/>
          </a:p>
        </p:txBody>
      </p:sp>
      <p:sp>
        <p:nvSpPr>
          <p:cNvPr id="157" name="Google Shape;157;p28"/>
          <p:cNvSpPr txBox="1">
            <a:spLocks noGrp="1"/>
          </p:cNvSpPr>
          <p:nvPr>
            <p:ph type="title"/>
          </p:nvPr>
        </p:nvSpPr>
        <p:spPr>
          <a:xfrm>
            <a:off x="406400" y="228600"/>
            <a:ext cx="11074400" cy="914400"/>
          </a:xfrm>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Program: What is Clinical Internship?</a:t>
            </a:r>
            <a:endParaRPr dirty="0">
              <a:latin typeface="PermianSlabSerifTypeface" panose="02000000000000000000" pitchFamily="50" charset="0"/>
            </a:endParaRPr>
          </a:p>
        </p:txBody>
      </p:sp>
    </p:spTree>
    <p:extLst>
      <p:ext uri="{BB962C8B-B14F-4D97-AF65-F5344CB8AC3E}">
        <p14:creationId xmlns:p14="http://schemas.microsoft.com/office/powerpoint/2010/main" val="215606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2"/>
            <a:ext cx="5943600" cy="4525963"/>
          </a:xfrm>
        </p:spPr>
        <p:txBody>
          <a:bodyPr/>
          <a:lstStyle/>
          <a:p>
            <a:r>
              <a:rPr lang="en-US" sz="2000" dirty="0"/>
              <a:t>Follow the </a:t>
            </a:r>
            <a:r>
              <a:rPr lang="en-US" sz="2000" dirty="0">
                <a:hlinkClick r:id="rId2"/>
              </a:rPr>
              <a:t>Clinical Internship </a:t>
            </a:r>
            <a:r>
              <a:rPr lang="en-US" sz="2000" dirty="0"/>
              <a:t>standards for teaching this course. Customize the standards as appropriate to align with clinical placements.</a:t>
            </a:r>
          </a:p>
          <a:p>
            <a:r>
              <a:rPr lang="en-US" sz="2000" dirty="0"/>
              <a:t>Arrange for clinical experiences that are aligned to each student’s program of study to facilitate the demonstration of knowledge and skills obtained by the student in his/her prerequisite Health Science course.</a:t>
            </a:r>
          </a:p>
          <a:p>
            <a:r>
              <a:rPr lang="en-US" sz="2000" dirty="0"/>
              <a:t>Arrange on-site clinical hours in accordance with the student’s best interest. The amount of time spent at the clinical site is determined by the teacher and district.</a:t>
            </a:r>
          </a:p>
        </p:txBody>
      </p:sp>
      <p:sp>
        <p:nvSpPr>
          <p:cNvPr id="3" name="Title 2"/>
          <p:cNvSpPr>
            <a:spLocks noGrp="1"/>
          </p:cNvSpPr>
          <p:nvPr>
            <p:ph type="title"/>
          </p:nvPr>
        </p:nvSpPr>
        <p:spPr/>
        <p:txBody>
          <a:bodyPr/>
          <a:lstStyle/>
          <a:p>
            <a:r>
              <a:rPr lang="en-US" dirty="0">
                <a:latin typeface="PermianSlabSerifTypeface" panose="02000000000000000000" pitchFamily="50" charset="0"/>
              </a:rPr>
              <a:t>Program: Course Standards</a:t>
            </a:r>
          </a:p>
        </p:txBody>
      </p:sp>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8</a:t>
            </a:fld>
            <a:endParaRPr lang="en-US" kern="0"/>
          </a:p>
        </p:txBody>
      </p:sp>
      <p:pic>
        <p:nvPicPr>
          <p:cNvPr id="7" name="Picture 6"/>
          <p:cNvPicPr>
            <a:picLocks noChangeAspect="1"/>
          </p:cNvPicPr>
          <p:nvPr/>
        </p:nvPicPr>
        <p:blipFill>
          <a:blip r:embed="rId3"/>
          <a:stretch>
            <a:fillRect/>
          </a:stretch>
        </p:blipFill>
        <p:spPr>
          <a:xfrm>
            <a:off x="6849849" y="1295402"/>
            <a:ext cx="3486371" cy="45719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33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2" name="Text Placeholder 1"/>
          <p:cNvSpPr>
            <a:spLocks noGrp="1"/>
          </p:cNvSpPr>
          <p:nvPr>
            <p:ph type="body" idx="1"/>
          </p:nvPr>
        </p:nvSpPr>
        <p:spPr>
          <a:xfrm>
            <a:off x="269400" y="1295400"/>
            <a:ext cx="11176000" cy="4525963"/>
          </a:xfrm>
        </p:spPr>
        <p:txBody>
          <a:bodyPr/>
          <a:lstStyle/>
          <a:p>
            <a:pPr marL="76198" indent="0">
              <a:buNone/>
            </a:pPr>
            <a:r>
              <a:rPr lang="en-US" dirty="0"/>
              <a:t>Capstone WBL experiences and training must: </a:t>
            </a:r>
          </a:p>
          <a:p>
            <a:r>
              <a:rPr lang="en-US" dirty="0"/>
              <a:t>be aligned with the student’s area of elective focus and program of study (as required in state board high school policy),</a:t>
            </a:r>
          </a:p>
          <a:p>
            <a:r>
              <a:rPr lang="en-US" dirty="0"/>
              <a:t>equate to a full time equivalent credit, </a:t>
            </a:r>
          </a:p>
          <a:p>
            <a:r>
              <a:rPr lang="en-US" dirty="0"/>
              <a:t>meet the standards of the Career Practicum or Clinical Internship in which the student is enrolled, and</a:t>
            </a:r>
          </a:p>
          <a:p>
            <a:r>
              <a:rPr lang="en-US" dirty="0"/>
              <a:t>facilitate intentional progress toward the attainment of knowledge and skills necessary to pursue the student’s postsecondary and career goals. </a:t>
            </a:r>
          </a:p>
          <a:p>
            <a:endParaRPr lang="en-US" dirty="0"/>
          </a:p>
        </p:txBody>
      </p:sp>
      <p:sp>
        <p:nvSpPr>
          <p:cNvPr id="358" name="Google Shape;358;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dirty="0">
                <a:latin typeface="PermianSlabSerifTypeface" panose="02000000000000000000" pitchFamily="50" charset="0"/>
              </a:rPr>
              <a:t>Program: Policy</a:t>
            </a:r>
            <a:endParaRPr i="1" dirty="0">
              <a:latin typeface="PermianSlabSerifTypeface" panose="02000000000000000000" pitchFamily="50" charset="0"/>
            </a:endParaRPr>
          </a:p>
        </p:txBody>
      </p:sp>
      <p:sp>
        <p:nvSpPr>
          <p:cNvPr id="357" name="Google Shape;357;p5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9</a:t>
            </a:fld>
            <a:endParaRPr/>
          </a:p>
        </p:txBody>
      </p:sp>
      <p:sp>
        <p:nvSpPr>
          <p:cNvPr id="359" name="Google Shape;359;p55"/>
          <p:cNvSpPr txBox="1"/>
          <p:nvPr/>
        </p:nvSpPr>
        <p:spPr>
          <a:xfrm>
            <a:off x="269400" y="1553676"/>
            <a:ext cx="11348400" cy="5285275"/>
          </a:xfrm>
          <a:prstGeom prst="rect">
            <a:avLst/>
          </a:prstGeom>
          <a:noFill/>
          <a:ln>
            <a:noFill/>
          </a:ln>
        </p:spPr>
        <p:txBody>
          <a:bodyPr spcFirstLastPara="1" wrap="square" lIns="91425" tIns="91425" rIns="91425" bIns="91425" anchor="t" anchorCtr="0">
            <a:noAutofit/>
          </a:bodyPr>
          <a:lstStyle/>
          <a:p>
            <a:pPr marL="38099">
              <a:buClr>
                <a:srgbClr val="FF0000"/>
              </a:buClr>
              <a:buSzPts val="3000"/>
            </a:pPr>
            <a:endParaRPr sz="20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Tree>
    <p:extLst>
      <p:ext uri="{BB962C8B-B14F-4D97-AF65-F5344CB8AC3E}">
        <p14:creationId xmlns:p14="http://schemas.microsoft.com/office/powerpoint/2010/main" val="1890385667"/>
      </p:ext>
    </p:extLst>
  </p:cSld>
  <p:clrMapOvr>
    <a:masterClrMapping/>
  </p:clrMapOvr>
</p:sld>
</file>

<file path=ppt/theme/theme1.xml><?xml version="1.0" encoding="utf-8"?>
<a:theme xmlns:a="http://schemas.openxmlformats.org/drawingml/2006/main" name="1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inical Internship slide deck" id="{635A476B-44F0-4BAD-95EE-41C871D11F58}" vid="{4E9056C0-C996-4C2A-BE33-5579780F67F3}"/>
    </a:ext>
  </a:extLst>
</a:theme>
</file>

<file path=ppt/theme/theme2.xml><?xml version="1.0" encoding="utf-8"?>
<a:theme xmlns:a="http://schemas.openxmlformats.org/drawingml/2006/main" name="2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inical Internship slide deck" id="{635A476B-44F0-4BAD-95EE-41C871D11F58}" vid="{F841C3B5-B6CD-417C-9406-EE2A6D5687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7C81DB5D7A4409C538209B5E31D3D" ma:contentTypeVersion="18" ma:contentTypeDescription="Create a new document." ma:contentTypeScope="" ma:versionID="175a75a16f1f780e1d2790bda7ec920a">
  <xsd:schema xmlns:xsd="http://www.w3.org/2001/XMLSchema" xmlns:xs="http://www.w3.org/2001/XMLSchema" xmlns:p="http://schemas.microsoft.com/office/2006/metadata/properties" xmlns:ns2="4cc0cc37-03da-4229-bf77-665fc6ac1ecb" xmlns:ns3="ebebac9a-f41f-435c-8658-24a8bd613481" targetNamespace="http://schemas.microsoft.com/office/2006/metadata/properties" ma:root="true" ma:fieldsID="5394981b209ebe580516b232aa879a9a" ns2:_="" ns3:_="">
    <xsd:import namespace="4cc0cc37-03da-4229-bf77-665fc6ac1ecb"/>
    <xsd:import namespace="ebebac9a-f41f-435c-8658-24a8bd6134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0cc37-03da-4229-bf77-665fc6ac1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4be1d-d524-4aa9-85d5-5e42c742cc3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bac9a-f41f-435c-8658-24a8bd6134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116a99-8e42-48c0-9d42-bb0e8b24330e}" ma:internalName="TaxCatchAll" ma:showField="CatchAllData" ma:web="ebebac9a-f41f-435c-8658-24a8bd613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c0cc37-03da-4229-bf77-665fc6ac1ecb">
      <Terms xmlns="http://schemas.microsoft.com/office/infopath/2007/PartnerControls"/>
    </lcf76f155ced4ddcb4097134ff3c332f>
    <TaxCatchAll xmlns="ebebac9a-f41f-435c-8658-24a8bd613481" xsi:nil="true"/>
    <SharedWithUsers xmlns="ebebac9a-f41f-435c-8658-24a8bd61348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AB0AC-0CAB-407B-84B4-EEF4E2F73C78}"/>
</file>

<file path=customXml/itemProps2.xml><?xml version="1.0" encoding="utf-8"?>
<ds:datastoreItem xmlns:ds="http://schemas.openxmlformats.org/officeDocument/2006/customXml" ds:itemID="{078825F8-F388-4EAF-9617-8CC5FA839B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2DC1CE8-865F-46BE-BCE5-83FE461C2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Clinical Internship slide deck</Template>
  <TotalTime>1465</TotalTime>
  <Words>2869</Words>
  <Application>Microsoft Office PowerPoint</Application>
  <PresentationFormat>Widescreen</PresentationFormat>
  <Paragraphs>319</Paragraphs>
  <Slides>36</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Courier New</vt:lpstr>
      <vt:lpstr>Noto Sans Symbols</vt:lpstr>
      <vt:lpstr>Open Sans</vt:lpstr>
      <vt:lpstr>PermianSlabSerifTypeface</vt:lpstr>
      <vt:lpstr>Wingdings</vt:lpstr>
      <vt:lpstr>1_TDOE Template - Editing</vt:lpstr>
      <vt:lpstr>2_TDOE Template - Editing</vt:lpstr>
      <vt:lpstr>    </vt:lpstr>
      <vt:lpstr>Objectives</vt:lpstr>
      <vt:lpstr>Recommendations for Self-Paced Training</vt:lpstr>
      <vt:lpstr>Table of Contents</vt:lpstr>
      <vt:lpstr>Program</vt:lpstr>
      <vt:lpstr>Program: What is Clinical Internship?</vt:lpstr>
      <vt:lpstr>Program: What is Clinical Internship?</vt:lpstr>
      <vt:lpstr>Program: Course Standards</vt:lpstr>
      <vt:lpstr>Program: Policy</vt:lpstr>
      <vt:lpstr>Program: Basic Guidelines</vt:lpstr>
      <vt:lpstr>Program: Finding Potential Placements</vt:lpstr>
      <vt:lpstr>Program: Communicating with Potential Placements</vt:lpstr>
      <vt:lpstr>Program: Communicating with Potential Placements</vt:lpstr>
      <vt:lpstr>Program: Sustaining Clinical Site Relationships</vt:lpstr>
      <vt:lpstr>Program: Mapping and Planning</vt:lpstr>
      <vt:lpstr>Program: Time Management</vt:lpstr>
      <vt:lpstr>Program: Review and Revision</vt:lpstr>
      <vt:lpstr>Program: Parent Involvement</vt:lpstr>
      <vt:lpstr>Program: Parent Involvement</vt:lpstr>
      <vt:lpstr>Program : Optional Application Process</vt:lpstr>
      <vt:lpstr>Program: Optional Teacher Recommendation</vt:lpstr>
      <vt:lpstr>Program: Required Classroom Documentation</vt:lpstr>
      <vt:lpstr>Program: Required Classroom Documentation, continued</vt:lpstr>
      <vt:lpstr>Program: Required On Site Documentation</vt:lpstr>
      <vt:lpstr>Teacher</vt:lpstr>
      <vt:lpstr>Teacher: Requirements</vt:lpstr>
      <vt:lpstr>Teacher: Training Requirements</vt:lpstr>
      <vt:lpstr>Teacher: Student Supervision</vt:lpstr>
      <vt:lpstr>Teacher: Supervision Decision Tree</vt:lpstr>
      <vt:lpstr>Student</vt:lpstr>
      <vt:lpstr>Student: WBL Readiness Policies #6 and #36 </vt:lpstr>
      <vt:lpstr>Student: Placement Guidelines</vt:lpstr>
      <vt:lpstr>Student: Required Training Prior to Clinical Experiences</vt:lpstr>
      <vt:lpstr>Training Completion</vt:lpstr>
      <vt:lpstr>Contact Information</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Sloan Hudson</dc:creator>
  <cp:lastModifiedBy>Danya Glasgow</cp:lastModifiedBy>
  <cp:revision>31</cp:revision>
  <dcterms:created xsi:type="dcterms:W3CDTF">2019-07-09T00:25:17Z</dcterms:created>
  <dcterms:modified xsi:type="dcterms:W3CDTF">2023-07-31T14:55:47Z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0x0101001217C81DB5D7A4409C538209B5E31D3D</vt:lpwstr>
  </property>
  <property fmtid="{D5CDD505-2E9C-101B-9397-08002B2CF9AE}" pid="3" name="Order">
    <vt:r8>74900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