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5" r:id="rId2"/>
    <p:sldMasterId id="2147483695" r:id="rId3"/>
    <p:sldMasterId id="2147483704" r:id="rId4"/>
  </p:sldMasterIdLst>
  <p:notesMasterIdLst>
    <p:notesMasterId r:id="rId32"/>
  </p:notesMasterIdLst>
  <p:handoutMasterIdLst>
    <p:handoutMasterId r:id="rId33"/>
  </p:handoutMasterIdLst>
  <p:sldIdLst>
    <p:sldId id="256" r:id="rId5"/>
    <p:sldId id="258" r:id="rId6"/>
    <p:sldId id="259" r:id="rId7"/>
    <p:sldId id="286" r:id="rId8"/>
    <p:sldId id="265" r:id="rId9"/>
    <p:sldId id="267" r:id="rId10"/>
    <p:sldId id="268" r:id="rId11"/>
    <p:sldId id="273" r:id="rId12"/>
    <p:sldId id="274" r:id="rId13"/>
    <p:sldId id="275" r:id="rId14"/>
    <p:sldId id="276" r:id="rId15"/>
    <p:sldId id="281" r:id="rId16"/>
    <p:sldId id="282" r:id="rId17"/>
    <p:sldId id="283" r:id="rId18"/>
    <p:sldId id="269" r:id="rId19"/>
    <p:sldId id="277" r:id="rId20"/>
    <p:sldId id="287" r:id="rId21"/>
    <p:sldId id="280" r:id="rId22"/>
    <p:sldId id="270" r:id="rId23"/>
    <p:sldId id="278" r:id="rId24"/>
    <p:sldId id="271" r:id="rId25"/>
    <p:sldId id="272" r:id="rId26"/>
    <p:sldId id="279" r:id="rId27"/>
    <p:sldId id="289" r:id="rId28"/>
    <p:sldId id="290" r:id="rId29"/>
    <p:sldId id="263" r:id="rId30"/>
    <p:sldId id="264" r:id="rId3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igh Bagwell" initials="LB" lastIdx="1" clrIdx="0">
    <p:extLst>
      <p:ext uri="{19B8F6BF-5375-455C-9EA6-DF929625EA0E}">
        <p15:presenceInfo xmlns:p15="http://schemas.microsoft.com/office/powerpoint/2012/main" userId="S-1-5-21-2149558826-3324038498-27948981-3221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D72"/>
    <a:srgbClr val="000000"/>
    <a:srgbClr val="1B365D"/>
    <a:srgbClr val="6E7073"/>
    <a:srgbClr val="CDCDCD"/>
    <a:srgbClr val="EEEEEE"/>
    <a:srgbClr val="174A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94660"/>
  </p:normalViewPr>
  <p:slideViewPr>
    <p:cSldViewPr>
      <p:cViewPr varScale="1">
        <p:scale>
          <a:sx n="110" d="100"/>
          <a:sy n="110" d="100"/>
        </p:scale>
        <p:origin x="156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3-07T16:18:32.726" idx="1">
    <p:pos x="2455" y="2674"/>
    <p:text>Place holder for example of small group result report</p:text>
    <p:extLst>
      <p:ext uri="{C676402C-5697-4E1C-873F-D02D1690AC5C}">
        <p15:threadingInfo xmlns:p15="http://schemas.microsoft.com/office/powerpoint/2012/main" timeZoneBias="3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F871A5-76D4-464B-8422-E7900AC59BC4}" type="doc">
      <dgm:prSet loTypeId="urn:microsoft.com/office/officeart/2005/8/layout/equation1" loCatId="process" qsTypeId="urn:microsoft.com/office/officeart/2005/8/quickstyle/simple1" qsCatId="simple" csTypeId="urn:microsoft.com/office/officeart/2005/8/colors/accent1_2" csCatId="accent1" phldr="1"/>
      <dgm:spPr/>
    </dgm:pt>
    <dgm:pt modelId="{CE6C9A3C-BFED-41AD-8D01-CB629B71B1DE}">
      <dgm:prSet phldrT="[Text]"/>
      <dgm:spPr>
        <a:solidFill>
          <a:srgbClr val="002060"/>
        </a:solidFill>
      </dgm:spPr>
      <dgm:t>
        <a:bodyPr/>
        <a:lstStyle/>
        <a:p>
          <a:r>
            <a:rPr lang="en-US" dirty="0" smtClean="0">
              <a:latin typeface="Arial" panose="020B0604020202020204" pitchFamily="34" charset="0"/>
              <a:cs typeface="Arial" panose="020B0604020202020204" pitchFamily="34" charset="0"/>
            </a:rPr>
            <a:t>Direct Services</a:t>
          </a:r>
          <a:endParaRPr lang="en-US" dirty="0">
            <a:latin typeface="Arial" panose="020B0604020202020204" pitchFamily="34" charset="0"/>
            <a:cs typeface="Arial" panose="020B0604020202020204" pitchFamily="34" charset="0"/>
          </a:endParaRPr>
        </a:p>
      </dgm:t>
    </dgm:pt>
    <dgm:pt modelId="{0E8BBA95-3102-4F57-BF4C-20C41D143955}" type="parTrans" cxnId="{2048FD0A-03C8-4477-9D72-CCE178FAA5C3}">
      <dgm:prSet/>
      <dgm:spPr/>
      <dgm:t>
        <a:bodyPr/>
        <a:lstStyle/>
        <a:p>
          <a:endParaRPr lang="en-US"/>
        </a:p>
      </dgm:t>
    </dgm:pt>
    <dgm:pt modelId="{EAB2C25C-5E10-4DF6-B949-2A5B4D166E71}" type="sibTrans" cxnId="{2048FD0A-03C8-4477-9D72-CCE178FAA5C3}">
      <dgm:prSet/>
      <dgm:spPr/>
      <dgm:t>
        <a:bodyPr/>
        <a:lstStyle/>
        <a:p>
          <a:endParaRPr lang="en-US"/>
        </a:p>
      </dgm:t>
    </dgm:pt>
    <dgm:pt modelId="{4A4E3457-E509-4ADE-B455-3825AC7C9B03}">
      <dgm:prSet phldrT="[Text]"/>
      <dgm:spPr>
        <a:solidFill>
          <a:srgbClr val="002060"/>
        </a:solidFill>
      </dgm:spPr>
      <dgm:t>
        <a:bodyPr/>
        <a:lstStyle/>
        <a:p>
          <a:r>
            <a:rPr lang="en-US" dirty="0" smtClean="0">
              <a:latin typeface="Arial" panose="020B0604020202020204" pitchFamily="34" charset="0"/>
              <a:cs typeface="Arial" panose="020B0604020202020204" pitchFamily="34" charset="0"/>
            </a:rPr>
            <a:t>Student Support</a:t>
          </a:r>
          <a:endParaRPr lang="en-US" dirty="0">
            <a:latin typeface="Arial" panose="020B0604020202020204" pitchFamily="34" charset="0"/>
            <a:cs typeface="Arial" panose="020B0604020202020204" pitchFamily="34" charset="0"/>
          </a:endParaRPr>
        </a:p>
      </dgm:t>
    </dgm:pt>
    <dgm:pt modelId="{9AA30753-34EF-4726-8DF2-C97319C39205}" type="parTrans" cxnId="{0BBE10BD-6ABE-49D4-ADD1-69E8B49D70E5}">
      <dgm:prSet/>
      <dgm:spPr/>
      <dgm:t>
        <a:bodyPr/>
        <a:lstStyle/>
        <a:p>
          <a:endParaRPr lang="en-US"/>
        </a:p>
      </dgm:t>
    </dgm:pt>
    <dgm:pt modelId="{26AECFC1-2D62-42D0-867B-489929D85CBE}" type="sibTrans" cxnId="{0BBE10BD-6ABE-49D4-ADD1-69E8B49D70E5}">
      <dgm:prSet/>
      <dgm:spPr/>
      <dgm:t>
        <a:bodyPr/>
        <a:lstStyle/>
        <a:p>
          <a:endParaRPr lang="en-US"/>
        </a:p>
      </dgm:t>
    </dgm:pt>
    <dgm:pt modelId="{D54D0B61-2B76-400D-ACB0-795CE9927E36}">
      <dgm:prSet phldrT="[Text]"/>
      <dgm:spPr>
        <a:solidFill>
          <a:srgbClr val="002060"/>
        </a:solidFill>
      </dgm:spPr>
      <dgm:t>
        <a:bodyPr/>
        <a:lstStyle/>
        <a:p>
          <a:r>
            <a:rPr lang="en-US" dirty="0" smtClean="0">
              <a:latin typeface="Arial" panose="020B0604020202020204" pitchFamily="34" charset="0"/>
              <a:cs typeface="Arial" panose="020B0604020202020204" pitchFamily="34" charset="0"/>
            </a:rPr>
            <a:t>Delivery of Services</a:t>
          </a:r>
          <a:endParaRPr lang="en-US" dirty="0">
            <a:latin typeface="Arial" panose="020B0604020202020204" pitchFamily="34" charset="0"/>
            <a:cs typeface="Arial" panose="020B0604020202020204" pitchFamily="34" charset="0"/>
          </a:endParaRPr>
        </a:p>
      </dgm:t>
    </dgm:pt>
    <dgm:pt modelId="{D52291E4-EBA0-427F-8529-0838E3B8C0C1}" type="parTrans" cxnId="{BB2037E4-C6B5-4DD4-BE4A-CD6C89080E1F}">
      <dgm:prSet/>
      <dgm:spPr/>
      <dgm:t>
        <a:bodyPr/>
        <a:lstStyle/>
        <a:p>
          <a:endParaRPr lang="en-US"/>
        </a:p>
      </dgm:t>
    </dgm:pt>
    <dgm:pt modelId="{01DF1519-A3D8-49ED-A563-5FA265877AAF}" type="sibTrans" cxnId="{BB2037E4-C6B5-4DD4-BE4A-CD6C89080E1F}">
      <dgm:prSet/>
      <dgm:spPr/>
      <dgm:t>
        <a:bodyPr/>
        <a:lstStyle/>
        <a:p>
          <a:endParaRPr lang="en-US"/>
        </a:p>
      </dgm:t>
    </dgm:pt>
    <dgm:pt modelId="{6A75721C-0DEC-41B8-8477-3DE38F58E805}" type="pres">
      <dgm:prSet presAssocID="{B8F871A5-76D4-464B-8422-E7900AC59BC4}" presName="linearFlow" presStyleCnt="0">
        <dgm:presLayoutVars>
          <dgm:dir/>
          <dgm:resizeHandles val="exact"/>
        </dgm:presLayoutVars>
      </dgm:prSet>
      <dgm:spPr/>
    </dgm:pt>
    <dgm:pt modelId="{21C25DED-F2B4-4ADA-BE80-494A5612999E}" type="pres">
      <dgm:prSet presAssocID="{CE6C9A3C-BFED-41AD-8D01-CB629B71B1DE}" presName="node" presStyleLbl="node1" presStyleIdx="0" presStyleCnt="3" custScaleX="147778" custScaleY="149738">
        <dgm:presLayoutVars>
          <dgm:bulletEnabled val="1"/>
        </dgm:presLayoutVars>
      </dgm:prSet>
      <dgm:spPr/>
      <dgm:t>
        <a:bodyPr/>
        <a:lstStyle/>
        <a:p>
          <a:endParaRPr lang="en-US"/>
        </a:p>
      </dgm:t>
    </dgm:pt>
    <dgm:pt modelId="{9B75A253-DF89-4112-8920-9931DE2E0337}" type="pres">
      <dgm:prSet presAssocID="{EAB2C25C-5E10-4DF6-B949-2A5B4D166E71}" presName="spacerL" presStyleCnt="0"/>
      <dgm:spPr/>
    </dgm:pt>
    <dgm:pt modelId="{56F14FE1-72BE-42AA-ABDE-4EE23275F3B8}" type="pres">
      <dgm:prSet presAssocID="{EAB2C25C-5E10-4DF6-B949-2A5B4D166E71}" presName="sibTrans" presStyleLbl="sibTrans2D1" presStyleIdx="0" presStyleCnt="2"/>
      <dgm:spPr/>
      <dgm:t>
        <a:bodyPr/>
        <a:lstStyle/>
        <a:p>
          <a:endParaRPr lang="en-US"/>
        </a:p>
      </dgm:t>
    </dgm:pt>
    <dgm:pt modelId="{AE1D1575-E44F-4F0F-BAA6-73FAD0CB7937}" type="pres">
      <dgm:prSet presAssocID="{EAB2C25C-5E10-4DF6-B949-2A5B4D166E71}" presName="spacerR" presStyleCnt="0"/>
      <dgm:spPr/>
    </dgm:pt>
    <dgm:pt modelId="{11F91511-CFFF-4075-A8D4-8791F739CE1A}" type="pres">
      <dgm:prSet presAssocID="{4A4E3457-E509-4ADE-B455-3825AC7C9B03}" presName="node" presStyleLbl="node1" presStyleIdx="1" presStyleCnt="3" custScaleX="150462" custScaleY="148639">
        <dgm:presLayoutVars>
          <dgm:bulletEnabled val="1"/>
        </dgm:presLayoutVars>
      </dgm:prSet>
      <dgm:spPr/>
      <dgm:t>
        <a:bodyPr/>
        <a:lstStyle/>
        <a:p>
          <a:endParaRPr lang="en-US"/>
        </a:p>
      </dgm:t>
    </dgm:pt>
    <dgm:pt modelId="{D71FF21A-2E6C-4897-9ED9-86CA54F85D68}" type="pres">
      <dgm:prSet presAssocID="{26AECFC1-2D62-42D0-867B-489929D85CBE}" presName="spacerL" presStyleCnt="0"/>
      <dgm:spPr/>
    </dgm:pt>
    <dgm:pt modelId="{BE5E71A9-D424-41D7-8363-98315EF7FD53}" type="pres">
      <dgm:prSet presAssocID="{26AECFC1-2D62-42D0-867B-489929D85CBE}" presName="sibTrans" presStyleLbl="sibTrans2D1" presStyleIdx="1" presStyleCnt="2"/>
      <dgm:spPr/>
      <dgm:t>
        <a:bodyPr/>
        <a:lstStyle/>
        <a:p>
          <a:endParaRPr lang="en-US"/>
        </a:p>
      </dgm:t>
    </dgm:pt>
    <dgm:pt modelId="{DD2BDB9D-C227-49E6-8B2F-C68526DFE362}" type="pres">
      <dgm:prSet presAssocID="{26AECFC1-2D62-42D0-867B-489929D85CBE}" presName="spacerR" presStyleCnt="0"/>
      <dgm:spPr/>
    </dgm:pt>
    <dgm:pt modelId="{2D98D8E8-718E-478A-90D3-5364D975DD42}" type="pres">
      <dgm:prSet presAssocID="{D54D0B61-2B76-400D-ACB0-795CE9927E36}" presName="node" presStyleLbl="node1" presStyleIdx="2" presStyleCnt="3" custScaleX="158855" custScaleY="159243">
        <dgm:presLayoutVars>
          <dgm:bulletEnabled val="1"/>
        </dgm:presLayoutVars>
      </dgm:prSet>
      <dgm:spPr/>
      <dgm:t>
        <a:bodyPr/>
        <a:lstStyle/>
        <a:p>
          <a:endParaRPr lang="en-US"/>
        </a:p>
      </dgm:t>
    </dgm:pt>
  </dgm:ptLst>
  <dgm:cxnLst>
    <dgm:cxn modelId="{A5DABC8B-1578-43EB-AC82-2316A87A0001}" type="presOf" srcId="{4A4E3457-E509-4ADE-B455-3825AC7C9B03}" destId="{11F91511-CFFF-4075-A8D4-8791F739CE1A}" srcOrd="0" destOrd="0" presId="urn:microsoft.com/office/officeart/2005/8/layout/equation1"/>
    <dgm:cxn modelId="{7DCBC7B4-2166-4A97-BA29-7A2263E6EC5F}" type="presOf" srcId="{B8F871A5-76D4-464B-8422-E7900AC59BC4}" destId="{6A75721C-0DEC-41B8-8477-3DE38F58E805}" srcOrd="0" destOrd="0" presId="urn:microsoft.com/office/officeart/2005/8/layout/equation1"/>
    <dgm:cxn modelId="{0BBE10BD-6ABE-49D4-ADD1-69E8B49D70E5}" srcId="{B8F871A5-76D4-464B-8422-E7900AC59BC4}" destId="{4A4E3457-E509-4ADE-B455-3825AC7C9B03}" srcOrd="1" destOrd="0" parTransId="{9AA30753-34EF-4726-8DF2-C97319C39205}" sibTransId="{26AECFC1-2D62-42D0-867B-489929D85CBE}"/>
    <dgm:cxn modelId="{F6E70A06-9629-4FF3-ABC5-720B4D0F7E69}" type="presOf" srcId="{EAB2C25C-5E10-4DF6-B949-2A5B4D166E71}" destId="{56F14FE1-72BE-42AA-ABDE-4EE23275F3B8}" srcOrd="0" destOrd="0" presId="urn:microsoft.com/office/officeart/2005/8/layout/equation1"/>
    <dgm:cxn modelId="{8E807786-7A87-458B-9F50-2C85E06E2715}" type="presOf" srcId="{CE6C9A3C-BFED-41AD-8D01-CB629B71B1DE}" destId="{21C25DED-F2B4-4ADA-BE80-494A5612999E}" srcOrd="0" destOrd="0" presId="urn:microsoft.com/office/officeart/2005/8/layout/equation1"/>
    <dgm:cxn modelId="{40D70363-E7C7-4AD5-A45E-C95C8716C68E}" type="presOf" srcId="{D54D0B61-2B76-400D-ACB0-795CE9927E36}" destId="{2D98D8E8-718E-478A-90D3-5364D975DD42}" srcOrd="0" destOrd="0" presId="urn:microsoft.com/office/officeart/2005/8/layout/equation1"/>
    <dgm:cxn modelId="{2048FD0A-03C8-4477-9D72-CCE178FAA5C3}" srcId="{B8F871A5-76D4-464B-8422-E7900AC59BC4}" destId="{CE6C9A3C-BFED-41AD-8D01-CB629B71B1DE}" srcOrd="0" destOrd="0" parTransId="{0E8BBA95-3102-4F57-BF4C-20C41D143955}" sibTransId="{EAB2C25C-5E10-4DF6-B949-2A5B4D166E71}"/>
    <dgm:cxn modelId="{4AC258FE-C4DD-4FF1-93D7-C37E618679AB}" type="presOf" srcId="{26AECFC1-2D62-42D0-867B-489929D85CBE}" destId="{BE5E71A9-D424-41D7-8363-98315EF7FD53}" srcOrd="0" destOrd="0" presId="urn:microsoft.com/office/officeart/2005/8/layout/equation1"/>
    <dgm:cxn modelId="{BB2037E4-C6B5-4DD4-BE4A-CD6C89080E1F}" srcId="{B8F871A5-76D4-464B-8422-E7900AC59BC4}" destId="{D54D0B61-2B76-400D-ACB0-795CE9927E36}" srcOrd="2" destOrd="0" parTransId="{D52291E4-EBA0-427F-8529-0838E3B8C0C1}" sibTransId="{01DF1519-A3D8-49ED-A563-5FA265877AAF}"/>
    <dgm:cxn modelId="{019E980D-2AD3-4ECD-96FC-F48A8D9D2C8F}" type="presParOf" srcId="{6A75721C-0DEC-41B8-8477-3DE38F58E805}" destId="{21C25DED-F2B4-4ADA-BE80-494A5612999E}" srcOrd="0" destOrd="0" presId="urn:microsoft.com/office/officeart/2005/8/layout/equation1"/>
    <dgm:cxn modelId="{0882C884-3C94-42A5-BF0A-F676CCC09B85}" type="presParOf" srcId="{6A75721C-0DEC-41B8-8477-3DE38F58E805}" destId="{9B75A253-DF89-4112-8920-9931DE2E0337}" srcOrd="1" destOrd="0" presId="urn:microsoft.com/office/officeart/2005/8/layout/equation1"/>
    <dgm:cxn modelId="{187808C1-A6D2-45EB-ADB1-5485598661BC}" type="presParOf" srcId="{6A75721C-0DEC-41B8-8477-3DE38F58E805}" destId="{56F14FE1-72BE-42AA-ABDE-4EE23275F3B8}" srcOrd="2" destOrd="0" presId="urn:microsoft.com/office/officeart/2005/8/layout/equation1"/>
    <dgm:cxn modelId="{7C4985AD-7A9F-4C23-BA3C-5A3D9CDD8EA1}" type="presParOf" srcId="{6A75721C-0DEC-41B8-8477-3DE38F58E805}" destId="{AE1D1575-E44F-4F0F-BAA6-73FAD0CB7937}" srcOrd="3" destOrd="0" presId="urn:microsoft.com/office/officeart/2005/8/layout/equation1"/>
    <dgm:cxn modelId="{AC678EF0-14B8-424B-901B-03BC6EAA6976}" type="presParOf" srcId="{6A75721C-0DEC-41B8-8477-3DE38F58E805}" destId="{11F91511-CFFF-4075-A8D4-8791F739CE1A}" srcOrd="4" destOrd="0" presId="urn:microsoft.com/office/officeart/2005/8/layout/equation1"/>
    <dgm:cxn modelId="{95F8A13F-4909-4B5E-962C-A9D45D508D4B}" type="presParOf" srcId="{6A75721C-0DEC-41B8-8477-3DE38F58E805}" destId="{D71FF21A-2E6C-4897-9ED9-86CA54F85D68}" srcOrd="5" destOrd="0" presId="urn:microsoft.com/office/officeart/2005/8/layout/equation1"/>
    <dgm:cxn modelId="{5A51B19D-5D15-4A34-8E1A-2B6F5687C99E}" type="presParOf" srcId="{6A75721C-0DEC-41B8-8477-3DE38F58E805}" destId="{BE5E71A9-D424-41D7-8363-98315EF7FD53}" srcOrd="6" destOrd="0" presId="urn:microsoft.com/office/officeart/2005/8/layout/equation1"/>
    <dgm:cxn modelId="{D18EE3F1-BB61-40A0-B12B-AB4B8AC213BB}" type="presParOf" srcId="{6A75721C-0DEC-41B8-8477-3DE38F58E805}" destId="{DD2BDB9D-C227-49E6-8B2F-C68526DFE362}" srcOrd="7" destOrd="0" presId="urn:microsoft.com/office/officeart/2005/8/layout/equation1"/>
    <dgm:cxn modelId="{ABB20D9A-1A26-41ED-B38A-65F9698C571E}" type="presParOf" srcId="{6A75721C-0DEC-41B8-8477-3DE38F58E805}" destId="{2D98D8E8-718E-478A-90D3-5364D975DD42}"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E5EC79-D275-4E3F-B5BE-2146F75020C7}" type="doc">
      <dgm:prSet loTypeId="urn:microsoft.com/office/officeart/2005/8/layout/venn1" loCatId="relationship" qsTypeId="urn:microsoft.com/office/officeart/2005/8/quickstyle/simple1" qsCatId="simple" csTypeId="urn:microsoft.com/office/officeart/2005/8/colors/accent1_2" csCatId="accent1" phldr="1"/>
      <dgm:spPr/>
    </dgm:pt>
    <dgm:pt modelId="{6B1362DA-AE2A-4444-B772-9A4747ED0EE9}">
      <dgm:prSet phldrT="[Text]"/>
      <dgm:spPr>
        <a:solidFill>
          <a:schemeClr val="accent4">
            <a:lumMod val="75000"/>
            <a:alpha val="50000"/>
          </a:schemeClr>
        </a:solidFill>
      </dgm:spPr>
      <dgm:t>
        <a:bodyPr/>
        <a:lstStyle/>
        <a:p>
          <a:r>
            <a:rPr lang="en-US" dirty="0" smtClean="0">
              <a:latin typeface="+mn-lt"/>
            </a:rPr>
            <a:t>Referrals</a:t>
          </a:r>
          <a:endParaRPr lang="en-US" dirty="0">
            <a:latin typeface="+mn-lt"/>
          </a:endParaRPr>
        </a:p>
      </dgm:t>
    </dgm:pt>
    <dgm:pt modelId="{31C75B51-72BA-45AC-8CAD-AC8F4F8F099B}" type="parTrans" cxnId="{0EF52689-6CE2-4158-B1AB-CC9CD469C385}">
      <dgm:prSet/>
      <dgm:spPr/>
      <dgm:t>
        <a:bodyPr/>
        <a:lstStyle/>
        <a:p>
          <a:endParaRPr lang="en-US"/>
        </a:p>
      </dgm:t>
    </dgm:pt>
    <dgm:pt modelId="{60958711-1837-4C1F-8ADB-83BE1A4A3479}" type="sibTrans" cxnId="{0EF52689-6CE2-4158-B1AB-CC9CD469C385}">
      <dgm:prSet/>
      <dgm:spPr/>
      <dgm:t>
        <a:bodyPr/>
        <a:lstStyle/>
        <a:p>
          <a:endParaRPr lang="en-US"/>
        </a:p>
      </dgm:t>
    </dgm:pt>
    <dgm:pt modelId="{C410CBE2-D7CC-4259-AA7B-24687230DA99}">
      <dgm:prSet phldrT="[Text]"/>
      <dgm:spPr>
        <a:solidFill>
          <a:schemeClr val="accent2">
            <a:lumMod val="60000"/>
            <a:lumOff val="40000"/>
            <a:alpha val="50000"/>
          </a:schemeClr>
        </a:solidFill>
      </dgm:spPr>
      <dgm:t>
        <a:bodyPr/>
        <a:lstStyle/>
        <a:p>
          <a:r>
            <a:rPr lang="en-US" dirty="0" smtClean="0"/>
            <a:t>Consultation</a:t>
          </a:r>
          <a:endParaRPr lang="en-US" dirty="0"/>
        </a:p>
      </dgm:t>
    </dgm:pt>
    <dgm:pt modelId="{961ED2EB-EA21-42E7-BEAD-FE4DE761E83D}" type="parTrans" cxnId="{61F96226-3094-4BD1-AC7D-5F9E0D59320E}">
      <dgm:prSet/>
      <dgm:spPr/>
      <dgm:t>
        <a:bodyPr/>
        <a:lstStyle/>
        <a:p>
          <a:endParaRPr lang="en-US"/>
        </a:p>
      </dgm:t>
    </dgm:pt>
    <dgm:pt modelId="{A3AACB1E-FE1A-4E0E-A419-A3CD0EA51DE8}" type="sibTrans" cxnId="{61F96226-3094-4BD1-AC7D-5F9E0D59320E}">
      <dgm:prSet/>
      <dgm:spPr/>
      <dgm:t>
        <a:bodyPr/>
        <a:lstStyle/>
        <a:p>
          <a:endParaRPr lang="en-US"/>
        </a:p>
      </dgm:t>
    </dgm:pt>
    <dgm:pt modelId="{6A572118-F214-4AC6-BC4D-C45E10495A3A}">
      <dgm:prSet phldrT="[Text]"/>
      <dgm:spPr>
        <a:solidFill>
          <a:schemeClr val="tx2">
            <a:lumMod val="40000"/>
            <a:lumOff val="60000"/>
            <a:alpha val="50000"/>
          </a:schemeClr>
        </a:solidFill>
      </dgm:spPr>
      <dgm:t>
        <a:bodyPr/>
        <a:lstStyle/>
        <a:p>
          <a:r>
            <a:rPr lang="en-US" dirty="0" smtClean="0"/>
            <a:t>Collaboration</a:t>
          </a:r>
          <a:endParaRPr lang="en-US" dirty="0"/>
        </a:p>
      </dgm:t>
    </dgm:pt>
    <dgm:pt modelId="{BF686DBE-B102-4CC7-9D0B-057F04B9867B}" type="parTrans" cxnId="{D8364862-7A17-45EE-A1A4-C81DCD5C4094}">
      <dgm:prSet/>
      <dgm:spPr/>
      <dgm:t>
        <a:bodyPr/>
        <a:lstStyle/>
        <a:p>
          <a:endParaRPr lang="en-US"/>
        </a:p>
      </dgm:t>
    </dgm:pt>
    <dgm:pt modelId="{D63C7D58-1101-42AD-A22F-901F3E3DFAC6}" type="sibTrans" cxnId="{D8364862-7A17-45EE-A1A4-C81DCD5C4094}">
      <dgm:prSet/>
      <dgm:spPr/>
      <dgm:t>
        <a:bodyPr/>
        <a:lstStyle/>
        <a:p>
          <a:endParaRPr lang="en-US"/>
        </a:p>
      </dgm:t>
    </dgm:pt>
    <dgm:pt modelId="{B02C7722-5FBD-4A8B-B5E5-DC3ECC995333}" type="pres">
      <dgm:prSet presAssocID="{C9E5EC79-D275-4E3F-B5BE-2146F75020C7}" presName="compositeShape" presStyleCnt="0">
        <dgm:presLayoutVars>
          <dgm:chMax val="7"/>
          <dgm:dir/>
          <dgm:resizeHandles val="exact"/>
        </dgm:presLayoutVars>
      </dgm:prSet>
      <dgm:spPr/>
    </dgm:pt>
    <dgm:pt modelId="{E617F73B-EF71-4FE0-B66C-2ED91C47D4C3}" type="pres">
      <dgm:prSet presAssocID="{6B1362DA-AE2A-4444-B772-9A4747ED0EE9}" presName="circ1" presStyleLbl="vennNode1" presStyleIdx="0" presStyleCnt="3"/>
      <dgm:spPr/>
      <dgm:t>
        <a:bodyPr/>
        <a:lstStyle/>
        <a:p>
          <a:endParaRPr lang="en-US"/>
        </a:p>
      </dgm:t>
    </dgm:pt>
    <dgm:pt modelId="{CDC6FBBE-2360-4D1F-ADC7-9B68115BB6BA}" type="pres">
      <dgm:prSet presAssocID="{6B1362DA-AE2A-4444-B772-9A4747ED0EE9}" presName="circ1Tx" presStyleLbl="revTx" presStyleIdx="0" presStyleCnt="0">
        <dgm:presLayoutVars>
          <dgm:chMax val="0"/>
          <dgm:chPref val="0"/>
          <dgm:bulletEnabled val="1"/>
        </dgm:presLayoutVars>
      </dgm:prSet>
      <dgm:spPr/>
      <dgm:t>
        <a:bodyPr/>
        <a:lstStyle/>
        <a:p>
          <a:endParaRPr lang="en-US"/>
        </a:p>
      </dgm:t>
    </dgm:pt>
    <dgm:pt modelId="{1518A5F8-DBC5-48E4-AE34-BF0A43F3F868}" type="pres">
      <dgm:prSet presAssocID="{C410CBE2-D7CC-4259-AA7B-24687230DA99}" presName="circ2" presStyleLbl="vennNode1" presStyleIdx="1" presStyleCnt="3" custLinFactNeighborX="6104" custLinFactNeighborY="1042"/>
      <dgm:spPr/>
      <dgm:t>
        <a:bodyPr/>
        <a:lstStyle/>
        <a:p>
          <a:endParaRPr lang="en-US"/>
        </a:p>
      </dgm:t>
    </dgm:pt>
    <dgm:pt modelId="{80007DA2-4E10-4BE1-ABBD-0D5A2DFE096C}" type="pres">
      <dgm:prSet presAssocID="{C410CBE2-D7CC-4259-AA7B-24687230DA99}" presName="circ2Tx" presStyleLbl="revTx" presStyleIdx="0" presStyleCnt="0">
        <dgm:presLayoutVars>
          <dgm:chMax val="0"/>
          <dgm:chPref val="0"/>
          <dgm:bulletEnabled val="1"/>
        </dgm:presLayoutVars>
      </dgm:prSet>
      <dgm:spPr/>
      <dgm:t>
        <a:bodyPr/>
        <a:lstStyle/>
        <a:p>
          <a:endParaRPr lang="en-US"/>
        </a:p>
      </dgm:t>
    </dgm:pt>
    <dgm:pt modelId="{20385A0D-0034-4C08-9D05-49A7D14ECEE2}" type="pres">
      <dgm:prSet presAssocID="{6A572118-F214-4AC6-BC4D-C45E10495A3A}" presName="circ3" presStyleLbl="vennNode1" presStyleIdx="2" presStyleCnt="3" custLinFactNeighborX="-2979" custLinFactNeighborY="1042"/>
      <dgm:spPr/>
      <dgm:t>
        <a:bodyPr/>
        <a:lstStyle/>
        <a:p>
          <a:endParaRPr lang="en-US"/>
        </a:p>
      </dgm:t>
    </dgm:pt>
    <dgm:pt modelId="{6FDFA17B-6119-4889-9DFC-18FB97BBD5AA}" type="pres">
      <dgm:prSet presAssocID="{6A572118-F214-4AC6-BC4D-C45E10495A3A}" presName="circ3Tx" presStyleLbl="revTx" presStyleIdx="0" presStyleCnt="0">
        <dgm:presLayoutVars>
          <dgm:chMax val="0"/>
          <dgm:chPref val="0"/>
          <dgm:bulletEnabled val="1"/>
        </dgm:presLayoutVars>
      </dgm:prSet>
      <dgm:spPr/>
      <dgm:t>
        <a:bodyPr/>
        <a:lstStyle/>
        <a:p>
          <a:endParaRPr lang="en-US"/>
        </a:p>
      </dgm:t>
    </dgm:pt>
  </dgm:ptLst>
  <dgm:cxnLst>
    <dgm:cxn modelId="{0EF52689-6CE2-4158-B1AB-CC9CD469C385}" srcId="{C9E5EC79-D275-4E3F-B5BE-2146F75020C7}" destId="{6B1362DA-AE2A-4444-B772-9A4747ED0EE9}" srcOrd="0" destOrd="0" parTransId="{31C75B51-72BA-45AC-8CAD-AC8F4F8F099B}" sibTransId="{60958711-1837-4C1F-8ADB-83BE1A4A3479}"/>
    <dgm:cxn modelId="{EABB38D1-EC74-4489-A793-37A9AC357B98}" type="presOf" srcId="{C410CBE2-D7CC-4259-AA7B-24687230DA99}" destId="{80007DA2-4E10-4BE1-ABBD-0D5A2DFE096C}" srcOrd="1" destOrd="0" presId="urn:microsoft.com/office/officeart/2005/8/layout/venn1"/>
    <dgm:cxn modelId="{417F5F0C-7E21-41DA-9292-112DC474658B}" type="presOf" srcId="{6A572118-F214-4AC6-BC4D-C45E10495A3A}" destId="{20385A0D-0034-4C08-9D05-49A7D14ECEE2}" srcOrd="0" destOrd="0" presId="urn:microsoft.com/office/officeart/2005/8/layout/venn1"/>
    <dgm:cxn modelId="{5193279F-E6FE-4CA7-9449-51A6C91D4E02}" type="presOf" srcId="{C9E5EC79-D275-4E3F-B5BE-2146F75020C7}" destId="{B02C7722-5FBD-4A8B-B5E5-DC3ECC995333}" srcOrd="0" destOrd="0" presId="urn:microsoft.com/office/officeart/2005/8/layout/venn1"/>
    <dgm:cxn modelId="{D8364862-7A17-45EE-A1A4-C81DCD5C4094}" srcId="{C9E5EC79-D275-4E3F-B5BE-2146F75020C7}" destId="{6A572118-F214-4AC6-BC4D-C45E10495A3A}" srcOrd="2" destOrd="0" parTransId="{BF686DBE-B102-4CC7-9D0B-057F04B9867B}" sibTransId="{D63C7D58-1101-42AD-A22F-901F3E3DFAC6}"/>
    <dgm:cxn modelId="{94AF19C8-2BA9-4DE8-B10C-C4798FAB5F11}" type="presOf" srcId="{6A572118-F214-4AC6-BC4D-C45E10495A3A}" destId="{6FDFA17B-6119-4889-9DFC-18FB97BBD5AA}" srcOrd="1" destOrd="0" presId="urn:microsoft.com/office/officeart/2005/8/layout/venn1"/>
    <dgm:cxn modelId="{D8B4C7FE-AC00-4017-8365-438F67785FDE}" type="presOf" srcId="{C410CBE2-D7CC-4259-AA7B-24687230DA99}" destId="{1518A5F8-DBC5-48E4-AE34-BF0A43F3F868}" srcOrd="0" destOrd="0" presId="urn:microsoft.com/office/officeart/2005/8/layout/venn1"/>
    <dgm:cxn modelId="{2203DAB4-2E62-45A1-AA70-6F07E9A2BAED}" type="presOf" srcId="{6B1362DA-AE2A-4444-B772-9A4747ED0EE9}" destId="{E617F73B-EF71-4FE0-B66C-2ED91C47D4C3}" srcOrd="0" destOrd="0" presId="urn:microsoft.com/office/officeart/2005/8/layout/venn1"/>
    <dgm:cxn modelId="{CC054D04-D25A-4B08-B61F-0642F93908BC}" type="presOf" srcId="{6B1362DA-AE2A-4444-B772-9A4747ED0EE9}" destId="{CDC6FBBE-2360-4D1F-ADC7-9B68115BB6BA}" srcOrd="1" destOrd="0" presId="urn:microsoft.com/office/officeart/2005/8/layout/venn1"/>
    <dgm:cxn modelId="{61F96226-3094-4BD1-AC7D-5F9E0D59320E}" srcId="{C9E5EC79-D275-4E3F-B5BE-2146F75020C7}" destId="{C410CBE2-D7CC-4259-AA7B-24687230DA99}" srcOrd="1" destOrd="0" parTransId="{961ED2EB-EA21-42E7-BEAD-FE4DE761E83D}" sibTransId="{A3AACB1E-FE1A-4E0E-A419-A3CD0EA51DE8}"/>
    <dgm:cxn modelId="{AA2E1FF2-4B66-4824-9D09-39F0C0D59A0F}" type="presParOf" srcId="{B02C7722-5FBD-4A8B-B5E5-DC3ECC995333}" destId="{E617F73B-EF71-4FE0-B66C-2ED91C47D4C3}" srcOrd="0" destOrd="0" presId="urn:microsoft.com/office/officeart/2005/8/layout/venn1"/>
    <dgm:cxn modelId="{071A1EDC-B0AF-4818-A801-4B38F5153FB2}" type="presParOf" srcId="{B02C7722-5FBD-4A8B-B5E5-DC3ECC995333}" destId="{CDC6FBBE-2360-4D1F-ADC7-9B68115BB6BA}" srcOrd="1" destOrd="0" presId="urn:microsoft.com/office/officeart/2005/8/layout/venn1"/>
    <dgm:cxn modelId="{47DDC787-8461-4F4D-A8A2-AEFC017B104A}" type="presParOf" srcId="{B02C7722-5FBD-4A8B-B5E5-DC3ECC995333}" destId="{1518A5F8-DBC5-48E4-AE34-BF0A43F3F868}" srcOrd="2" destOrd="0" presId="urn:microsoft.com/office/officeart/2005/8/layout/venn1"/>
    <dgm:cxn modelId="{F7D0385D-0F32-4923-BD14-6283A708D7A3}" type="presParOf" srcId="{B02C7722-5FBD-4A8B-B5E5-DC3ECC995333}" destId="{80007DA2-4E10-4BE1-ABBD-0D5A2DFE096C}" srcOrd="3" destOrd="0" presId="urn:microsoft.com/office/officeart/2005/8/layout/venn1"/>
    <dgm:cxn modelId="{1E90A440-2F55-4BC1-B2ED-65E5F1F0970F}" type="presParOf" srcId="{B02C7722-5FBD-4A8B-B5E5-DC3ECC995333}" destId="{20385A0D-0034-4C08-9D05-49A7D14ECEE2}" srcOrd="4" destOrd="0" presId="urn:microsoft.com/office/officeart/2005/8/layout/venn1"/>
    <dgm:cxn modelId="{BF924143-DE3B-4B72-80BD-354E0FBA48B0}" type="presParOf" srcId="{B02C7722-5FBD-4A8B-B5E5-DC3ECC995333}" destId="{6FDFA17B-6119-4889-9DFC-18FB97BBD5AA}"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AB4174-AA07-4B8A-8AFB-098293FD82BB}" type="doc">
      <dgm:prSet loTypeId="urn:microsoft.com/office/officeart/2005/8/layout/radial4" loCatId="relationship" qsTypeId="urn:microsoft.com/office/officeart/2005/8/quickstyle/simple1" qsCatId="simple" csTypeId="urn:microsoft.com/office/officeart/2005/8/colors/accent0_3" csCatId="mainScheme" phldr="1"/>
      <dgm:spPr/>
      <dgm:t>
        <a:bodyPr/>
        <a:lstStyle/>
        <a:p>
          <a:endParaRPr lang="en-US"/>
        </a:p>
      </dgm:t>
    </dgm:pt>
    <dgm:pt modelId="{9A205CD3-1E7B-4D82-BB09-2D9B2FA99679}">
      <dgm:prSet phldrT="[Text]"/>
      <dgm:spPr/>
      <dgm:t>
        <a:bodyPr/>
        <a:lstStyle/>
        <a:p>
          <a:r>
            <a:rPr lang="en-US" dirty="0" smtClean="0"/>
            <a:t>Prepared &amp; Ready for PS</a:t>
          </a:r>
          <a:endParaRPr lang="en-US" dirty="0"/>
        </a:p>
      </dgm:t>
    </dgm:pt>
    <dgm:pt modelId="{AB8FF204-074C-4937-B67B-F855A6077AD0}" type="parTrans" cxnId="{535E76C0-4019-4E41-8706-2456ECCE21F9}">
      <dgm:prSet/>
      <dgm:spPr/>
      <dgm:t>
        <a:bodyPr/>
        <a:lstStyle/>
        <a:p>
          <a:endParaRPr lang="en-US"/>
        </a:p>
      </dgm:t>
    </dgm:pt>
    <dgm:pt modelId="{78DB712B-A860-4965-9BEB-199C9D23E287}" type="sibTrans" cxnId="{535E76C0-4019-4E41-8706-2456ECCE21F9}">
      <dgm:prSet/>
      <dgm:spPr/>
      <dgm:t>
        <a:bodyPr/>
        <a:lstStyle/>
        <a:p>
          <a:endParaRPr lang="en-US"/>
        </a:p>
      </dgm:t>
    </dgm:pt>
    <dgm:pt modelId="{4C07FD86-C2B9-4443-BB21-739418EA329A}">
      <dgm:prSet phldrT="[Text]"/>
      <dgm:spPr/>
      <dgm:t>
        <a:bodyPr/>
        <a:lstStyle/>
        <a:p>
          <a:r>
            <a:rPr lang="en-US" dirty="0" smtClean="0"/>
            <a:t>Knowledge</a:t>
          </a:r>
          <a:endParaRPr lang="en-US" dirty="0"/>
        </a:p>
      </dgm:t>
    </dgm:pt>
    <dgm:pt modelId="{9BEC6550-5A5D-4639-8ACC-43074FB52D62}" type="parTrans" cxnId="{FA4B2172-6ECD-4F20-94FD-1D0C72B1DDE9}">
      <dgm:prSet/>
      <dgm:spPr/>
      <dgm:t>
        <a:bodyPr/>
        <a:lstStyle/>
        <a:p>
          <a:endParaRPr lang="en-US"/>
        </a:p>
      </dgm:t>
    </dgm:pt>
    <dgm:pt modelId="{0BCECA07-5AEA-46CA-8760-552A73386A41}" type="sibTrans" cxnId="{FA4B2172-6ECD-4F20-94FD-1D0C72B1DDE9}">
      <dgm:prSet/>
      <dgm:spPr/>
      <dgm:t>
        <a:bodyPr/>
        <a:lstStyle/>
        <a:p>
          <a:endParaRPr lang="en-US"/>
        </a:p>
      </dgm:t>
    </dgm:pt>
    <dgm:pt modelId="{415E9D97-9B9B-47D5-95C1-DD9774925B36}">
      <dgm:prSet phldrT="[Text]"/>
      <dgm:spPr/>
      <dgm:t>
        <a:bodyPr/>
        <a:lstStyle/>
        <a:p>
          <a:r>
            <a:rPr lang="en-US" dirty="0" smtClean="0"/>
            <a:t>Skills</a:t>
          </a:r>
          <a:endParaRPr lang="en-US" dirty="0"/>
        </a:p>
      </dgm:t>
    </dgm:pt>
    <dgm:pt modelId="{70FB9376-F0B7-4486-8F4F-C4E088382DC5}" type="parTrans" cxnId="{0E26A13D-C4F3-4AFE-8E7F-AC3B5F379CE3}">
      <dgm:prSet/>
      <dgm:spPr/>
      <dgm:t>
        <a:bodyPr/>
        <a:lstStyle/>
        <a:p>
          <a:endParaRPr lang="en-US"/>
        </a:p>
      </dgm:t>
    </dgm:pt>
    <dgm:pt modelId="{4811CE7B-381B-40A3-BE31-2B824E60114B}" type="sibTrans" cxnId="{0E26A13D-C4F3-4AFE-8E7F-AC3B5F379CE3}">
      <dgm:prSet/>
      <dgm:spPr/>
      <dgm:t>
        <a:bodyPr/>
        <a:lstStyle/>
        <a:p>
          <a:endParaRPr lang="en-US"/>
        </a:p>
      </dgm:t>
    </dgm:pt>
    <dgm:pt modelId="{460F32DF-429F-44DA-9F86-F86306B261EC}">
      <dgm:prSet phldrT="[Text]"/>
      <dgm:spPr/>
      <dgm:t>
        <a:bodyPr/>
        <a:lstStyle/>
        <a:p>
          <a:r>
            <a:rPr lang="en-US" dirty="0" smtClean="0"/>
            <a:t>Experiences</a:t>
          </a:r>
          <a:endParaRPr lang="en-US" dirty="0"/>
        </a:p>
      </dgm:t>
    </dgm:pt>
    <dgm:pt modelId="{9931A204-EB2C-4699-BAB5-04C60FADC6C3}" type="parTrans" cxnId="{B91C19D7-7DAE-4FCB-9B25-6F5D94204779}">
      <dgm:prSet/>
      <dgm:spPr/>
      <dgm:t>
        <a:bodyPr/>
        <a:lstStyle/>
        <a:p>
          <a:endParaRPr lang="en-US"/>
        </a:p>
      </dgm:t>
    </dgm:pt>
    <dgm:pt modelId="{77532FC1-EE73-4686-B41E-9AB275FFF1D0}" type="sibTrans" cxnId="{B91C19D7-7DAE-4FCB-9B25-6F5D94204779}">
      <dgm:prSet/>
      <dgm:spPr/>
      <dgm:t>
        <a:bodyPr/>
        <a:lstStyle/>
        <a:p>
          <a:endParaRPr lang="en-US"/>
        </a:p>
      </dgm:t>
    </dgm:pt>
    <dgm:pt modelId="{5AC562D9-FEB4-47E6-B77F-97582AFEC682}">
      <dgm:prSet phldrT="[Text]"/>
      <dgm:spPr/>
      <dgm:t>
        <a:bodyPr/>
        <a:lstStyle/>
        <a:p>
          <a:r>
            <a:rPr lang="en-US" dirty="0" smtClean="0"/>
            <a:t>Attitudes</a:t>
          </a:r>
          <a:endParaRPr lang="en-US" dirty="0"/>
        </a:p>
      </dgm:t>
    </dgm:pt>
    <dgm:pt modelId="{BCA648EE-C0BF-450B-AA60-5AFD8CC3EFF3}" type="parTrans" cxnId="{5240BD5D-A3F7-4280-A3A8-DD27B065DC10}">
      <dgm:prSet/>
      <dgm:spPr/>
      <dgm:t>
        <a:bodyPr/>
        <a:lstStyle/>
        <a:p>
          <a:endParaRPr lang="en-US"/>
        </a:p>
      </dgm:t>
    </dgm:pt>
    <dgm:pt modelId="{C6216B0A-4C5A-4F78-97DD-2B409E974988}" type="sibTrans" cxnId="{5240BD5D-A3F7-4280-A3A8-DD27B065DC10}">
      <dgm:prSet/>
      <dgm:spPr/>
      <dgm:t>
        <a:bodyPr/>
        <a:lstStyle/>
        <a:p>
          <a:endParaRPr lang="en-US"/>
        </a:p>
      </dgm:t>
    </dgm:pt>
    <dgm:pt modelId="{DC79BEAF-594B-45C5-B2EA-7EA1ABC9951D}" type="pres">
      <dgm:prSet presAssocID="{8FAB4174-AA07-4B8A-8AFB-098293FD82BB}" presName="cycle" presStyleCnt="0">
        <dgm:presLayoutVars>
          <dgm:chMax val="1"/>
          <dgm:dir/>
          <dgm:animLvl val="ctr"/>
          <dgm:resizeHandles val="exact"/>
        </dgm:presLayoutVars>
      </dgm:prSet>
      <dgm:spPr/>
      <dgm:t>
        <a:bodyPr/>
        <a:lstStyle/>
        <a:p>
          <a:endParaRPr lang="en-US"/>
        </a:p>
      </dgm:t>
    </dgm:pt>
    <dgm:pt modelId="{B1BB03A8-B6D7-4EF0-B38D-33E01E896027}" type="pres">
      <dgm:prSet presAssocID="{9A205CD3-1E7B-4D82-BB09-2D9B2FA99679}" presName="centerShape" presStyleLbl="node0" presStyleIdx="0" presStyleCnt="1"/>
      <dgm:spPr/>
      <dgm:t>
        <a:bodyPr/>
        <a:lstStyle/>
        <a:p>
          <a:endParaRPr lang="en-US"/>
        </a:p>
      </dgm:t>
    </dgm:pt>
    <dgm:pt modelId="{C44DB03E-C538-41BF-B6AA-AE2A0ED528A8}" type="pres">
      <dgm:prSet presAssocID="{BCA648EE-C0BF-450B-AA60-5AFD8CC3EFF3}" presName="parTrans" presStyleLbl="bgSibTrans2D1" presStyleIdx="0" presStyleCnt="4"/>
      <dgm:spPr/>
      <dgm:t>
        <a:bodyPr/>
        <a:lstStyle/>
        <a:p>
          <a:endParaRPr lang="en-US"/>
        </a:p>
      </dgm:t>
    </dgm:pt>
    <dgm:pt modelId="{A2BFB1BB-3841-46ED-B7A4-442FA60D72AE}" type="pres">
      <dgm:prSet presAssocID="{5AC562D9-FEB4-47E6-B77F-97582AFEC682}" presName="node" presStyleLbl="node1" presStyleIdx="0" presStyleCnt="4">
        <dgm:presLayoutVars>
          <dgm:bulletEnabled val="1"/>
        </dgm:presLayoutVars>
      </dgm:prSet>
      <dgm:spPr/>
      <dgm:t>
        <a:bodyPr/>
        <a:lstStyle/>
        <a:p>
          <a:endParaRPr lang="en-US"/>
        </a:p>
      </dgm:t>
    </dgm:pt>
    <dgm:pt modelId="{A36203B5-3C76-4206-B95E-14EF5B84517E}" type="pres">
      <dgm:prSet presAssocID="{9BEC6550-5A5D-4639-8ACC-43074FB52D62}" presName="parTrans" presStyleLbl="bgSibTrans2D1" presStyleIdx="1" presStyleCnt="4"/>
      <dgm:spPr/>
      <dgm:t>
        <a:bodyPr/>
        <a:lstStyle/>
        <a:p>
          <a:endParaRPr lang="en-US"/>
        </a:p>
      </dgm:t>
    </dgm:pt>
    <dgm:pt modelId="{FBB08A42-DDB4-424D-BBEF-D322070E6C7B}" type="pres">
      <dgm:prSet presAssocID="{4C07FD86-C2B9-4443-BB21-739418EA329A}" presName="node" presStyleLbl="node1" presStyleIdx="1" presStyleCnt="4">
        <dgm:presLayoutVars>
          <dgm:bulletEnabled val="1"/>
        </dgm:presLayoutVars>
      </dgm:prSet>
      <dgm:spPr/>
      <dgm:t>
        <a:bodyPr/>
        <a:lstStyle/>
        <a:p>
          <a:endParaRPr lang="en-US"/>
        </a:p>
      </dgm:t>
    </dgm:pt>
    <dgm:pt modelId="{826039A7-CC3F-48C4-879B-7DC17ED45351}" type="pres">
      <dgm:prSet presAssocID="{70FB9376-F0B7-4486-8F4F-C4E088382DC5}" presName="parTrans" presStyleLbl="bgSibTrans2D1" presStyleIdx="2" presStyleCnt="4"/>
      <dgm:spPr/>
      <dgm:t>
        <a:bodyPr/>
        <a:lstStyle/>
        <a:p>
          <a:endParaRPr lang="en-US"/>
        </a:p>
      </dgm:t>
    </dgm:pt>
    <dgm:pt modelId="{792F057E-893D-49F0-8305-FC51F6A8C685}" type="pres">
      <dgm:prSet presAssocID="{415E9D97-9B9B-47D5-95C1-DD9774925B36}" presName="node" presStyleLbl="node1" presStyleIdx="2" presStyleCnt="4">
        <dgm:presLayoutVars>
          <dgm:bulletEnabled val="1"/>
        </dgm:presLayoutVars>
      </dgm:prSet>
      <dgm:spPr/>
      <dgm:t>
        <a:bodyPr/>
        <a:lstStyle/>
        <a:p>
          <a:endParaRPr lang="en-US"/>
        </a:p>
      </dgm:t>
    </dgm:pt>
    <dgm:pt modelId="{AA99D5A0-B66C-4D7E-8399-0368F96B683A}" type="pres">
      <dgm:prSet presAssocID="{9931A204-EB2C-4699-BAB5-04C60FADC6C3}" presName="parTrans" presStyleLbl="bgSibTrans2D1" presStyleIdx="3" presStyleCnt="4"/>
      <dgm:spPr/>
      <dgm:t>
        <a:bodyPr/>
        <a:lstStyle/>
        <a:p>
          <a:endParaRPr lang="en-US"/>
        </a:p>
      </dgm:t>
    </dgm:pt>
    <dgm:pt modelId="{1A6B2AA9-EEFD-4F7C-AFF6-12472B9B0A34}" type="pres">
      <dgm:prSet presAssocID="{460F32DF-429F-44DA-9F86-F86306B261EC}" presName="node" presStyleLbl="node1" presStyleIdx="3" presStyleCnt="4">
        <dgm:presLayoutVars>
          <dgm:bulletEnabled val="1"/>
        </dgm:presLayoutVars>
      </dgm:prSet>
      <dgm:spPr/>
      <dgm:t>
        <a:bodyPr/>
        <a:lstStyle/>
        <a:p>
          <a:endParaRPr lang="en-US"/>
        </a:p>
      </dgm:t>
    </dgm:pt>
  </dgm:ptLst>
  <dgm:cxnLst>
    <dgm:cxn modelId="{B91C19D7-7DAE-4FCB-9B25-6F5D94204779}" srcId="{9A205CD3-1E7B-4D82-BB09-2D9B2FA99679}" destId="{460F32DF-429F-44DA-9F86-F86306B261EC}" srcOrd="3" destOrd="0" parTransId="{9931A204-EB2C-4699-BAB5-04C60FADC6C3}" sibTransId="{77532FC1-EE73-4686-B41E-9AB275FFF1D0}"/>
    <dgm:cxn modelId="{5240BD5D-A3F7-4280-A3A8-DD27B065DC10}" srcId="{9A205CD3-1E7B-4D82-BB09-2D9B2FA99679}" destId="{5AC562D9-FEB4-47E6-B77F-97582AFEC682}" srcOrd="0" destOrd="0" parTransId="{BCA648EE-C0BF-450B-AA60-5AFD8CC3EFF3}" sibTransId="{C6216B0A-4C5A-4F78-97DD-2B409E974988}"/>
    <dgm:cxn modelId="{3E7D1A36-6396-42A9-AF70-0A457B63711B}" type="presOf" srcId="{9A205CD3-1E7B-4D82-BB09-2D9B2FA99679}" destId="{B1BB03A8-B6D7-4EF0-B38D-33E01E896027}" srcOrd="0" destOrd="0" presId="urn:microsoft.com/office/officeart/2005/8/layout/radial4"/>
    <dgm:cxn modelId="{5302A83A-EB3B-4DC2-992D-2A01D4FE13B5}" type="presOf" srcId="{70FB9376-F0B7-4486-8F4F-C4E088382DC5}" destId="{826039A7-CC3F-48C4-879B-7DC17ED45351}" srcOrd="0" destOrd="0" presId="urn:microsoft.com/office/officeart/2005/8/layout/radial4"/>
    <dgm:cxn modelId="{535E76C0-4019-4E41-8706-2456ECCE21F9}" srcId="{8FAB4174-AA07-4B8A-8AFB-098293FD82BB}" destId="{9A205CD3-1E7B-4D82-BB09-2D9B2FA99679}" srcOrd="0" destOrd="0" parTransId="{AB8FF204-074C-4937-B67B-F855A6077AD0}" sibTransId="{78DB712B-A860-4965-9BEB-199C9D23E287}"/>
    <dgm:cxn modelId="{57F0CC4F-13D7-473D-AD67-D75AA6E8A025}" type="presOf" srcId="{4C07FD86-C2B9-4443-BB21-739418EA329A}" destId="{FBB08A42-DDB4-424D-BBEF-D322070E6C7B}" srcOrd="0" destOrd="0" presId="urn:microsoft.com/office/officeart/2005/8/layout/radial4"/>
    <dgm:cxn modelId="{8594DB9D-0741-4CDD-A7AE-1765DD8EDBE9}" type="presOf" srcId="{5AC562D9-FEB4-47E6-B77F-97582AFEC682}" destId="{A2BFB1BB-3841-46ED-B7A4-442FA60D72AE}" srcOrd="0" destOrd="0" presId="urn:microsoft.com/office/officeart/2005/8/layout/radial4"/>
    <dgm:cxn modelId="{3A66E3E7-3AF7-4AF4-9A88-FA4075BE0A60}" type="presOf" srcId="{415E9D97-9B9B-47D5-95C1-DD9774925B36}" destId="{792F057E-893D-49F0-8305-FC51F6A8C685}" srcOrd="0" destOrd="0" presId="urn:microsoft.com/office/officeart/2005/8/layout/radial4"/>
    <dgm:cxn modelId="{FA4B2172-6ECD-4F20-94FD-1D0C72B1DDE9}" srcId="{9A205CD3-1E7B-4D82-BB09-2D9B2FA99679}" destId="{4C07FD86-C2B9-4443-BB21-739418EA329A}" srcOrd="1" destOrd="0" parTransId="{9BEC6550-5A5D-4639-8ACC-43074FB52D62}" sibTransId="{0BCECA07-5AEA-46CA-8760-552A73386A41}"/>
    <dgm:cxn modelId="{23C8342D-9EAC-4761-BF68-9FFE7016D63B}" type="presOf" srcId="{9931A204-EB2C-4699-BAB5-04C60FADC6C3}" destId="{AA99D5A0-B66C-4D7E-8399-0368F96B683A}" srcOrd="0" destOrd="0" presId="urn:microsoft.com/office/officeart/2005/8/layout/radial4"/>
    <dgm:cxn modelId="{5AEF6B37-8D88-4927-AA1E-A9AFCC1678D5}" type="presOf" srcId="{BCA648EE-C0BF-450B-AA60-5AFD8CC3EFF3}" destId="{C44DB03E-C538-41BF-B6AA-AE2A0ED528A8}" srcOrd="0" destOrd="0" presId="urn:microsoft.com/office/officeart/2005/8/layout/radial4"/>
    <dgm:cxn modelId="{0E26A13D-C4F3-4AFE-8E7F-AC3B5F379CE3}" srcId="{9A205CD3-1E7B-4D82-BB09-2D9B2FA99679}" destId="{415E9D97-9B9B-47D5-95C1-DD9774925B36}" srcOrd="2" destOrd="0" parTransId="{70FB9376-F0B7-4486-8F4F-C4E088382DC5}" sibTransId="{4811CE7B-381B-40A3-BE31-2B824E60114B}"/>
    <dgm:cxn modelId="{CFBF58F6-74DD-4CBC-AAEC-985EAD70F7B0}" type="presOf" srcId="{8FAB4174-AA07-4B8A-8AFB-098293FD82BB}" destId="{DC79BEAF-594B-45C5-B2EA-7EA1ABC9951D}" srcOrd="0" destOrd="0" presId="urn:microsoft.com/office/officeart/2005/8/layout/radial4"/>
    <dgm:cxn modelId="{DD1C22D7-04DB-4E6A-86BE-BF6FC127C284}" type="presOf" srcId="{460F32DF-429F-44DA-9F86-F86306B261EC}" destId="{1A6B2AA9-EEFD-4F7C-AFF6-12472B9B0A34}" srcOrd="0" destOrd="0" presId="urn:microsoft.com/office/officeart/2005/8/layout/radial4"/>
    <dgm:cxn modelId="{A73C5B9E-95B1-401B-9E58-022B094CD041}" type="presOf" srcId="{9BEC6550-5A5D-4639-8ACC-43074FB52D62}" destId="{A36203B5-3C76-4206-B95E-14EF5B84517E}" srcOrd="0" destOrd="0" presId="urn:microsoft.com/office/officeart/2005/8/layout/radial4"/>
    <dgm:cxn modelId="{7D26DBA7-AA80-468C-BC34-FD5E47572F01}" type="presParOf" srcId="{DC79BEAF-594B-45C5-B2EA-7EA1ABC9951D}" destId="{B1BB03A8-B6D7-4EF0-B38D-33E01E896027}" srcOrd="0" destOrd="0" presId="urn:microsoft.com/office/officeart/2005/8/layout/radial4"/>
    <dgm:cxn modelId="{2ED9D985-E3E6-4F31-AB44-12E4E23852A7}" type="presParOf" srcId="{DC79BEAF-594B-45C5-B2EA-7EA1ABC9951D}" destId="{C44DB03E-C538-41BF-B6AA-AE2A0ED528A8}" srcOrd="1" destOrd="0" presId="urn:microsoft.com/office/officeart/2005/8/layout/radial4"/>
    <dgm:cxn modelId="{A6D2AD7E-730B-4772-9477-638B7918B3E9}" type="presParOf" srcId="{DC79BEAF-594B-45C5-B2EA-7EA1ABC9951D}" destId="{A2BFB1BB-3841-46ED-B7A4-442FA60D72AE}" srcOrd="2" destOrd="0" presId="urn:microsoft.com/office/officeart/2005/8/layout/radial4"/>
    <dgm:cxn modelId="{4B45D249-D1EF-48F6-B3D9-1BCE0B2F9DFA}" type="presParOf" srcId="{DC79BEAF-594B-45C5-B2EA-7EA1ABC9951D}" destId="{A36203B5-3C76-4206-B95E-14EF5B84517E}" srcOrd="3" destOrd="0" presId="urn:microsoft.com/office/officeart/2005/8/layout/radial4"/>
    <dgm:cxn modelId="{CFE7872F-4823-44AC-B857-F4D18B551146}" type="presParOf" srcId="{DC79BEAF-594B-45C5-B2EA-7EA1ABC9951D}" destId="{FBB08A42-DDB4-424D-BBEF-D322070E6C7B}" srcOrd="4" destOrd="0" presId="urn:microsoft.com/office/officeart/2005/8/layout/radial4"/>
    <dgm:cxn modelId="{97D20348-13EB-4734-A6B5-25FD9055DB1F}" type="presParOf" srcId="{DC79BEAF-594B-45C5-B2EA-7EA1ABC9951D}" destId="{826039A7-CC3F-48C4-879B-7DC17ED45351}" srcOrd="5" destOrd="0" presId="urn:microsoft.com/office/officeart/2005/8/layout/radial4"/>
    <dgm:cxn modelId="{86BE440A-7DE3-491D-9968-16949EF22417}" type="presParOf" srcId="{DC79BEAF-594B-45C5-B2EA-7EA1ABC9951D}" destId="{792F057E-893D-49F0-8305-FC51F6A8C685}" srcOrd="6" destOrd="0" presId="urn:microsoft.com/office/officeart/2005/8/layout/radial4"/>
    <dgm:cxn modelId="{7B2F4402-3D7C-4AE6-8AD5-63E360D6C1D3}" type="presParOf" srcId="{DC79BEAF-594B-45C5-B2EA-7EA1ABC9951D}" destId="{AA99D5A0-B66C-4D7E-8399-0368F96B683A}" srcOrd="7" destOrd="0" presId="urn:microsoft.com/office/officeart/2005/8/layout/radial4"/>
    <dgm:cxn modelId="{20E79D6F-CF15-4B37-A0DA-C60A19AB8CD0}" type="presParOf" srcId="{DC79BEAF-594B-45C5-B2EA-7EA1ABC9951D}" destId="{1A6B2AA9-EEFD-4F7C-AFF6-12472B9B0A34}"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4FD04A-129D-480F-88E8-3BF1A55F085C}" type="doc">
      <dgm:prSet loTypeId="urn:microsoft.com/office/officeart/2005/8/layout/arrow2" loCatId="process" qsTypeId="urn:microsoft.com/office/officeart/2005/8/quickstyle/simple1" qsCatId="simple" csTypeId="urn:microsoft.com/office/officeart/2005/8/colors/accent0_3" csCatId="mainScheme" phldr="1"/>
      <dgm:spPr/>
    </dgm:pt>
    <dgm:pt modelId="{A16EF43F-1DC6-43CC-9332-D33E28F4D96E}">
      <dgm:prSet phldrT="[Text]" custT="1"/>
      <dgm:spPr/>
      <dgm:t>
        <a:bodyPr/>
        <a:lstStyle/>
        <a:p>
          <a:r>
            <a:rPr lang="en-US" sz="4000" dirty="0" smtClean="0"/>
            <a:t>K-2</a:t>
          </a:r>
          <a:endParaRPr lang="en-US" sz="4000" dirty="0"/>
        </a:p>
      </dgm:t>
    </dgm:pt>
    <dgm:pt modelId="{40B9318D-0045-409D-8424-D1B11F057E82}" type="parTrans" cxnId="{8FFB47A9-A655-4B4A-BF53-48D50A57DD60}">
      <dgm:prSet/>
      <dgm:spPr/>
      <dgm:t>
        <a:bodyPr/>
        <a:lstStyle/>
        <a:p>
          <a:endParaRPr lang="en-US"/>
        </a:p>
      </dgm:t>
    </dgm:pt>
    <dgm:pt modelId="{8CEA5BBB-8EA8-4A72-9BB3-C8BB1AC42258}" type="sibTrans" cxnId="{8FFB47A9-A655-4B4A-BF53-48D50A57DD60}">
      <dgm:prSet/>
      <dgm:spPr/>
      <dgm:t>
        <a:bodyPr/>
        <a:lstStyle/>
        <a:p>
          <a:endParaRPr lang="en-US"/>
        </a:p>
      </dgm:t>
    </dgm:pt>
    <dgm:pt modelId="{A1A212F6-89FD-4E5F-8714-9FC3AB513492}">
      <dgm:prSet phldrT="[Text]" custT="1"/>
      <dgm:spPr/>
      <dgm:t>
        <a:bodyPr/>
        <a:lstStyle/>
        <a:p>
          <a:r>
            <a:rPr lang="en-US" sz="4000" dirty="0" smtClean="0"/>
            <a:t>3-5</a:t>
          </a:r>
          <a:endParaRPr lang="en-US" sz="4000" dirty="0"/>
        </a:p>
      </dgm:t>
    </dgm:pt>
    <dgm:pt modelId="{37E2A864-763F-4860-8CDE-AAF0D6A825E9}" type="parTrans" cxnId="{4E6AEAC6-0F4C-4D55-B009-AA01D6D646B9}">
      <dgm:prSet/>
      <dgm:spPr/>
      <dgm:t>
        <a:bodyPr/>
        <a:lstStyle/>
        <a:p>
          <a:endParaRPr lang="en-US"/>
        </a:p>
      </dgm:t>
    </dgm:pt>
    <dgm:pt modelId="{E077FB2E-788E-4F83-A39A-A6840DF5DC0B}" type="sibTrans" cxnId="{4E6AEAC6-0F4C-4D55-B009-AA01D6D646B9}">
      <dgm:prSet/>
      <dgm:spPr/>
      <dgm:t>
        <a:bodyPr/>
        <a:lstStyle/>
        <a:p>
          <a:endParaRPr lang="en-US"/>
        </a:p>
      </dgm:t>
    </dgm:pt>
    <dgm:pt modelId="{D5612659-021F-4778-819A-23E9F5B58A85}">
      <dgm:prSet phldrT="[Text]" custT="1"/>
      <dgm:spPr/>
      <dgm:t>
        <a:bodyPr/>
        <a:lstStyle/>
        <a:p>
          <a:r>
            <a:rPr lang="en-US" sz="4000" dirty="0" smtClean="0"/>
            <a:t>6-8</a:t>
          </a:r>
          <a:endParaRPr lang="en-US" sz="4000" dirty="0"/>
        </a:p>
      </dgm:t>
    </dgm:pt>
    <dgm:pt modelId="{41A87544-75DD-435A-986F-B59FF3523938}" type="parTrans" cxnId="{1AB65B31-7B62-4FAE-863E-B7677F8AAF57}">
      <dgm:prSet/>
      <dgm:spPr/>
      <dgm:t>
        <a:bodyPr/>
        <a:lstStyle/>
        <a:p>
          <a:endParaRPr lang="en-US"/>
        </a:p>
      </dgm:t>
    </dgm:pt>
    <dgm:pt modelId="{057D8AFC-CDF7-4556-A56A-6D897FF3A352}" type="sibTrans" cxnId="{1AB65B31-7B62-4FAE-863E-B7677F8AAF57}">
      <dgm:prSet/>
      <dgm:spPr/>
      <dgm:t>
        <a:bodyPr/>
        <a:lstStyle/>
        <a:p>
          <a:endParaRPr lang="en-US"/>
        </a:p>
      </dgm:t>
    </dgm:pt>
    <dgm:pt modelId="{B0FECCC3-9B2D-448D-A753-C8068CAF8705}">
      <dgm:prSet phldrT="[Text]" custT="1"/>
      <dgm:spPr/>
      <dgm:t>
        <a:bodyPr/>
        <a:lstStyle/>
        <a:p>
          <a:r>
            <a:rPr lang="en-US" sz="4000" dirty="0" smtClean="0"/>
            <a:t> 9-12</a:t>
          </a:r>
          <a:endParaRPr lang="en-US" sz="4000" dirty="0"/>
        </a:p>
      </dgm:t>
    </dgm:pt>
    <dgm:pt modelId="{2173DF43-C64D-45F2-959C-B3B09C8EFEC5}" type="parTrans" cxnId="{5E3EA001-B8F0-49FA-83E4-0EA5CE04B4C8}">
      <dgm:prSet/>
      <dgm:spPr/>
      <dgm:t>
        <a:bodyPr/>
        <a:lstStyle/>
        <a:p>
          <a:endParaRPr lang="en-US"/>
        </a:p>
      </dgm:t>
    </dgm:pt>
    <dgm:pt modelId="{A42B7438-F6E5-4084-8FDB-4DDEC45E230E}" type="sibTrans" cxnId="{5E3EA001-B8F0-49FA-83E4-0EA5CE04B4C8}">
      <dgm:prSet/>
      <dgm:spPr/>
      <dgm:t>
        <a:bodyPr/>
        <a:lstStyle/>
        <a:p>
          <a:endParaRPr lang="en-US"/>
        </a:p>
      </dgm:t>
    </dgm:pt>
    <dgm:pt modelId="{475AA5AB-F8EE-4162-946C-1AC934920C81}" type="pres">
      <dgm:prSet presAssocID="{4E4FD04A-129D-480F-88E8-3BF1A55F085C}" presName="arrowDiagram" presStyleCnt="0">
        <dgm:presLayoutVars>
          <dgm:chMax val="5"/>
          <dgm:dir/>
          <dgm:resizeHandles val="exact"/>
        </dgm:presLayoutVars>
      </dgm:prSet>
      <dgm:spPr/>
    </dgm:pt>
    <dgm:pt modelId="{0ECBDF85-CC97-4261-8EC7-43DE46C84744}" type="pres">
      <dgm:prSet presAssocID="{4E4FD04A-129D-480F-88E8-3BF1A55F085C}" presName="arrow" presStyleLbl="bgShp" presStyleIdx="0" presStyleCnt="1"/>
      <dgm:spPr/>
    </dgm:pt>
    <dgm:pt modelId="{36FE03CC-33FD-433B-A3DC-D5D402A6A38A}" type="pres">
      <dgm:prSet presAssocID="{4E4FD04A-129D-480F-88E8-3BF1A55F085C}" presName="arrowDiagram4" presStyleCnt="0"/>
      <dgm:spPr/>
    </dgm:pt>
    <dgm:pt modelId="{10EFB6C0-52F7-47AA-BC63-17AADCF08AA2}" type="pres">
      <dgm:prSet presAssocID="{A16EF43F-1DC6-43CC-9332-D33E28F4D96E}" presName="bullet4a" presStyleLbl="node1" presStyleIdx="0" presStyleCnt="4"/>
      <dgm:spPr/>
    </dgm:pt>
    <dgm:pt modelId="{4C0E1F0D-5E12-4AAC-950A-951F0497CDBA}" type="pres">
      <dgm:prSet presAssocID="{A16EF43F-1DC6-43CC-9332-D33E28F4D96E}" presName="textBox4a" presStyleLbl="revTx" presStyleIdx="0" presStyleCnt="4">
        <dgm:presLayoutVars>
          <dgm:bulletEnabled val="1"/>
        </dgm:presLayoutVars>
      </dgm:prSet>
      <dgm:spPr/>
      <dgm:t>
        <a:bodyPr/>
        <a:lstStyle/>
        <a:p>
          <a:endParaRPr lang="en-US"/>
        </a:p>
      </dgm:t>
    </dgm:pt>
    <dgm:pt modelId="{F23A02A1-0CCA-452E-93E3-D46DB23AD841}" type="pres">
      <dgm:prSet presAssocID="{A1A212F6-89FD-4E5F-8714-9FC3AB513492}" presName="bullet4b" presStyleLbl="node1" presStyleIdx="1" presStyleCnt="4"/>
      <dgm:spPr/>
    </dgm:pt>
    <dgm:pt modelId="{603225A9-A58F-4212-9C86-95FF6ADED9BA}" type="pres">
      <dgm:prSet presAssocID="{A1A212F6-89FD-4E5F-8714-9FC3AB513492}" presName="textBox4b" presStyleLbl="revTx" presStyleIdx="1" presStyleCnt="4">
        <dgm:presLayoutVars>
          <dgm:bulletEnabled val="1"/>
        </dgm:presLayoutVars>
      </dgm:prSet>
      <dgm:spPr/>
      <dgm:t>
        <a:bodyPr/>
        <a:lstStyle/>
        <a:p>
          <a:endParaRPr lang="en-US"/>
        </a:p>
      </dgm:t>
    </dgm:pt>
    <dgm:pt modelId="{1962FEBD-A06F-4A42-9081-0BE4787A5A11}" type="pres">
      <dgm:prSet presAssocID="{D5612659-021F-4778-819A-23E9F5B58A85}" presName="bullet4c" presStyleLbl="node1" presStyleIdx="2" presStyleCnt="4"/>
      <dgm:spPr/>
    </dgm:pt>
    <dgm:pt modelId="{4AE95C64-9591-4F30-871B-95773710FBC2}" type="pres">
      <dgm:prSet presAssocID="{D5612659-021F-4778-819A-23E9F5B58A85}" presName="textBox4c" presStyleLbl="revTx" presStyleIdx="2" presStyleCnt="4">
        <dgm:presLayoutVars>
          <dgm:bulletEnabled val="1"/>
        </dgm:presLayoutVars>
      </dgm:prSet>
      <dgm:spPr/>
      <dgm:t>
        <a:bodyPr/>
        <a:lstStyle/>
        <a:p>
          <a:endParaRPr lang="en-US"/>
        </a:p>
      </dgm:t>
    </dgm:pt>
    <dgm:pt modelId="{0C4459C1-D45C-4453-BA49-9289E2DD05D2}" type="pres">
      <dgm:prSet presAssocID="{B0FECCC3-9B2D-448D-A753-C8068CAF8705}" presName="bullet4d" presStyleLbl="node1" presStyleIdx="3" presStyleCnt="4"/>
      <dgm:spPr/>
    </dgm:pt>
    <dgm:pt modelId="{B5A4F4FD-8992-4D5B-8869-EE91F2214F0B}" type="pres">
      <dgm:prSet presAssocID="{B0FECCC3-9B2D-448D-A753-C8068CAF8705}" presName="textBox4d" presStyleLbl="revTx" presStyleIdx="3" presStyleCnt="4" custScaleX="149702" custLinFactNeighborX="21354" custLinFactNeighborY="8301">
        <dgm:presLayoutVars>
          <dgm:bulletEnabled val="1"/>
        </dgm:presLayoutVars>
      </dgm:prSet>
      <dgm:spPr/>
      <dgm:t>
        <a:bodyPr/>
        <a:lstStyle/>
        <a:p>
          <a:endParaRPr lang="en-US"/>
        </a:p>
      </dgm:t>
    </dgm:pt>
  </dgm:ptLst>
  <dgm:cxnLst>
    <dgm:cxn modelId="{30AC775B-787F-4388-A285-835FB8BEE948}" type="presOf" srcId="{A1A212F6-89FD-4E5F-8714-9FC3AB513492}" destId="{603225A9-A58F-4212-9C86-95FF6ADED9BA}" srcOrd="0" destOrd="0" presId="urn:microsoft.com/office/officeart/2005/8/layout/arrow2"/>
    <dgm:cxn modelId="{AFBA60A2-B0E5-4305-A31C-857D825A6E81}" type="presOf" srcId="{A16EF43F-1DC6-43CC-9332-D33E28F4D96E}" destId="{4C0E1F0D-5E12-4AAC-950A-951F0497CDBA}" srcOrd="0" destOrd="0" presId="urn:microsoft.com/office/officeart/2005/8/layout/arrow2"/>
    <dgm:cxn modelId="{55CAFC3C-A192-40CE-B881-389F2A94E1A5}" type="presOf" srcId="{B0FECCC3-9B2D-448D-A753-C8068CAF8705}" destId="{B5A4F4FD-8992-4D5B-8869-EE91F2214F0B}" srcOrd="0" destOrd="0" presId="urn:microsoft.com/office/officeart/2005/8/layout/arrow2"/>
    <dgm:cxn modelId="{8FFB47A9-A655-4B4A-BF53-48D50A57DD60}" srcId="{4E4FD04A-129D-480F-88E8-3BF1A55F085C}" destId="{A16EF43F-1DC6-43CC-9332-D33E28F4D96E}" srcOrd="0" destOrd="0" parTransId="{40B9318D-0045-409D-8424-D1B11F057E82}" sibTransId="{8CEA5BBB-8EA8-4A72-9BB3-C8BB1AC42258}"/>
    <dgm:cxn modelId="{87D7F903-372F-4FA7-A6AA-66D9055AE840}" type="presOf" srcId="{D5612659-021F-4778-819A-23E9F5B58A85}" destId="{4AE95C64-9591-4F30-871B-95773710FBC2}" srcOrd="0" destOrd="0" presId="urn:microsoft.com/office/officeart/2005/8/layout/arrow2"/>
    <dgm:cxn modelId="{4E6AEAC6-0F4C-4D55-B009-AA01D6D646B9}" srcId="{4E4FD04A-129D-480F-88E8-3BF1A55F085C}" destId="{A1A212F6-89FD-4E5F-8714-9FC3AB513492}" srcOrd="1" destOrd="0" parTransId="{37E2A864-763F-4860-8CDE-AAF0D6A825E9}" sibTransId="{E077FB2E-788E-4F83-A39A-A6840DF5DC0B}"/>
    <dgm:cxn modelId="{AD0FED9B-51E0-47CB-B6EE-509932F00C89}" type="presOf" srcId="{4E4FD04A-129D-480F-88E8-3BF1A55F085C}" destId="{475AA5AB-F8EE-4162-946C-1AC934920C81}" srcOrd="0" destOrd="0" presId="urn:microsoft.com/office/officeart/2005/8/layout/arrow2"/>
    <dgm:cxn modelId="{5E3EA001-B8F0-49FA-83E4-0EA5CE04B4C8}" srcId="{4E4FD04A-129D-480F-88E8-3BF1A55F085C}" destId="{B0FECCC3-9B2D-448D-A753-C8068CAF8705}" srcOrd="3" destOrd="0" parTransId="{2173DF43-C64D-45F2-959C-B3B09C8EFEC5}" sibTransId="{A42B7438-F6E5-4084-8FDB-4DDEC45E230E}"/>
    <dgm:cxn modelId="{1AB65B31-7B62-4FAE-863E-B7677F8AAF57}" srcId="{4E4FD04A-129D-480F-88E8-3BF1A55F085C}" destId="{D5612659-021F-4778-819A-23E9F5B58A85}" srcOrd="2" destOrd="0" parTransId="{41A87544-75DD-435A-986F-B59FF3523938}" sibTransId="{057D8AFC-CDF7-4556-A56A-6D897FF3A352}"/>
    <dgm:cxn modelId="{853EF409-4017-49D2-9EB2-2A790933D7E0}" type="presParOf" srcId="{475AA5AB-F8EE-4162-946C-1AC934920C81}" destId="{0ECBDF85-CC97-4261-8EC7-43DE46C84744}" srcOrd="0" destOrd="0" presId="urn:microsoft.com/office/officeart/2005/8/layout/arrow2"/>
    <dgm:cxn modelId="{0B7B023C-939B-41CF-A01B-A365C83B2068}" type="presParOf" srcId="{475AA5AB-F8EE-4162-946C-1AC934920C81}" destId="{36FE03CC-33FD-433B-A3DC-D5D402A6A38A}" srcOrd="1" destOrd="0" presId="urn:microsoft.com/office/officeart/2005/8/layout/arrow2"/>
    <dgm:cxn modelId="{1AD5413E-F88D-4736-A210-40CC2A049FD7}" type="presParOf" srcId="{36FE03CC-33FD-433B-A3DC-D5D402A6A38A}" destId="{10EFB6C0-52F7-47AA-BC63-17AADCF08AA2}" srcOrd="0" destOrd="0" presId="urn:microsoft.com/office/officeart/2005/8/layout/arrow2"/>
    <dgm:cxn modelId="{50255A2C-8D44-46F0-BBD1-A1A3CB0E05F9}" type="presParOf" srcId="{36FE03CC-33FD-433B-A3DC-D5D402A6A38A}" destId="{4C0E1F0D-5E12-4AAC-950A-951F0497CDBA}" srcOrd="1" destOrd="0" presId="urn:microsoft.com/office/officeart/2005/8/layout/arrow2"/>
    <dgm:cxn modelId="{59FFD2C0-C992-40E6-A841-6508EFB9F54B}" type="presParOf" srcId="{36FE03CC-33FD-433B-A3DC-D5D402A6A38A}" destId="{F23A02A1-0CCA-452E-93E3-D46DB23AD841}" srcOrd="2" destOrd="0" presId="urn:microsoft.com/office/officeart/2005/8/layout/arrow2"/>
    <dgm:cxn modelId="{E1932A24-A14B-4F6A-8B0D-9FB14B0187F4}" type="presParOf" srcId="{36FE03CC-33FD-433B-A3DC-D5D402A6A38A}" destId="{603225A9-A58F-4212-9C86-95FF6ADED9BA}" srcOrd="3" destOrd="0" presId="urn:microsoft.com/office/officeart/2005/8/layout/arrow2"/>
    <dgm:cxn modelId="{1E0A061C-467C-478E-AD91-8DB56EA7E0EB}" type="presParOf" srcId="{36FE03CC-33FD-433B-A3DC-D5D402A6A38A}" destId="{1962FEBD-A06F-4A42-9081-0BE4787A5A11}" srcOrd="4" destOrd="0" presId="urn:microsoft.com/office/officeart/2005/8/layout/arrow2"/>
    <dgm:cxn modelId="{7DDE96E2-2EA2-4BF6-A9E5-B9D6AFCE8781}" type="presParOf" srcId="{36FE03CC-33FD-433B-A3DC-D5D402A6A38A}" destId="{4AE95C64-9591-4F30-871B-95773710FBC2}" srcOrd="5" destOrd="0" presId="urn:microsoft.com/office/officeart/2005/8/layout/arrow2"/>
    <dgm:cxn modelId="{51DA6888-719E-4944-9373-061D18667704}" type="presParOf" srcId="{36FE03CC-33FD-433B-A3DC-D5D402A6A38A}" destId="{0C4459C1-D45C-4453-BA49-9289E2DD05D2}" srcOrd="6" destOrd="0" presId="urn:microsoft.com/office/officeart/2005/8/layout/arrow2"/>
    <dgm:cxn modelId="{DA392366-EBF1-40F6-9710-586CD240A876}" type="presParOf" srcId="{36FE03CC-33FD-433B-A3DC-D5D402A6A38A}" destId="{B5A4F4FD-8992-4D5B-8869-EE91F2214F0B}"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25DED-F2B4-4ADA-BE80-494A5612999E}">
      <dsp:nvSpPr>
        <dsp:cNvPr id="0" name=""/>
        <dsp:cNvSpPr/>
      </dsp:nvSpPr>
      <dsp:spPr>
        <a:xfrm>
          <a:off x="2495" y="990601"/>
          <a:ext cx="2155805" cy="2184397"/>
        </a:xfrm>
        <a:prstGeom prst="ellipse">
          <a:avLst/>
        </a:prstGeom>
        <a:solidFill>
          <a:srgbClr val="00206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latin typeface="Arial" panose="020B0604020202020204" pitchFamily="34" charset="0"/>
              <a:cs typeface="Arial" panose="020B0604020202020204" pitchFamily="34" charset="0"/>
            </a:rPr>
            <a:t>Direct Services</a:t>
          </a:r>
          <a:endParaRPr lang="en-US" sz="2900" kern="1200" dirty="0">
            <a:latin typeface="Arial" panose="020B0604020202020204" pitchFamily="34" charset="0"/>
            <a:cs typeface="Arial" panose="020B0604020202020204" pitchFamily="34" charset="0"/>
          </a:endParaRPr>
        </a:p>
      </dsp:txBody>
      <dsp:txXfrm>
        <a:off x="318205" y="1310499"/>
        <a:ext cx="1524385" cy="1544601"/>
      </dsp:txXfrm>
    </dsp:sp>
    <dsp:sp modelId="{56F14FE1-72BE-42AA-ABDE-4EE23275F3B8}">
      <dsp:nvSpPr>
        <dsp:cNvPr id="0" name=""/>
        <dsp:cNvSpPr/>
      </dsp:nvSpPr>
      <dsp:spPr>
        <a:xfrm>
          <a:off x="2276756" y="1659744"/>
          <a:ext cx="846111" cy="846111"/>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2388908" y="1983297"/>
        <a:ext cx="621807" cy="199005"/>
      </dsp:txXfrm>
    </dsp:sp>
    <dsp:sp modelId="{11F91511-CFFF-4075-A8D4-8791F739CE1A}">
      <dsp:nvSpPr>
        <dsp:cNvPr id="0" name=""/>
        <dsp:cNvSpPr/>
      </dsp:nvSpPr>
      <dsp:spPr>
        <a:xfrm>
          <a:off x="3241323" y="998617"/>
          <a:ext cx="2194959" cy="2168365"/>
        </a:xfrm>
        <a:prstGeom prst="ellipse">
          <a:avLst/>
        </a:prstGeom>
        <a:solidFill>
          <a:srgbClr val="00206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latin typeface="Arial" panose="020B0604020202020204" pitchFamily="34" charset="0"/>
              <a:cs typeface="Arial" panose="020B0604020202020204" pitchFamily="34" charset="0"/>
            </a:rPr>
            <a:t>Student Support</a:t>
          </a:r>
          <a:endParaRPr lang="en-US" sz="2900" kern="1200" dirty="0">
            <a:latin typeface="Arial" panose="020B0604020202020204" pitchFamily="34" charset="0"/>
            <a:cs typeface="Arial" panose="020B0604020202020204" pitchFamily="34" charset="0"/>
          </a:endParaRPr>
        </a:p>
      </dsp:txBody>
      <dsp:txXfrm>
        <a:off x="3562767" y="1316167"/>
        <a:ext cx="1552071" cy="1533265"/>
      </dsp:txXfrm>
    </dsp:sp>
    <dsp:sp modelId="{BE5E71A9-D424-41D7-8363-98315EF7FD53}">
      <dsp:nvSpPr>
        <dsp:cNvPr id="0" name=""/>
        <dsp:cNvSpPr/>
      </dsp:nvSpPr>
      <dsp:spPr>
        <a:xfrm>
          <a:off x="5554739" y="1659744"/>
          <a:ext cx="846111" cy="846111"/>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5666891" y="1834043"/>
        <a:ext cx="621807" cy="497513"/>
      </dsp:txXfrm>
    </dsp:sp>
    <dsp:sp modelId="{2D98D8E8-718E-478A-90D3-5364D975DD42}">
      <dsp:nvSpPr>
        <dsp:cNvPr id="0" name=""/>
        <dsp:cNvSpPr/>
      </dsp:nvSpPr>
      <dsp:spPr>
        <a:xfrm>
          <a:off x="6519306" y="921270"/>
          <a:ext cx="2317397" cy="2323058"/>
        </a:xfrm>
        <a:prstGeom prst="ellipse">
          <a:avLst/>
        </a:prstGeom>
        <a:solidFill>
          <a:srgbClr val="00206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latin typeface="Arial" panose="020B0604020202020204" pitchFamily="34" charset="0"/>
              <a:cs typeface="Arial" panose="020B0604020202020204" pitchFamily="34" charset="0"/>
            </a:rPr>
            <a:t>Delivery of Services</a:t>
          </a:r>
          <a:endParaRPr lang="en-US" sz="2900" kern="1200" dirty="0">
            <a:latin typeface="Arial" panose="020B0604020202020204" pitchFamily="34" charset="0"/>
            <a:cs typeface="Arial" panose="020B0604020202020204" pitchFamily="34" charset="0"/>
          </a:endParaRPr>
        </a:p>
      </dsp:txBody>
      <dsp:txXfrm>
        <a:off x="6858681" y="1261474"/>
        <a:ext cx="1638647" cy="1642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17F73B-EF71-4FE0-B66C-2ED91C47D4C3}">
      <dsp:nvSpPr>
        <dsp:cNvPr id="0" name=""/>
        <dsp:cNvSpPr/>
      </dsp:nvSpPr>
      <dsp:spPr>
        <a:xfrm>
          <a:off x="1828799" y="50799"/>
          <a:ext cx="2438400" cy="2438400"/>
        </a:xfrm>
        <a:prstGeom prst="ellipse">
          <a:avLst/>
        </a:prstGeom>
        <a:solidFill>
          <a:schemeClr val="accent4">
            <a:lumMod val="7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latin typeface="+mn-lt"/>
            </a:rPr>
            <a:t>Referrals</a:t>
          </a:r>
          <a:endParaRPr lang="en-US" sz="1900" kern="1200" dirty="0">
            <a:latin typeface="+mn-lt"/>
          </a:endParaRPr>
        </a:p>
      </dsp:txBody>
      <dsp:txXfrm>
        <a:off x="2153920" y="477519"/>
        <a:ext cx="1788160" cy="1097280"/>
      </dsp:txXfrm>
    </dsp:sp>
    <dsp:sp modelId="{1518A5F8-DBC5-48E4-AE34-BF0A43F3F868}">
      <dsp:nvSpPr>
        <dsp:cNvPr id="0" name=""/>
        <dsp:cNvSpPr/>
      </dsp:nvSpPr>
      <dsp:spPr>
        <a:xfrm>
          <a:off x="2857495" y="1600208"/>
          <a:ext cx="2438400" cy="2438400"/>
        </a:xfrm>
        <a:prstGeom prst="ellipse">
          <a:avLst/>
        </a:prstGeom>
        <a:solidFill>
          <a:schemeClr val="accent2">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Consultation</a:t>
          </a:r>
          <a:endParaRPr lang="en-US" sz="1900" kern="1200" dirty="0"/>
        </a:p>
      </dsp:txBody>
      <dsp:txXfrm>
        <a:off x="3603239" y="2230128"/>
        <a:ext cx="1463040" cy="1341120"/>
      </dsp:txXfrm>
    </dsp:sp>
    <dsp:sp modelId="{20385A0D-0034-4C08-9D05-49A7D14ECEE2}">
      <dsp:nvSpPr>
        <dsp:cNvPr id="0" name=""/>
        <dsp:cNvSpPr/>
      </dsp:nvSpPr>
      <dsp:spPr>
        <a:xfrm>
          <a:off x="876304" y="1600208"/>
          <a:ext cx="2438400" cy="2438400"/>
        </a:xfrm>
        <a:prstGeom prst="ellipse">
          <a:avLst/>
        </a:prstGeom>
        <a:solidFill>
          <a:schemeClr val="tx2">
            <a:lumMod val="40000"/>
            <a:lumOff val="6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Collaboration</a:t>
          </a:r>
          <a:endParaRPr lang="en-US" sz="1900" kern="1200" dirty="0"/>
        </a:p>
      </dsp:txBody>
      <dsp:txXfrm>
        <a:off x="1105920" y="2230128"/>
        <a:ext cx="1463040" cy="1341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B03A8-B6D7-4EF0-B38D-33E01E896027}">
      <dsp:nvSpPr>
        <dsp:cNvPr id="0" name=""/>
        <dsp:cNvSpPr/>
      </dsp:nvSpPr>
      <dsp:spPr>
        <a:xfrm>
          <a:off x="2225040" y="2172962"/>
          <a:ext cx="1645920" cy="1645920"/>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Prepared &amp; Ready for PS</a:t>
          </a:r>
          <a:endParaRPr lang="en-US" sz="2100" kern="1200" dirty="0"/>
        </a:p>
      </dsp:txBody>
      <dsp:txXfrm>
        <a:off x="2466079" y="2414001"/>
        <a:ext cx="1163842" cy="1163842"/>
      </dsp:txXfrm>
    </dsp:sp>
    <dsp:sp modelId="{C44DB03E-C538-41BF-B6AA-AE2A0ED528A8}">
      <dsp:nvSpPr>
        <dsp:cNvPr id="0" name=""/>
        <dsp:cNvSpPr/>
      </dsp:nvSpPr>
      <dsp:spPr>
        <a:xfrm rot="11700000">
          <a:off x="758329" y="2340572"/>
          <a:ext cx="1438394" cy="469087"/>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BFB1BB-3841-46ED-B7A4-442FA60D72AE}">
      <dsp:nvSpPr>
        <dsp:cNvPr id="0" name=""/>
        <dsp:cNvSpPr/>
      </dsp:nvSpPr>
      <dsp:spPr>
        <a:xfrm>
          <a:off x="1023" y="1763524"/>
          <a:ext cx="1563624" cy="1250899"/>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Attitudes</a:t>
          </a:r>
          <a:endParaRPr lang="en-US" sz="2000" kern="1200" dirty="0"/>
        </a:p>
      </dsp:txBody>
      <dsp:txXfrm>
        <a:off x="37661" y="1800162"/>
        <a:ext cx="1490348" cy="1177623"/>
      </dsp:txXfrm>
    </dsp:sp>
    <dsp:sp modelId="{A36203B5-3C76-4206-B95E-14EF5B84517E}">
      <dsp:nvSpPr>
        <dsp:cNvPr id="0" name=""/>
        <dsp:cNvSpPr/>
      </dsp:nvSpPr>
      <dsp:spPr>
        <a:xfrm rot="14700000">
          <a:off x="1641679" y="1287837"/>
          <a:ext cx="1438394" cy="469087"/>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B08A42-DDB4-424D-BBEF-D322070E6C7B}">
      <dsp:nvSpPr>
        <dsp:cNvPr id="0" name=""/>
        <dsp:cNvSpPr/>
      </dsp:nvSpPr>
      <dsp:spPr>
        <a:xfrm>
          <a:off x="1275118" y="245117"/>
          <a:ext cx="1563624" cy="1250899"/>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Knowledge</a:t>
          </a:r>
          <a:endParaRPr lang="en-US" sz="2000" kern="1200" dirty="0"/>
        </a:p>
      </dsp:txBody>
      <dsp:txXfrm>
        <a:off x="1311756" y="281755"/>
        <a:ext cx="1490348" cy="1177623"/>
      </dsp:txXfrm>
    </dsp:sp>
    <dsp:sp modelId="{826039A7-CC3F-48C4-879B-7DC17ED45351}">
      <dsp:nvSpPr>
        <dsp:cNvPr id="0" name=""/>
        <dsp:cNvSpPr/>
      </dsp:nvSpPr>
      <dsp:spPr>
        <a:xfrm rot="17700000">
          <a:off x="3015926" y="1287837"/>
          <a:ext cx="1438394" cy="469087"/>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2F057E-893D-49F0-8305-FC51F6A8C685}">
      <dsp:nvSpPr>
        <dsp:cNvPr id="0" name=""/>
        <dsp:cNvSpPr/>
      </dsp:nvSpPr>
      <dsp:spPr>
        <a:xfrm>
          <a:off x="3257257" y="245117"/>
          <a:ext cx="1563624" cy="1250899"/>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Skills</a:t>
          </a:r>
          <a:endParaRPr lang="en-US" sz="2000" kern="1200" dirty="0"/>
        </a:p>
      </dsp:txBody>
      <dsp:txXfrm>
        <a:off x="3293895" y="281755"/>
        <a:ext cx="1490348" cy="1177623"/>
      </dsp:txXfrm>
    </dsp:sp>
    <dsp:sp modelId="{AA99D5A0-B66C-4D7E-8399-0368F96B683A}">
      <dsp:nvSpPr>
        <dsp:cNvPr id="0" name=""/>
        <dsp:cNvSpPr/>
      </dsp:nvSpPr>
      <dsp:spPr>
        <a:xfrm rot="20700000">
          <a:off x="3899275" y="2340572"/>
          <a:ext cx="1438394" cy="469087"/>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6B2AA9-EEFD-4F7C-AFF6-12472B9B0A34}">
      <dsp:nvSpPr>
        <dsp:cNvPr id="0" name=""/>
        <dsp:cNvSpPr/>
      </dsp:nvSpPr>
      <dsp:spPr>
        <a:xfrm>
          <a:off x="4531352" y="1763524"/>
          <a:ext cx="1563624" cy="1250899"/>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Experiences</a:t>
          </a:r>
          <a:endParaRPr lang="en-US" sz="2000" kern="1200" dirty="0"/>
        </a:p>
      </dsp:txBody>
      <dsp:txXfrm>
        <a:off x="4567990" y="1800162"/>
        <a:ext cx="1490348" cy="11776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BDF85-CC97-4261-8EC7-43DE46C84744}">
      <dsp:nvSpPr>
        <dsp:cNvPr id="0" name=""/>
        <dsp:cNvSpPr/>
      </dsp:nvSpPr>
      <dsp:spPr>
        <a:xfrm>
          <a:off x="139699" y="0"/>
          <a:ext cx="6502400" cy="4064000"/>
        </a:xfrm>
        <a:prstGeom prst="swooshArrow">
          <a:avLst>
            <a:gd name="adj1" fmla="val 25000"/>
            <a:gd name="adj2" fmla="val 25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EFB6C0-52F7-47AA-BC63-17AADCF08AA2}">
      <dsp:nvSpPr>
        <dsp:cNvPr id="0" name=""/>
        <dsp:cNvSpPr/>
      </dsp:nvSpPr>
      <dsp:spPr>
        <a:xfrm>
          <a:off x="780186" y="3021990"/>
          <a:ext cx="149555" cy="149555"/>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0E1F0D-5E12-4AAC-950A-951F0497CDBA}">
      <dsp:nvSpPr>
        <dsp:cNvPr id="0" name=""/>
        <dsp:cNvSpPr/>
      </dsp:nvSpPr>
      <dsp:spPr>
        <a:xfrm>
          <a:off x="854963" y="3096768"/>
          <a:ext cx="1111910" cy="967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9246" tIns="0" rIns="0" bIns="0" numCol="1" spcCol="1270" anchor="t" anchorCtr="0">
          <a:noAutofit/>
        </a:bodyPr>
        <a:lstStyle/>
        <a:p>
          <a:pPr lvl="0" algn="l" defTabSz="1778000">
            <a:lnSpc>
              <a:spcPct val="90000"/>
            </a:lnSpc>
            <a:spcBef>
              <a:spcPct val="0"/>
            </a:spcBef>
            <a:spcAft>
              <a:spcPct val="35000"/>
            </a:spcAft>
          </a:pPr>
          <a:r>
            <a:rPr lang="en-US" sz="4000" kern="1200" dirty="0" smtClean="0"/>
            <a:t>K-2</a:t>
          </a:r>
          <a:endParaRPr lang="en-US" sz="4000" kern="1200" dirty="0"/>
        </a:p>
      </dsp:txBody>
      <dsp:txXfrm>
        <a:off x="854963" y="3096768"/>
        <a:ext cx="1111910" cy="967232"/>
      </dsp:txXfrm>
    </dsp:sp>
    <dsp:sp modelId="{F23A02A1-0CCA-452E-93E3-D46DB23AD841}">
      <dsp:nvSpPr>
        <dsp:cNvPr id="0" name=""/>
        <dsp:cNvSpPr/>
      </dsp:nvSpPr>
      <dsp:spPr>
        <a:xfrm>
          <a:off x="1836826" y="2076703"/>
          <a:ext cx="260096" cy="260096"/>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3225A9-A58F-4212-9C86-95FF6ADED9BA}">
      <dsp:nvSpPr>
        <dsp:cNvPr id="0" name=""/>
        <dsp:cNvSpPr/>
      </dsp:nvSpPr>
      <dsp:spPr>
        <a:xfrm>
          <a:off x="1966874" y="2206751"/>
          <a:ext cx="1365504" cy="1857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819" tIns="0" rIns="0" bIns="0" numCol="1" spcCol="1270" anchor="t" anchorCtr="0">
          <a:noAutofit/>
        </a:bodyPr>
        <a:lstStyle/>
        <a:p>
          <a:pPr lvl="0" algn="l" defTabSz="1778000">
            <a:lnSpc>
              <a:spcPct val="90000"/>
            </a:lnSpc>
            <a:spcBef>
              <a:spcPct val="0"/>
            </a:spcBef>
            <a:spcAft>
              <a:spcPct val="35000"/>
            </a:spcAft>
          </a:pPr>
          <a:r>
            <a:rPr lang="en-US" sz="4000" kern="1200" dirty="0" smtClean="0"/>
            <a:t>3-5</a:t>
          </a:r>
          <a:endParaRPr lang="en-US" sz="4000" kern="1200" dirty="0"/>
        </a:p>
      </dsp:txBody>
      <dsp:txXfrm>
        <a:off x="1966874" y="2206751"/>
        <a:ext cx="1365504" cy="1857248"/>
      </dsp:txXfrm>
    </dsp:sp>
    <dsp:sp modelId="{1962FEBD-A06F-4A42-9081-0BE4787A5A11}">
      <dsp:nvSpPr>
        <dsp:cNvPr id="0" name=""/>
        <dsp:cNvSpPr/>
      </dsp:nvSpPr>
      <dsp:spPr>
        <a:xfrm>
          <a:off x="3186074" y="1380134"/>
          <a:ext cx="344627" cy="344627"/>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E95C64-9591-4F30-871B-95773710FBC2}">
      <dsp:nvSpPr>
        <dsp:cNvPr id="0" name=""/>
        <dsp:cNvSpPr/>
      </dsp:nvSpPr>
      <dsp:spPr>
        <a:xfrm>
          <a:off x="3358388" y="1552447"/>
          <a:ext cx="1365504" cy="2511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611" tIns="0" rIns="0" bIns="0" numCol="1" spcCol="1270" anchor="t" anchorCtr="0">
          <a:noAutofit/>
        </a:bodyPr>
        <a:lstStyle/>
        <a:p>
          <a:pPr lvl="0" algn="l" defTabSz="1778000">
            <a:lnSpc>
              <a:spcPct val="90000"/>
            </a:lnSpc>
            <a:spcBef>
              <a:spcPct val="0"/>
            </a:spcBef>
            <a:spcAft>
              <a:spcPct val="35000"/>
            </a:spcAft>
          </a:pPr>
          <a:r>
            <a:rPr lang="en-US" sz="4000" kern="1200" dirty="0" smtClean="0"/>
            <a:t>6-8</a:t>
          </a:r>
          <a:endParaRPr lang="en-US" sz="4000" kern="1200" dirty="0"/>
        </a:p>
      </dsp:txBody>
      <dsp:txXfrm>
        <a:off x="3358388" y="1552447"/>
        <a:ext cx="1365504" cy="2511552"/>
      </dsp:txXfrm>
    </dsp:sp>
    <dsp:sp modelId="{0C4459C1-D45C-4453-BA49-9289E2DD05D2}">
      <dsp:nvSpPr>
        <dsp:cNvPr id="0" name=""/>
        <dsp:cNvSpPr/>
      </dsp:nvSpPr>
      <dsp:spPr>
        <a:xfrm>
          <a:off x="4655616" y="919276"/>
          <a:ext cx="461670" cy="461670"/>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A4F4FD-8992-4D5B-8869-EE91F2214F0B}">
      <dsp:nvSpPr>
        <dsp:cNvPr id="0" name=""/>
        <dsp:cNvSpPr/>
      </dsp:nvSpPr>
      <dsp:spPr>
        <a:xfrm>
          <a:off x="4737613" y="1150111"/>
          <a:ext cx="2044186" cy="2913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630" tIns="0" rIns="0" bIns="0" numCol="1" spcCol="1270" anchor="t" anchorCtr="0">
          <a:noAutofit/>
        </a:bodyPr>
        <a:lstStyle/>
        <a:p>
          <a:pPr lvl="0" algn="l" defTabSz="1778000">
            <a:lnSpc>
              <a:spcPct val="90000"/>
            </a:lnSpc>
            <a:spcBef>
              <a:spcPct val="0"/>
            </a:spcBef>
            <a:spcAft>
              <a:spcPct val="35000"/>
            </a:spcAft>
          </a:pPr>
          <a:r>
            <a:rPr lang="en-US" sz="4000" kern="1200" dirty="0" smtClean="0"/>
            <a:t> 9-12</a:t>
          </a:r>
          <a:endParaRPr lang="en-US" sz="4000" kern="1200" dirty="0"/>
        </a:p>
      </dsp:txBody>
      <dsp:txXfrm>
        <a:off x="4737613" y="1150111"/>
        <a:ext cx="2044186" cy="2913888"/>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9FC6A1FE-1892-44A9-818E-141A4E430BC3}" type="datetimeFigureOut">
              <a:rPr lang="en-US" smtClean="0"/>
              <a:t>5/31/2017</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38212180-C1B5-4AF1-B755-D9A8D1CB6F49}" type="slidenum">
              <a:rPr lang="en-US" smtClean="0"/>
              <a:t>‹#›</a:t>
            </a:fld>
            <a:endParaRPr lang="en-US"/>
          </a:p>
        </p:txBody>
      </p:sp>
    </p:spTree>
    <p:extLst>
      <p:ext uri="{BB962C8B-B14F-4D97-AF65-F5344CB8AC3E}">
        <p14:creationId xmlns:p14="http://schemas.microsoft.com/office/powerpoint/2010/main" val="563377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8D70764A-B111-44B3-AE37-A9C6790043FE}" type="datetimeFigureOut">
              <a:rPr lang="en-US" smtClean="0"/>
              <a:t>5/31/2017</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99889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IMPACT of our work- how do we know what we do is working. Accountability helps to identify</a:t>
            </a:r>
            <a:r>
              <a:rPr lang="en-US" baseline="0" dirty="0"/>
              <a:t> what’s working and where we have opportunities for growth. </a:t>
            </a:r>
          </a:p>
          <a:p>
            <a:r>
              <a:rPr lang="en-US" baseline="0" dirty="0"/>
              <a:t>Data is a critical part of the transformed school counselor’s program. It should help us to identify gaps and areas that need attention. It should drive our work. And it should help to show the impact and value of that work. We must both analyze and share the evaluation data from our program, both in part and in whole. </a:t>
            </a:r>
          </a:p>
          <a:p>
            <a:r>
              <a:rPr lang="en-US" baseline="0" dirty="0"/>
              <a:t>Accountability also includes the professional evaluation.</a:t>
            </a:r>
          </a:p>
          <a:p>
            <a:r>
              <a:rPr lang="en-US" baseline="0" dirty="0"/>
              <a:t>Once we have set new expectations for school counselors with the model and standards revision as well as the other work (TCA, State Board) we will then be positioned to look at the professional evaluation.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4263961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IMPACT of our work- how do we know what we do is working. Accountability helps to identify</a:t>
            </a:r>
            <a:r>
              <a:rPr lang="en-US" baseline="0" dirty="0"/>
              <a:t> what’s working and where we have opportunities for growth. </a:t>
            </a:r>
          </a:p>
          <a:p>
            <a:r>
              <a:rPr lang="en-US" baseline="0" dirty="0"/>
              <a:t>Data is a critical part of the transformed school counselor’s program. It should help us to identify gaps and areas that need attention. It should drive our work. And it should help to show the impact and value of that work. We must both analyze and share the evaluation data from our program, both in part and in whole. </a:t>
            </a:r>
          </a:p>
          <a:p>
            <a:r>
              <a:rPr lang="en-US" baseline="0" dirty="0"/>
              <a:t>Accountability also includes the professional evaluation.</a:t>
            </a:r>
          </a:p>
          <a:p>
            <a:r>
              <a:rPr lang="en-US" baseline="0" dirty="0"/>
              <a:t>Once we have set new expectations for school counselors with the model and standards revision as well as the other work (TCA, State Board) we will then be positioned to look at the professional evaluation.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922074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IMPACT of our work- how do we know what we do is working. Accountability helps to identify</a:t>
            </a:r>
            <a:r>
              <a:rPr lang="en-US" baseline="0" dirty="0"/>
              <a:t> what’s working and where we have opportunities for growth. </a:t>
            </a:r>
          </a:p>
          <a:p>
            <a:r>
              <a:rPr lang="en-US" baseline="0" dirty="0"/>
              <a:t>Data is a critical part of the transformed school counselor’s program. It should help us to identify gaps and areas that need attention. It should drive our work. And it should help to show the impact and value of that work. We must both analyze and share the evaluation data from our program, both in part and in whole. </a:t>
            </a:r>
          </a:p>
          <a:p>
            <a:r>
              <a:rPr lang="en-US" baseline="0" dirty="0"/>
              <a:t>Accountability also includes the professional evaluation.</a:t>
            </a:r>
          </a:p>
          <a:p>
            <a:r>
              <a:rPr lang="en-US" baseline="0" dirty="0"/>
              <a:t>Once we have set new expectations for school counselors with the model and standards revision as well as the other work (TCA, State Board) we will then be positioned to look at the professional evaluation.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4281880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IMPACT of our work- how do we know what we do is working. Accountability helps to identify</a:t>
            </a:r>
            <a:r>
              <a:rPr lang="en-US" baseline="0" dirty="0"/>
              <a:t> what’s working and where we have opportunities for growth. </a:t>
            </a:r>
          </a:p>
          <a:p>
            <a:r>
              <a:rPr lang="en-US" baseline="0" dirty="0"/>
              <a:t>Data is a critical part of the transformed school counselor’s program. It should help us to identify gaps and areas that need attention. It should drive our work. And it should help to show the impact and value of that work. We must both analyze and share the evaluation data from our program, both in part and in whole. </a:t>
            </a:r>
          </a:p>
          <a:p>
            <a:r>
              <a:rPr lang="en-US" baseline="0" dirty="0"/>
              <a:t>Accountability also includes the professional evaluation.</a:t>
            </a:r>
          </a:p>
          <a:p>
            <a:r>
              <a:rPr lang="en-US" baseline="0" dirty="0"/>
              <a:t>Once we have set new expectations for school counselors with the model and standards revision as well as the other work (TCA, State Board) we will then be positioned to look at the professional evaluation.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728091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reports are created, a careful analysis of the results of each report should be conducted. When reviewing the data, school counselors should address the following questions:</a:t>
            </a:r>
          </a:p>
          <a:p>
            <a:pPr lvl="0"/>
            <a:r>
              <a:rPr lang="en-US" dirty="0"/>
              <a:t>Did the choice of curriculum/activities support the learning goals?</a:t>
            </a:r>
          </a:p>
          <a:p>
            <a:pPr lvl="0"/>
            <a:r>
              <a:rPr lang="en-US" dirty="0"/>
              <a:t>What can be learned from reviewing the process/perception/outcome data?</a:t>
            </a:r>
          </a:p>
          <a:p>
            <a:pPr lvl="0"/>
            <a:r>
              <a:rPr lang="en-US" dirty="0"/>
              <a:t>What are the implications of recommendations? </a:t>
            </a:r>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492416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IMPACT of our work- how do we know what we do is working. Accountability helps to identify</a:t>
            </a:r>
            <a:r>
              <a:rPr lang="en-US" baseline="0" dirty="0"/>
              <a:t> what’s working and where we have opportunities for growth. </a:t>
            </a:r>
          </a:p>
          <a:p>
            <a:r>
              <a:rPr lang="en-US" baseline="0" dirty="0"/>
              <a:t>Data is a critical part of the transformed school counselor’s program. It should help us to identify gaps and areas that need attention. It should drive our work. And it should help to show the impact and value of that work. We must both analyze and share the evaluation data from our program, both in part and in whole. </a:t>
            </a:r>
          </a:p>
          <a:p>
            <a:r>
              <a:rPr lang="en-US" baseline="0" dirty="0"/>
              <a:t>Accountability also includes the professional evaluation.</a:t>
            </a:r>
          </a:p>
          <a:p>
            <a:r>
              <a:rPr lang="en-US" baseline="0" dirty="0"/>
              <a:t>Once we have set new expectations for school counselors with the model and standards revision as well as the other work (TCA, State Board) we will then be positioned to look at the professional evaluation.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364336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IMPACT of our work- how do we know what we do is working. Accountability helps to identify</a:t>
            </a:r>
            <a:r>
              <a:rPr lang="en-US" baseline="0" dirty="0"/>
              <a:t> what’s working and where we have opportunities for growth. </a:t>
            </a:r>
          </a:p>
          <a:p>
            <a:r>
              <a:rPr lang="en-US" baseline="0" dirty="0"/>
              <a:t>Data is a critical part of the transformed school counselor’s program. It should help us to identify gaps and areas that need attention. It should drive our work. And it should help to show the impact and value of that work. We must both analyze and share the evaluation data from our program, both in part and in whole. </a:t>
            </a:r>
          </a:p>
          <a:p>
            <a:r>
              <a:rPr lang="en-US" baseline="0" dirty="0"/>
              <a:t>Accountability also includes the professional evaluation.</a:t>
            </a:r>
          </a:p>
          <a:p>
            <a:r>
              <a:rPr lang="en-US" baseline="0" dirty="0"/>
              <a:t>Once we have set new expectations for school counselors with the model and standards revision as well as the other work (TCA, State Board) we will then be positioned to look at the professional evaluation.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192528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12924180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531653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have/are you developing these pieces of your program? How many have a mission statement? Do other stakeholders know your mission statement? How many have clear expectations of the counseling program – who else helped develop those? Did you set a goal for your program this year? What kind of goal – SMART or general? Did you meet it? Did you communicate that progress with any stakeholder?</a:t>
            </a:r>
            <a:endParaRPr lang="en-US" dirty="0"/>
          </a:p>
          <a:p>
            <a:endParaRPr lang="en-US" dirty="0"/>
          </a:p>
          <a:p>
            <a:endParaRPr lang="en-US" dirty="0"/>
          </a:p>
          <a:p>
            <a:r>
              <a:rPr lang="en-US" dirty="0"/>
              <a:t>Foundations</a:t>
            </a:r>
            <a:r>
              <a:rPr lang="en-US" baseline="0" dirty="0"/>
              <a:t> gets at the WHY we do what we do. What do we believe about students, what do we believe about school counseling, what do we believe about our ability to impact our students’ lives.</a:t>
            </a:r>
          </a:p>
          <a:p>
            <a:r>
              <a:rPr lang="en-US" baseline="0" dirty="0"/>
              <a:t>We have started conversations about revising both TCA and State Board policies to reflect school counseling as it is now and where it is going…transformed school counseling.</a:t>
            </a:r>
          </a:p>
          <a:p>
            <a:r>
              <a:rPr lang="en-US" baseline="0" dirty="0"/>
              <a:t>ASCA is revising the school counselor competencies so we will include those when they are released.</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746585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This</a:t>
            </a:r>
            <a:r>
              <a:rPr lang="en-US" baseline="0" dirty="0"/>
              <a:t> is really the HOW of our work – how are we going to get it all done. How are we going to ensure all students benefit from our counseling program, etc.</a:t>
            </a:r>
            <a:endParaRPr lang="en-US" dirty="0"/>
          </a:p>
          <a:p>
            <a:r>
              <a:rPr lang="en-US" dirty="0"/>
              <a:t>Use</a:t>
            </a:r>
            <a:r>
              <a:rPr lang="en-US" baseline="0" dirty="0"/>
              <a:t> of time assessment: How are counselors spending their time in terms of the expectations of the model: Foundations, Management, &amp; Accountability should be no more than 20% of counselor time. Delivery of services should be at least 80% of time.  We are a long way from there but we will get much closer – one step at a time.</a:t>
            </a:r>
          </a:p>
          <a:p>
            <a:r>
              <a:rPr lang="en-US" dirty="0"/>
              <a:t>We will collect examples and templates of these tools to have available for all counselors on</a:t>
            </a:r>
            <a:r>
              <a:rPr lang="en-US" baseline="0" dirty="0"/>
              <a:t> the counselor resource page of CollegeforTN.org</a:t>
            </a:r>
          </a:p>
          <a:p>
            <a:r>
              <a:rPr lang="en-US" baseline="0" dirty="0"/>
              <a:t>Please send good tools to School.Counseling@tn.gov</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03784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WHAT of our</a:t>
            </a:r>
            <a:r>
              <a:rPr lang="en-US" baseline="0" dirty="0"/>
              <a:t> work – what are we going to do? What services/programs are we going to provide?</a:t>
            </a:r>
          </a:p>
          <a:p>
            <a:r>
              <a:rPr lang="en-US" baseline="0" dirty="0"/>
              <a:t>This is broken into 2 categories – direct and indirect student services. We are intentionally calling the “indirect” student services, Student Support services. Often the work “indirect” implies the “everything else and the kitchen sink”. We want to communicate that these are the services we are providing on behalf of the student. </a:t>
            </a:r>
          </a:p>
          <a:p>
            <a:r>
              <a:rPr lang="en-US" baseline="0" dirty="0"/>
              <a:t>Direct student services – those programs/activities/etc. where we are in direct contact with the student. </a:t>
            </a:r>
          </a:p>
          <a:p>
            <a:r>
              <a:rPr lang="en-US" baseline="0" dirty="0"/>
              <a:t>School counselor core curriculum – both classroom and large group activities/programs</a:t>
            </a:r>
          </a:p>
          <a:p>
            <a:r>
              <a:rPr lang="en-US" baseline="0" dirty="0"/>
              <a:t>Individual student planning – advisement and appraisal</a:t>
            </a:r>
          </a:p>
          <a:p>
            <a:r>
              <a:rPr lang="en-US" baseline="0" dirty="0"/>
              <a:t>Responsive services – Individual and group counseling and crisis services. Crisis services aren’t just around death and loss. For a family that needs food assistance, helping them access those services (food bags), for the middle school girl whose boyfriend just broke up with her, etc.</a:t>
            </a:r>
          </a:p>
          <a:p>
            <a:r>
              <a:rPr lang="en-US" baseline="0" dirty="0"/>
              <a:t>Student support services include consultations and collaborations with a variety of stakeholders. Referrals-connecting families/students to community resources</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069137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WHAT of our</a:t>
            </a:r>
            <a:r>
              <a:rPr lang="en-US" baseline="0" dirty="0"/>
              <a:t> work – what are we going to do? What services/programs are we going to provide?</a:t>
            </a:r>
          </a:p>
          <a:p>
            <a:r>
              <a:rPr lang="en-US" baseline="0" dirty="0"/>
              <a:t>This is broken into 2 categories – direct and indirect student services. We are intentionally calling the “indirect” student services, Student Support services. Often the work “indirect” implies the “everything else and the kitchen sink”. We want to communicate that these are the services we are providing on behalf of the student. </a:t>
            </a:r>
          </a:p>
          <a:p>
            <a:r>
              <a:rPr lang="en-US" baseline="0" dirty="0"/>
              <a:t>Direct student services – those programs/activities/etc. where we are in direct contact with the student. </a:t>
            </a:r>
          </a:p>
          <a:p>
            <a:r>
              <a:rPr lang="en-US" baseline="0" dirty="0"/>
              <a:t>School counselor core curriculum – both classroom and large group activities/programs</a:t>
            </a:r>
          </a:p>
          <a:p>
            <a:r>
              <a:rPr lang="en-US" baseline="0" dirty="0"/>
              <a:t>Individual student planning – advisement and appraisal</a:t>
            </a:r>
          </a:p>
          <a:p>
            <a:r>
              <a:rPr lang="en-US" baseline="0" dirty="0"/>
              <a:t>Responsive services – Individual and group counseling and crisis services. Crisis services aren’t just around death and loss. For a family that needs food assistance, helping them access those services (food bags), for the middle school girl whose boyfriend just broke up with her, etc.</a:t>
            </a:r>
          </a:p>
          <a:p>
            <a:r>
              <a:rPr lang="en-US" baseline="0" dirty="0"/>
              <a:t>Student support services include consultations and collaborations with a variety of stakeholders. Referrals-connecting families/students to community resources</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331425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483346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WHAT of our</a:t>
            </a:r>
            <a:r>
              <a:rPr lang="en-US" baseline="0" dirty="0"/>
              <a:t> work – what are we going to do? What services/programs are we going to provide?</a:t>
            </a:r>
          </a:p>
          <a:p>
            <a:r>
              <a:rPr lang="en-US" baseline="0" dirty="0"/>
              <a:t>This is broken into 2 categories – direct and indirect student services. We are intentionally calling the “indirect” student services, Student Support services. Often the work “indirect” implies the “everything else and the kitchen sink”. We want to communicate that these are the services we are providing on behalf of the student. </a:t>
            </a:r>
          </a:p>
          <a:p>
            <a:r>
              <a:rPr lang="en-US" baseline="0" dirty="0"/>
              <a:t>Direct student services – those programs/activities/etc. where we are in direct contact with the student. </a:t>
            </a:r>
          </a:p>
          <a:p>
            <a:r>
              <a:rPr lang="en-US" baseline="0" dirty="0"/>
              <a:t>School counselor core curriculum – both classroom and large group activities/programs</a:t>
            </a:r>
          </a:p>
          <a:p>
            <a:r>
              <a:rPr lang="en-US" baseline="0" dirty="0"/>
              <a:t>Individual student planning – advisement and appraisal</a:t>
            </a:r>
          </a:p>
          <a:p>
            <a:r>
              <a:rPr lang="en-US" baseline="0" dirty="0"/>
              <a:t>Responsive services – Individual and group counseling and crisis services. Crisis services aren’t just around death and loss. For a family that needs food assistance, helping them access those services (food bags), for the middle school girl whose boyfriend just broke up with her, etc.</a:t>
            </a:r>
          </a:p>
          <a:p>
            <a:r>
              <a:rPr lang="en-US" baseline="0" dirty="0"/>
              <a:t>Student support services include consultations and collaborations with a variety of stakeholders. Referrals-connecting families/students to community resources</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375248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WHAT of our</a:t>
            </a:r>
            <a:r>
              <a:rPr lang="en-US" baseline="0" dirty="0"/>
              <a:t> work – what are we going to do? What services/programs are we going to provide?</a:t>
            </a:r>
          </a:p>
          <a:p>
            <a:r>
              <a:rPr lang="en-US" baseline="0" dirty="0"/>
              <a:t>This is broken into 2 categories – direct and indirect student services. We are intentionally calling the “indirect” student services, Student Support services. Often the work “indirect” implies the “everything else and the kitchen sink”. We want to communicate that these are the services we are providing on behalf of the student. </a:t>
            </a:r>
          </a:p>
          <a:p>
            <a:r>
              <a:rPr lang="en-US" baseline="0" dirty="0"/>
              <a:t>Direct student services – those programs/activities/etc. where we are in direct contact with the student. </a:t>
            </a:r>
          </a:p>
          <a:p>
            <a:r>
              <a:rPr lang="en-US" baseline="0" dirty="0"/>
              <a:t>School counselor core curriculum – both classroom and large group activities/programs</a:t>
            </a:r>
          </a:p>
          <a:p>
            <a:r>
              <a:rPr lang="en-US" baseline="0" dirty="0"/>
              <a:t>Individual student planning – advisement and appraisal</a:t>
            </a:r>
          </a:p>
          <a:p>
            <a:r>
              <a:rPr lang="en-US" baseline="0" dirty="0"/>
              <a:t>Responsive services – Individual and group counseling and crisis services. Crisis services aren’t just around death and loss. For a family that needs food assistance, helping them access those services (food bags), for the middle school girl whose boyfriend just broke up with her, etc.</a:t>
            </a:r>
          </a:p>
          <a:p>
            <a:r>
              <a:rPr lang="en-US" baseline="0" dirty="0"/>
              <a:t>Student support services include consultations and collaborations with a variety of stakeholders. Referrals-connecting families/students to community resources</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47635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IMPACT of our work- how do we know what we do is working. Accountability helps to identify</a:t>
            </a:r>
            <a:r>
              <a:rPr lang="en-US" baseline="0" dirty="0"/>
              <a:t> what’s working and where we have opportunities for growth. </a:t>
            </a:r>
          </a:p>
          <a:p>
            <a:r>
              <a:rPr lang="en-US" baseline="0" dirty="0"/>
              <a:t>Data is a critical part of the transformed school counselor’s program. It should help us to identify gaps and areas that need attention. It should drive our work. And it should help to show the impact and value of that work. We must both analyze and share the evaluation data from our program, both in part and in whole. </a:t>
            </a:r>
          </a:p>
          <a:p>
            <a:r>
              <a:rPr lang="en-US" baseline="0" dirty="0"/>
              <a:t>Accountability also includes the professional evaluation.</a:t>
            </a:r>
          </a:p>
          <a:p>
            <a:r>
              <a:rPr lang="en-US" baseline="0" dirty="0"/>
              <a:t>Once we have set new expectations for school counselors with the model and standards revision as well as the other work (TCA, State Board) we will then be positioned to look at the professional evaluation.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1999324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 Standard">
    <p:spTree>
      <p:nvGrpSpPr>
        <p:cNvPr id="1" name=""/>
        <p:cNvGrpSpPr/>
        <p:nvPr/>
      </p:nvGrpSpPr>
      <p:grpSpPr>
        <a:xfrm>
          <a:off x="0" y="0"/>
          <a:ext cx="0" cy="0"/>
          <a:chOff x="0" y="0"/>
          <a:chExt cx="0" cy="0"/>
        </a:xfrm>
      </p:grpSpPr>
      <p:sp>
        <p:nvSpPr>
          <p:cNvPr id="3" name="Rectangle 2"/>
          <p:cNvSpPr/>
          <p:nvPr/>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
        <p:nvSpPr>
          <p:cNvPr id="9" name="Rectangle 8"/>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1449072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716031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4" name="Rectangle 3"/>
          <p:cNvSpPr/>
          <p:nvPr/>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
        <p:nvSpPr>
          <p:cNvPr id="5" name="Rectangle 4"/>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1924022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
        <p:nvSpPr>
          <p:cNvPr id="6" name="Rectangle 5"/>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2668478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1" name="Rectangle 10"/>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4226711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11"/>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3067532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ody - Orange">
    <p:spTree>
      <p:nvGrpSpPr>
        <p:cNvPr id="1" name=""/>
        <p:cNvGrpSpPr/>
        <p:nvPr/>
      </p:nvGrpSpPr>
      <p:grpSpPr>
        <a:xfrm>
          <a:off x="0" y="0"/>
          <a:ext cx="0" cy="0"/>
          <a:chOff x="0" y="0"/>
          <a:chExt cx="0" cy="0"/>
        </a:xfrm>
      </p:grpSpPr>
      <p:sp>
        <p:nvSpPr>
          <p:cNvPr id="12" name="Rectangle 11"/>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Rectangle 17"/>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Rectangle 18"/>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42828718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11"/>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826201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11"/>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3542546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1" name="Rectangle 10"/>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14"/>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521459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11"/>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656217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ouble-Column 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14"/>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997104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98655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3739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97021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9221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88110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3398182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10005503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77121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3720219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1561886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24441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7006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85064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08555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2988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a:t>Insert Slide Heading </a:t>
            </a:r>
          </a:p>
        </p:txBody>
      </p:sp>
      <p:sp>
        <p:nvSpPr>
          <p:cNvPr id="8" name="Rectangle 7"/>
          <p:cNvSpPr/>
          <p:nvPr userDrawn="1"/>
        </p:nvSpPr>
        <p:spPr>
          <a:xfrm>
            <a:off x="0" y="5999379"/>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2" y="6108908"/>
            <a:ext cx="1616967" cy="639563"/>
          </a:xfrm>
          <a:prstGeom prst="rect">
            <a:avLst/>
          </a:prstGeom>
        </p:spPr>
      </p:pic>
      <p:sp>
        <p:nvSpPr>
          <p:cNvPr id="6" name="Slide Number Placeholder 5"/>
          <p:cNvSpPr>
            <a:spLocks noGrp="1"/>
          </p:cNvSpPr>
          <p:nvPr>
            <p:ph type="sldNum" sz="quarter" idx="12"/>
          </p:nvPr>
        </p:nvSpPr>
        <p:spPr>
          <a:xfrm>
            <a:off x="8229600" y="6356354"/>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9604279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Title 1"/>
          <p:cNvSpPr txBox="1">
            <a:spLocks/>
          </p:cNvSpPr>
          <p:nvPr userDrawn="1"/>
        </p:nvSpPr>
        <p:spPr>
          <a:xfrm>
            <a:off x="608397" y="3898904"/>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4"/>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61"/>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42336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hasCustomPrompt="1"/>
          </p:nvPr>
        </p:nvSpPr>
        <p:spPr>
          <a:xfrm>
            <a:off x="684597" y="3810000"/>
            <a:ext cx="77724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2806734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a:t>Insert Slide Heading </a:t>
            </a:r>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5977583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295400"/>
            <a:ext cx="4114800" cy="4525963"/>
          </a:xfrm>
        </p:spPr>
        <p:txBody>
          <a:bodyPr/>
          <a:lstStyle>
            <a:lvl1pPr>
              <a:defRPr sz="2200" baseline="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4572000" y="1295400"/>
            <a:ext cx="4114800" cy="4525963"/>
          </a:xfrm>
        </p:spPr>
        <p:txBody>
          <a:bodyPr/>
          <a:lstStyle>
            <a:lvl1pPr>
              <a:defRPr sz="220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5284774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7995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1462150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Title 1"/>
          <p:cNvSpPr>
            <a:spLocks noGrp="1"/>
          </p:cNvSpPr>
          <p:nvPr>
            <p:ph type="title" hasCustomPrompt="1"/>
          </p:nvPr>
        </p:nvSpPr>
        <p:spPr>
          <a:xfrm>
            <a:off x="381000" y="228600"/>
            <a:ext cx="8305800" cy="914400"/>
          </a:xfrm>
        </p:spPr>
        <p:txBody>
          <a:bodyPr/>
          <a:lstStyle>
            <a:lvl1pPr>
              <a:defRPr/>
            </a:lvl1pPr>
          </a:lstStyle>
          <a:p>
            <a:r>
              <a:rPr lang="en-US" dirty="0"/>
              <a:t>Insert Slide Heading</a:t>
            </a:r>
          </a:p>
        </p:txBody>
      </p:sp>
    </p:spTree>
    <p:extLst>
      <p:ext uri="{BB962C8B-B14F-4D97-AF65-F5344CB8AC3E}">
        <p14:creationId xmlns:p14="http://schemas.microsoft.com/office/powerpoint/2010/main" val="26704595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latin typeface="PermianSlabSerifTypeface"/>
                <a:cs typeface="PermianSlabSerifTypeface"/>
              </a:rPr>
              <a:t>Presenter Name</a:t>
            </a:r>
            <a:br>
              <a:rPr lang="en-US" sz="3000" b="1" dirty="0">
                <a:solidFill>
                  <a:srgbClr val="FFFFFF"/>
                </a:solidFill>
                <a:latin typeface="PermianSlabSerifTypeface"/>
                <a:cs typeface="PermianSlabSerifTypeface"/>
              </a:rPr>
            </a:br>
            <a:r>
              <a:rPr lang="en-US" sz="3000" b="1" dirty="0">
                <a:solidFill>
                  <a:srgbClr val="FFFFFF"/>
                </a:solidFill>
                <a:latin typeface="PermianSlabSerifTypeface"/>
                <a:cs typeface="PermianSlabSerifTypeface"/>
              </a:rPr>
              <a:t>Title</a:t>
            </a:r>
            <a:br>
              <a:rPr lang="en-US" sz="3000" b="1" dirty="0">
                <a:solidFill>
                  <a:srgbClr val="FFFFFF"/>
                </a:solidFill>
                <a:latin typeface="PermianSlabSerifTypeface"/>
                <a:cs typeface="PermianSlabSerifTypeface"/>
              </a:rPr>
            </a:br>
            <a:r>
              <a:rPr lang="en-US" sz="3000" b="1" dirty="0">
                <a:solidFill>
                  <a:srgbClr val="FFFFFF"/>
                </a:solidFill>
                <a:latin typeface="PermianSlabSerifTypeface"/>
                <a:cs typeface="PermianSlabSerifTypeface"/>
              </a:rPr>
              <a:t>Team/Office/Division</a:t>
            </a:r>
          </a:p>
          <a:p>
            <a:r>
              <a:rPr lang="en-US" sz="3000" b="1" dirty="0">
                <a:solidFill>
                  <a:srgbClr val="FFFFFF"/>
                </a:solidFill>
                <a:latin typeface="PermianSlabSerifTypeface"/>
                <a:cs typeface="PermianSlabSerifTypeface"/>
              </a:rPr>
              <a:t>Email Address</a:t>
            </a:r>
          </a:p>
          <a:p>
            <a:r>
              <a:rPr lang="en-US" sz="3000" b="1" dirty="0">
                <a:solidFill>
                  <a:srgbClr val="FFFFFF"/>
                </a:solidFill>
                <a:latin typeface="PermianSlabSerifTypeface"/>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8772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latin typeface="PermianSlabSerifTypeface"/>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2653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3200400"/>
            <a:ext cx="9144000" cy="304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hasCustomPrompt="1"/>
          </p:nvPr>
        </p:nvSpPr>
        <p:spPr>
          <a:xfrm>
            <a:off x="685800" y="3810000"/>
            <a:ext cx="7772400" cy="1470025"/>
          </a:xfrm>
        </p:spPr>
        <p:txBody>
          <a:bodyPr>
            <a:normAutofit/>
          </a:bodyPr>
          <a:lstStyle>
            <a:lvl1pPr>
              <a:defRPr sz="4000" b="1" baseline="0">
                <a:solidFill>
                  <a:schemeClr val="bg1"/>
                </a:solidFill>
                <a:latin typeface="PermianSlabSerifTypeface" pitchFamily="50" charset="0"/>
              </a:defRPr>
            </a:lvl1pPr>
          </a:lstStyle>
          <a:p>
            <a:r>
              <a:rPr lang="en-US" dirty="0" smtClean="0"/>
              <a:t>Main Presentation Title</a:t>
            </a:r>
            <a:endParaRPr lang="en-US" dirty="0"/>
          </a:p>
        </p:txBody>
      </p:sp>
      <p:sp>
        <p:nvSpPr>
          <p:cNvPr id="3" name="Subtitle 2"/>
          <p:cNvSpPr>
            <a:spLocks noGrp="1"/>
          </p:cNvSpPr>
          <p:nvPr>
            <p:ph type="subTitle" idx="1" hasCustomPrompt="1"/>
          </p:nvPr>
        </p:nvSpPr>
        <p:spPr>
          <a:xfrm>
            <a:off x="1371600" y="5257800"/>
            <a:ext cx="6400800" cy="609600"/>
          </a:xfrm>
        </p:spPr>
        <p:txBody>
          <a:bodyPr>
            <a:normAutofit/>
          </a:bodyPr>
          <a:lstStyle>
            <a:lvl1pPr marL="0" indent="0" algn="ctr">
              <a:buNone/>
              <a:defRPr sz="280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a:t>
            </a:r>
            <a:endParaRPr lang="en-US" dirty="0"/>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Title, Name | Organization | Date</a:t>
            </a:r>
            <a:endParaRPr lang="en-US" dirty="0">
              <a:solidFill>
                <a:prstClr val="black">
                  <a:tint val="75000"/>
                </a:prstClr>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9700" y="838200"/>
            <a:ext cx="6324600" cy="1646625"/>
          </a:xfrm>
          <a:prstGeom prst="rect">
            <a:avLst/>
          </a:prstGeom>
        </p:spPr>
      </p:pic>
    </p:spTree>
    <p:extLst>
      <p:ext uri="{BB962C8B-B14F-4D97-AF65-F5344CB8AC3E}">
        <p14:creationId xmlns:p14="http://schemas.microsoft.com/office/powerpoint/2010/main" val="847311910"/>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Agenda Slide with Roman Numerals">
    <p:spTree>
      <p:nvGrpSpPr>
        <p:cNvPr id="1" name=""/>
        <p:cNvGrpSpPr/>
        <p:nvPr/>
      </p:nvGrpSpPr>
      <p:grpSpPr>
        <a:xfrm>
          <a:off x="0" y="0"/>
          <a:ext cx="0" cy="0"/>
          <a:chOff x="0" y="0"/>
          <a:chExt cx="0" cy="0"/>
        </a:xfrm>
      </p:grpSpPr>
      <p:sp>
        <p:nvSpPr>
          <p:cNvPr id="10" name="Rectangle 9"/>
          <p:cNvSpPr/>
          <p:nvPr userDrawn="1"/>
        </p:nvSpPr>
        <p:spPr>
          <a:xfrm>
            <a:off x="-76200" y="152400"/>
            <a:ext cx="92964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hasCustomPrompt="1"/>
          </p:nvPr>
        </p:nvSpPr>
        <p:spPr>
          <a:xfrm>
            <a:off x="304800" y="152400"/>
            <a:ext cx="8229600" cy="914400"/>
          </a:xfrm>
        </p:spPr>
        <p:txBody>
          <a:bodyPr>
            <a:normAutofit/>
          </a:bodyPr>
          <a:lstStyle>
            <a:lvl1pPr algn="l">
              <a:defRPr sz="3200">
                <a:solidFill>
                  <a:schemeClr val="bg1"/>
                </a:solidFill>
                <a:latin typeface="PermianSlabSerifTypeface" pitchFamily="50" charset="0"/>
              </a:defRPr>
            </a:lvl1pPr>
          </a:lstStyle>
          <a:p>
            <a:r>
              <a:rPr lang="en-US" dirty="0" smtClean="0"/>
              <a:t>Agenda</a:t>
            </a:r>
            <a:endParaRPr lang="en-US" dirty="0"/>
          </a:p>
        </p:txBody>
      </p:sp>
      <p:sp>
        <p:nvSpPr>
          <p:cNvPr id="3" name="Content Placeholder 2"/>
          <p:cNvSpPr>
            <a:spLocks noGrp="1"/>
          </p:cNvSpPr>
          <p:nvPr>
            <p:ph idx="1" hasCustomPrompt="1"/>
          </p:nvPr>
        </p:nvSpPr>
        <p:spPr>
          <a:xfrm>
            <a:off x="304800" y="1295400"/>
            <a:ext cx="8229600" cy="4525963"/>
          </a:xfrm>
        </p:spPr>
        <p:txBody>
          <a:bodyPr>
            <a:normAutofit/>
          </a:bodyPr>
          <a:lstStyle>
            <a:lvl1pPr marL="514350" indent="-514350">
              <a:buClr>
                <a:srgbClr val="FF0000"/>
              </a:buClr>
              <a:buFont typeface="+mj-lt"/>
              <a:buAutoNum type="romanUcPeriod"/>
              <a:defRPr sz="2400" baseline="0">
                <a:latin typeface="Open Sans" panose="020B0606030504020204" pitchFamily="34" charset="0"/>
                <a:ea typeface="Open Sans" panose="020B0606030504020204" pitchFamily="34" charset="0"/>
                <a:cs typeface="Open Sans" panose="020B0606030504020204" pitchFamily="34" charset="0"/>
              </a:defRPr>
            </a:lvl1pPr>
            <a:lvl2pPr marL="971550" indent="-514350">
              <a:buClr>
                <a:srgbClr val="FF0000"/>
              </a:buClr>
              <a:buFont typeface="Arial" panose="020B0604020202020204" pitchFamily="34" charset="0"/>
              <a:buChar char="•"/>
              <a:defRPr sz="2200" baseline="0">
                <a:latin typeface="Open Sans" panose="020B0606030504020204" pitchFamily="34" charset="0"/>
                <a:ea typeface="Open Sans" panose="020B0606030504020204" pitchFamily="34" charset="0"/>
                <a:cs typeface="Open Sans" panose="020B0606030504020204" pitchFamily="34" charset="0"/>
              </a:defRPr>
            </a:lvl2pPr>
            <a:lvl3pPr marL="1428750" indent="-514350">
              <a:buClr>
                <a:srgbClr val="FF0000"/>
              </a:buClr>
              <a:buFont typeface="Courier New" panose="02070309020205020404" pitchFamily="49" charset="0"/>
              <a:buChar char="o"/>
              <a:defRPr sz="2000">
                <a:latin typeface="Open Sans" panose="020B0606030504020204" pitchFamily="34" charset="0"/>
                <a:ea typeface="Open Sans" panose="020B0606030504020204" pitchFamily="34" charset="0"/>
                <a:cs typeface="Open Sans" panose="020B0606030504020204" pitchFamily="34" charset="0"/>
              </a:defRPr>
            </a:lvl3pPr>
            <a:lvl4pPr marL="1771650" indent="-400050">
              <a:buClr>
                <a:srgbClr val="FF0000"/>
              </a:buClr>
              <a:buFont typeface="+mj-lt"/>
              <a:buAutoNum type="romanUcPeriod"/>
              <a:defRPr sz="1800">
                <a:latin typeface="Open Sans" panose="020B0606030504020204" pitchFamily="34" charset="0"/>
                <a:ea typeface="Open Sans" panose="020B0606030504020204" pitchFamily="34" charset="0"/>
                <a:cs typeface="Open Sans" panose="020B0606030504020204" pitchFamily="34" charset="0"/>
              </a:defRPr>
            </a:lvl4pPr>
            <a:lvl5pPr marL="2228850" indent="-400050">
              <a:buClr>
                <a:srgbClr val="FF0000"/>
              </a:buClr>
              <a:buFont typeface="+mj-lt"/>
              <a:buAutoNum type="romanUcPeriod"/>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Agenda Item 1</a:t>
            </a:r>
          </a:p>
          <a:p>
            <a:pPr lvl="1"/>
            <a:r>
              <a:rPr lang="en-US" dirty="0" smtClean="0"/>
              <a:t>Supporting detail &lt;if necessary&gt;</a:t>
            </a:r>
          </a:p>
          <a:p>
            <a:pPr lvl="0"/>
            <a:r>
              <a:rPr lang="en-US" dirty="0" smtClean="0"/>
              <a:t>Agenda Item 2</a:t>
            </a:r>
          </a:p>
        </p:txBody>
      </p:sp>
      <p:sp>
        <p:nvSpPr>
          <p:cNvPr id="7" name="Rectangle 6"/>
          <p:cNvSpPr/>
          <p:nvPr userDrawn="1"/>
        </p:nvSpPr>
        <p:spPr>
          <a:xfrm>
            <a:off x="-76200" y="6172200"/>
            <a:ext cx="9296400" cy="762000"/>
          </a:xfrm>
          <a:prstGeom prst="rect">
            <a:avLst/>
          </a:prstGeom>
          <a:solidFill>
            <a:srgbClr val="75787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26" name="Picture 2" descr="C:\Users\CA19029\Desktop\PIE color revers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6248400"/>
            <a:ext cx="2133599" cy="52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898536"/>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Agenda Slide with Checkboxes">
    <p:spTree>
      <p:nvGrpSpPr>
        <p:cNvPr id="1" name=""/>
        <p:cNvGrpSpPr/>
        <p:nvPr/>
      </p:nvGrpSpPr>
      <p:grpSpPr>
        <a:xfrm>
          <a:off x="0" y="0"/>
          <a:ext cx="0" cy="0"/>
          <a:chOff x="0" y="0"/>
          <a:chExt cx="0" cy="0"/>
        </a:xfrm>
      </p:grpSpPr>
      <p:sp>
        <p:nvSpPr>
          <p:cNvPr id="10" name="Rectangle 9"/>
          <p:cNvSpPr/>
          <p:nvPr userDrawn="1"/>
        </p:nvSpPr>
        <p:spPr>
          <a:xfrm>
            <a:off x="-76200" y="152400"/>
            <a:ext cx="92964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hasCustomPrompt="1"/>
          </p:nvPr>
        </p:nvSpPr>
        <p:spPr>
          <a:xfrm>
            <a:off x="304800" y="152400"/>
            <a:ext cx="8229600" cy="914400"/>
          </a:xfrm>
        </p:spPr>
        <p:txBody>
          <a:bodyPr>
            <a:normAutofit/>
          </a:bodyPr>
          <a:lstStyle>
            <a:lvl1pPr algn="l">
              <a:defRPr sz="3200">
                <a:solidFill>
                  <a:schemeClr val="bg1"/>
                </a:solidFill>
                <a:latin typeface="PermianSlabSerifTypeface" pitchFamily="50" charset="0"/>
              </a:defRPr>
            </a:lvl1pPr>
          </a:lstStyle>
          <a:p>
            <a:r>
              <a:rPr lang="en-US" dirty="0" smtClean="0"/>
              <a:t>Agenda</a:t>
            </a:r>
            <a:endParaRPr lang="en-US" dirty="0"/>
          </a:p>
        </p:txBody>
      </p:sp>
      <p:sp>
        <p:nvSpPr>
          <p:cNvPr id="3" name="Content Placeholder 2"/>
          <p:cNvSpPr>
            <a:spLocks noGrp="1"/>
          </p:cNvSpPr>
          <p:nvPr>
            <p:ph idx="1" hasCustomPrompt="1"/>
          </p:nvPr>
        </p:nvSpPr>
        <p:spPr>
          <a:xfrm>
            <a:off x="304800" y="1295400"/>
            <a:ext cx="8229600" cy="4525963"/>
          </a:xfrm>
        </p:spPr>
        <p:txBody>
          <a:bodyPr>
            <a:normAutofit/>
          </a:bodyPr>
          <a:lstStyle>
            <a:lvl1pPr marL="514350" indent="-514350">
              <a:buClr>
                <a:srgbClr val="FF0000"/>
              </a:buClr>
              <a:buFont typeface="Wingdings" panose="05000000000000000000" pitchFamily="2" charset="2"/>
              <a:buChar char="q"/>
              <a:defRPr sz="2400" baseline="0">
                <a:latin typeface="Open Sans" panose="020B0606030504020204" pitchFamily="34" charset="0"/>
                <a:ea typeface="Open Sans" panose="020B0606030504020204" pitchFamily="34" charset="0"/>
                <a:cs typeface="Open Sans" panose="020B0606030504020204" pitchFamily="34" charset="0"/>
              </a:defRPr>
            </a:lvl1pPr>
            <a:lvl2pPr marL="971550" indent="-514350">
              <a:buClr>
                <a:srgbClr val="FF0000"/>
              </a:buClr>
              <a:buFont typeface="Arial" panose="020B0604020202020204" pitchFamily="34" charset="0"/>
              <a:buChar char="•"/>
              <a:defRPr sz="2200" baseline="0">
                <a:latin typeface="Open Sans" panose="020B0606030504020204" pitchFamily="34" charset="0"/>
                <a:ea typeface="Open Sans" panose="020B0606030504020204" pitchFamily="34" charset="0"/>
                <a:cs typeface="Open Sans" panose="020B0606030504020204" pitchFamily="34" charset="0"/>
              </a:defRPr>
            </a:lvl2pPr>
            <a:lvl3pPr marL="1428750" indent="-514350">
              <a:buClr>
                <a:srgbClr val="FF0000"/>
              </a:buClr>
              <a:buFont typeface="Courier New" panose="02070309020205020404" pitchFamily="49" charset="0"/>
              <a:buChar char="o"/>
              <a:defRPr sz="2000">
                <a:latin typeface="Open Sans" panose="020B0606030504020204" pitchFamily="34" charset="0"/>
                <a:ea typeface="Open Sans" panose="020B0606030504020204" pitchFamily="34" charset="0"/>
                <a:cs typeface="Open Sans" panose="020B0606030504020204" pitchFamily="34" charset="0"/>
              </a:defRPr>
            </a:lvl3pPr>
            <a:lvl4pPr marL="1771650" indent="-400050">
              <a:buClr>
                <a:srgbClr val="FF0000"/>
              </a:buClr>
              <a:buFont typeface="+mj-lt"/>
              <a:buAutoNum type="romanUcPeriod"/>
              <a:defRPr sz="1800">
                <a:latin typeface="Open Sans" panose="020B0606030504020204" pitchFamily="34" charset="0"/>
                <a:ea typeface="Open Sans" panose="020B0606030504020204" pitchFamily="34" charset="0"/>
                <a:cs typeface="Open Sans" panose="020B0606030504020204" pitchFamily="34" charset="0"/>
              </a:defRPr>
            </a:lvl4pPr>
            <a:lvl5pPr marL="2228850" indent="-400050">
              <a:buClr>
                <a:srgbClr val="FF0000"/>
              </a:buClr>
              <a:buFont typeface="+mj-lt"/>
              <a:buAutoNum type="romanUcPeriod"/>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Agenda Item 1</a:t>
            </a:r>
          </a:p>
          <a:p>
            <a:pPr lvl="1"/>
            <a:r>
              <a:rPr lang="en-US" dirty="0" smtClean="0"/>
              <a:t>Supporting detail &lt;if necessary&gt;</a:t>
            </a:r>
          </a:p>
          <a:p>
            <a:pPr lvl="0"/>
            <a:r>
              <a:rPr lang="en-US" dirty="0" smtClean="0"/>
              <a:t>Agenda Item 2</a:t>
            </a:r>
          </a:p>
        </p:txBody>
      </p:sp>
      <p:sp>
        <p:nvSpPr>
          <p:cNvPr id="7" name="Rectangle 6"/>
          <p:cNvSpPr/>
          <p:nvPr userDrawn="1"/>
        </p:nvSpPr>
        <p:spPr>
          <a:xfrm>
            <a:off x="-76200" y="6172200"/>
            <a:ext cx="9296400" cy="762000"/>
          </a:xfrm>
          <a:prstGeom prst="rect">
            <a:avLst/>
          </a:prstGeom>
          <a:solidFill>
            <a:srgbClr val="75787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26" name="Picture 2" descr="C:\Users\CA19029\Desktop\PIE color revers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6248400"/>
            <a:ext cx="2133599" cy="52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39213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10" name="Rectangle 9"/>
          <p:cNvSpPr/>
          <p:nvPr userDrawn="1"/>
        </p:nvSpPr>
        <p:spPr>
          <a:xfrm>
            <a:off x="-76200" y="152400"/>
            <a:ext cx="92964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hasCustomPrompt="1"/>
          </p:nvPr>
        </p:nvSpPr>
        <p:spPr>
          <a:xfrm>
            <a:off x="304800" y="152400"/>
            <a:ext cx="8229600" cy="914400"/>
          </a:xfrm>
        </p:spPr>
        <p:txBody>
          <a:bodyPr>
            <a:normAutofit/>
          </a:bodyPr>
          <a:lstStyle>
            <a:lvl1pPr algn="l">
              <a:defRPr sz="3200">
                <a:solidFill>
                  <a:schemeClr val="bg1"/>
                </a:solidFill>
                <a:latin typeface="PermianSlabSerifTypeface" pitchFamily="50" charset="0"/>
              </a:defRPr>
            </a:lvl1pPr>
          </a:lstStyle>
          <a:p>
            <a:r>
              <a:rPr lang="en-US" dirty="0" smtClean="0"/>
              <a:t>Title of Slide</a:t>
            </a:r>
            <a:endParaRPr lang="en-US" dirty="0"/>
          </a:p>
        </p:txBody>
      </p:sp>
      <p:sp>
        <p:nvSpPr>
          <p:cNvPr id="3" name="Content Placeholder 2"/>
          <p:cNvSpPr>
            <a:spLocks noGrp="1"/>
          </p:cNvSpPr>
          <p:nvPr>
            <p:ph idx="1" hasCustomPrompt="1"/>
          </p:nvPr>
        </p:nvSpPr>
        <p:spPr>
          <a:xfrm>
            <a:off x="304800" y="1295400"/>
            <a:ext cx="8229600" cy="4525963"/>
          </a:xfrm>
        </p:spPr>
        <p:txBody>
          <a:bodyPr>
            <a:normAutofit/>
          </a:bodyPr>
          <a:lstStyle>
            <a:lvl1pPr marL="342900" indent="-342900">
              <a:buClr>
                <a:srgbClr val="FF0000"/>
              </a:buClr>
              <a:buFont typeface="Wingdings" panose="05000000000000000000" pitchFamily="2" charset="2"/>
              <a:buChar char="§"/>
              <a:defRPr sz="2400" baseline="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2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3pPr>
            <a:lvl4pPr marL="1600200" indent="-228600">
              <a:buClr>
                <a:srgbClr val="FF0000"/>
              </a:buClr>
              <a:buFont typeface="Courier New" panose="02070309020205020404" pitchFamily="49" charset="0"/>
              <a:buChar char="o"/>
              <a:defRPr sz="18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First level of slide information</a:t>
            </a:r>
          </a:p>
          <a:p>
            <a:pPr lvl="1"/>
            <a:r>
              <a:rPr lang="en-US" dirty="0" smtClean="0"/>
              <a:t>Second level of slide information</a:t>
            </a:r>
          </a:p>
          <a:p>
            <a:pPr lvl="2"/>
            <a:r>
              <a:rPr lang="en-US" dirty="0" smtClean="0"/>
              <a:t>Third level of slide information</a:t>
            </a:r>
          </a:p>
          <a:p>
            <a:pPr lvl="3"/>
            <a:r>
              <a:rPr lang="en-US" dirty="0" smtClean="0"/>
              <a:t>Fourth level of slide information</a:t>
            </a:r>
          </a:p>
          <a:p>
            <a:pPr lvl="4"/>
            <a:r>
              <a:rPr lang="en-US" dirty="0" smtClean="0"/>
              <a:t>Fifth level of slide information</a:t>
            </a:r>
            <a:endParaRPr lang="en-US" dirty="0"/>
          </a:p>
        </p:txBody>
      </p:sp>
      <p:sp>
        <p:nvSpPr>
          <p:cNvPr id="7" name="Rectangle 6"/>
          <p:cNvSpPr/>
          <p:nvPr userDrawn="1"/>
        </p:nvSpPr>
        <p:spPr>
          <a:xfrm>
            <a:off x="-76200" y="6172200"/>
            <a:ext cx="9296400" cy="762000"/>
          </a:xfrm>
          <a:prstGeom prst="rect">
            <a:avLst/>
          </a:prstGeom>
          <a:solidFill>
            <a:srgbClr val="75787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26" name="Picture 2" descr="C:\Users\CA19029\Desktop\PIE color revers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6248400"/>
            <a:ext cx="2133599" cy="52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67141"/>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ntent Slide with Two Column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371600"/>
            <a:ext cx="4038600" cy="4525963"/>
          </a:xfrm>
        </p:spPr>
        <p:txBody>
          <a:bodyPr/>
          <a:lstStyle>
            <a:lvl1pPr marL="342900" indent="-342900">
              <a:buClr>
                <a:srgbClr val="FF0000"/>
              </a:buClr>
              <a:buFont typeface="Wingdings" panose="05000000000000000000" pitchFamily="2" charset="2"/>
              <a:buChar char="§"/>
              <a:defRPr sz="22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4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smtClean="0"/>
              <a:t>First level of slide information</a:t>
            </a:r>
          </a:p>
          <a:p>
            <a:pPr lvl="1"/>
            <a:r>
              <a:rPr lang="en-US" dirty="0" smtClean="0"/>
              <a:t>Second level of slide information</a:t>
            </a:r>
          </a:p>
          <a:p>
            <a:pPr lvl="2"/>
            <a:r>
              <a:rPr lang="en-US" dirty="0" smtClean="0"/>
              <a:t>Third level of slide information</a:t>
            </a:r>
          </a:p>
          <a:p>
            <a:pPr lvl="3"/>
            <a:r>
              <a:rPr lang="en-US" dirty="0" smtClean="0"/>
              <a:t>Fourth level of slide information</a:t>
            </a:r>
          </a:p>
          <a:p>
            <a:pPr lvl="4"/>
            <a:r>
              <a:rPr lang="en-US" dirty="0" smtClean="0"/>
              <a:t>Fifth level of slide information</a:t>
            </a:r>
            <a:endParaRPr lang="en-US" dirty="0"/>
          </a:p>
        </p:txBody>
      </p:sp>
      <p:sp>
        <p:nvSpPr>
          <p:cNvPr id="4" name="Content Placeholder 3"/>
          <p:cNvSpPr>
            <a:spLocks noGrp="1"/>
          </p:cNvSpPr>
          <p:nvPr>
            <p:ph sz="half" idx="2" hasCustomPrompt="1"/>
          </p:nvPr>
        </p:nvSpPr>
        <p:spPr>
          <a:xfrm>
            <a:off x="4572000" y="1371600"/>
            <a:ext cx="4038600" cy="4525963"/>
          </a:xfrm>
        </p:spPr>
        <p:txBody>
          <a:bodyPr/>
          <a:lstStyle>
            <a:lvl1pPr marL="342900" indent="-342900">
              <a:buClr>
                <a:srgbClr val="FF0000"/>
              </a:buClr>
              <a:buFont typeface="Wingdings" panose="05000000000000000000" pitchFamily="2" charset="2"/>
              <a:buChar char="§"/>
              <a:defRPr sz="22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4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smtClean="0"/>
              <a:t>First level of slide information</a:t>
            </a:r>
          </a:p>
          <a:p>
            <a:pPr lvl="1"/>
            <a:r>
              <a:rPr lang="en-US" dirty="0" smtClean="0"/>
              <a:t>Second level of slide information</a:t>
            </a:r>
          </a:p>
          <a:p>
            <a:pPr lvl="2"/>
            <a:r>
              <a:rPr lang="en-US" dirty="0" smtClean="0"/>
              <a:t>Third level of slide information</a:t>
            </a:r>
          </a:p>
          <a:p>
            <a:pPr lvl="3"/>
            <a:r>
              <a:rPr lang="en-US" dirty="0" smtClean="0"/>
              <a:t>Fourth level of slide information</a:t>
            </a:r>
          </a:p>
          <a:p>
            <a:pPr lvl="4"/>
            <a:r>
              <a:rPr lang="en-US" dirty="0" smtClean="0"/>
              <a:t>Fifth level of slide information</a:t>
            </a:r>
            <a:endParaRPr lang="en-US" dirty="0"/>
          </a:p>
        </p:txBody>
      </p:sp>
      <p:sp>
        <p:nvSpPr>
          <p:cNvPr id="8" name="Rectangle 7"/>
          <p:cNvSpPr/>
          <p:nvPr userDrawn="1"/>
        </p:nvSpPr>
        <p:spPr>
          <a:xfrm>
            <a:off x="-76200" y="152400"/>
            <a:ext cx="92964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itle 1"/>
          <p:cNvSpPr>
            <a:spLocks noGrp="1"/>
          </p:cNvSpPr>
          <p:nvPr>
            <p:ph type="title" hasCustomPrompt="1"/>
          </p:nvPr>
        </p:nvSpPr>
        <p:spPr>
          <a:xfrm>
            <a:off x="304800" y="152400"/>
            <a:ext cx="8229600" cy="914400"/>
          </a:xfrm>
        </p:spPr>
        <p:txBody>
          <a:bodyPr>
            <a:normAutofit/>
          </a:bodyPr>
          <a:lstStyle>
            <a:lvl1pPr algn="l">
              <a:defRPr sz="3200">
                <a:solidFill>
                  <a:schemeClr val="bg1"/>
                </a:solidFill>
                <a:latin typeface="PermianSlabSerifTypeface" pitchFamily="50" charset="0"/>
              </a:defRPr>
            </a:lvl1pPr>
          </a:lstStyle>
          <a:p>
            <a:r>
              <a:rPr lang="en-US" dirty="0" smtClean="0"/>
              <a:t>Title of Slide</a:t>
            </a:r>
            <a:endParaRPr lang="en-US" dirty="0"/>
          </a:p>
        </p:txBody>
      </p:sp>
      <p:sp>
        <p:nvSpPr>
          <p:cNvPr id="10" name="Rectangle 9"/>
          <p:cNvSpPr/>
          <p:nvPr userDrawn="1"/>
        </p:nvSpPr>
        <p:spPr>
          <a:xfrm>
            <a:off x="-76200" y="6172200"/>
            <a:ext cx="9296400" cy="762000"/>
          </a:xfrm>
          <a:prstGeom prst="rect">
            <a:avLst/>
          </a:prstGeom>
          <a:solidFill>
            <a:srgbClr val="75787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1" name="Picture 2" descr="C:\Users\CA19029\Desktop\PIE color revers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6248400"/>
            <a:ext cx="2133599" cy="52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1578119"/>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Example of a Table for a Slide">
    <p:spTree>
      <p:nvGrpSpPr>
        <p:cNvPr id="1" name=""/>
        <p:cNvGrpSpPr/>
        <p:nvPr/>
      </p:nvGrpSpPr>
      <p:grpSpPr>
        <a:xfrm>
          <a:off x="0" y="0"/>
          <a:ext cx="0" cy="0"/>
          <a:chOff x="0" y="0"/>
          <a:chExt cx="0" cy="0"/>
        </a:xfrm>
      </p:grpSpPr>
      <p:sp>
        <p:nvSpPr>
          <p:cNvPr id="8" name="Rectangle 7"/>
          <p:cNvSpPr/>
          <p:nvPr userDrawn="1"/>
        </p:nvSpPr>
        <p:spPr>
          <a:xfrm>
            <a:off x="-76200" y="152400"/>
            <a:ext cx="92964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itle 1"/>
          <p:cNvSpPr>
            <a:spLocks noGrp="1"/>
          </p:cNvSpPr>
          <p:nvPr>
            <p:ph type="title" hasCustomPrompt="1"/>
          </p:nvPr>
        </p:nvSpPr>
        <p:spPr>
          <a:xfrm>
            <a:off x="304800" y="152400"/>
            <a:ext cx="8229600" cy="914400"/>
          </a:xfrm>
        </p:spPr>
        <p:txBody>
          <a:bodyPr>
            <a:normAutofit/>
          </a:bodyPr>
          <a:lstStyle>
            <a:lvl1pPr algn="l">
              <a:defRPr sz="3200">
                <a:solidFill>
                  <a:schemeClr val="bg1"/>
                </a:solidFill>
                <a:latin typeface="PermianSlabSerifTypeface" pitchFamily="50" charset="0"/>
              </a:defRPr>
            </a:lvl1pPr>
          </a:lstStyle>
          <a:p>
            <a:r>
              <a:rPr lang="en-US" dirty="0" smtClean="0"/>
              <a:t>Title of Slide</a:t>
            </a:r>
            <a:endParaRPr lang="en-US" dirty="0"/>
          </a:p>
        </p:txBody>
      </p:sp>
      <p:sp>
        <p:nvSpPr>
          <p:cNvPr id="10" name="Rectangle 9"/>
          <p:cNvSpPr/>
          <p:nvPr userDrawn="1"/>
        </p:nvSpPr>
        <p:spPr>
          <a:xfrm>
            <a:off x="-76200" y="6172200"/>
            <a:ext cx="9296400" cy="762000"/>
          </a:xfrm>
          <a:prstGeom prst="rect">
            <a:avLst/>
          </a:prstGeom>
          <a:solidFill>
            <a:srgbClr val="75787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1" name="Picture 2" descr="C:\Users\CA19029\Desktop\PIE color revers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6248400"/>
            <a:ext cx="2133599" cy="5213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userDrawn="1">
            <p:extLst/>
          </p:nvPr>
        </p:nvGraphicFramePr>
        <p:xfrm>
          <a:off x="533400" y="1752600"/>
          <a:ext cx="7924800" cy="1981200"/>
        </p:xfrm>
        <a:graphic>
          <a:graphicData uri="http://schemas.openxmlformats.org/drawingml/2006/table">
            <a:tbl>
              <a:tblPr firstRow="1" bandRow="1">
                <a:tableStyleId>{7E9639D4-E3E2-4D34-9284-5A2195B3D0D7}</a:tableStyleId>
              </a:tblPr>
              <a:tblGrid>
                <a:gridCol w="2641600"/>
                <a:gridCol w="2641600"/>
                <a:gridCol w="2641600"/>
              </a:tblGrid>
              <a:tr h="457200">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81000">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53686089"/>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ext Section Intro Slide">
    <p:spTree>
      <p:nvGrpSpPr>
        <p:cNvPr id="1" name=""/>
        <p:cNvGrpSpPr/>
        <p:nvPr/>
      </p:nvGrpSpPr>
      <p:grpSpPr>
        <a:xfrm>
          <a:off x="0" y="0"/>
          <a:ext cx="0" cy="0"/>
          <a:chOff x="0" y="0"/>
          <a:chExt cx="0" cy="0"/>
        </a:xfrm>
      </p:grpSpPr>
      <p:sp>
        <p:nvSpPr>
          <p:cNvPr id="10" name="Rectangle 9"/>
          <p:cNvSpPr/>
          <p:nvPr userDrawn="1"/>
        </p:nvSpPr>
        <p:spPr>
          <a:xfrm>
            <a:off x="3200399" y="3581400"/>
            <a:ext cx="6082145" cy="1981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hasCustomPrompt="1"/>
          </p:nvPr>
        </p:nvSpPr>
        <p:spPr>
          <a:xfrm>
            <a:off x="3352801" y="4114800"/>
            <a:ext cx="5562599" cy="914400"/>
          </a:xfrm>
        </p:spPr>
        <p:txBody>
          <a:bodyPr>
            <a:normAutofit/>
          </a:bodyPr>
          <a:lstStyle>
            <a:lvl1pPr algn="r">
              <a:defRPr sz="3500" b="1">
                <a:solidFill>
                  <a:schemeClr val="bg1"/>
                </a:solidFill>
                <a:latin typeface="PermianSlabSerifTypeface" pitchFamily="50" charset="0"/>
              </a:defRPr>
            </a:lvl1pPr>
          </a:lstStyle>
          <a:p>
            <a:r>
              <a:rPr lang="en-US" dirty="0" smtClean="0"/>
              <a:t>Section Title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5458" y="3581400"/>
            <a:ext cx="1888742" cy="1981198"/>
          </a:xfrm>
          <a:prstGeom prst="rect">
            <a:avLst/>
          </a:prstGeom>
        </p:spPr>
      </p:pic>
    </p:spTree>
    <p:extLst>
      <p:ext uri="{BB962C8B-B14F-4D97-AF65-F5344CB8AC3E}">
        <p14:creationId xmlns:p14="http://schemas.microsoft.com/office/powerpoint/2010/main" val="1123974403"/>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25213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a:t>Insert Slide Heading </a:t>
            </a:r>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2909337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prstClr val="white"/>
                </a:solidFill>
                <a:effectLst>
                  <a:outerShdw blurRad="38100" dist="38100" dir="2700000" algn="tl">
                    <a:srgbClr val="000000">
                      <a:alpha val="43137"/>
                    </a:srgbClr>
                  </a:outerShdw>
                </a:effectLst>
                <a:latin typeface="PermianSlabSerifTypeface"/>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latin typeface="Open Sans"/>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9171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slideLayout" Target="../slideLayouts/slideLayout27.xml"/><Relationship Id="rId26" Type="http://schemas.openxmlformats.org/officeDocument/2006/relationships/slideLayout" Target="../slideLayouts/slideLayout35.xml"/><Relationship Id="rId3" Type="http://schemas.openxmlformats.org/officeDocument/2006/relationships/slideLayout" Target="../slideLayouts/slideLayout12.xml"/><Relationship Id="rId21" Type="http://schemas.openxmlformats.org/officeDocument/2006/relationships/slideLayout" Target="../slideLayouts/slideLayout30.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5" Type="http://schemas.openxmlformats.org/officeDocument/2006/relationships/slideLayout" Target="../slideLayouts/slideLayout34.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20" Type="http://schemas.openxmlformats.org/officeDocument/2006/relationships/slideLayout" Target="../slideLayouts/slideLayout29.xml"/><Relationship Id="rId29" Type="http://schemas.openxmlformats.org/officeDocument/2006/relationships/slideLayout" Target="../slideLayouts/slideLayout38.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24" Type="http://schemas.openxmlformats.org/officeDocument/2006/relationships/slideLayout" Target="../slideLayouts/slideLayout33.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23" Type="http://schemas.openxmlformats.org/officeDocument/2006/relationships/slideLayout" Target="../slideLayouts/slideLayout32.xml"/><Relationship Id="rId28" Type="http://schemas.openxmlformats.org/officeDocument/2006/relationships/slideLayout" Target="../slideLayouts/slideLayout37.xml"/><Relationship Id="rId10" Type="http://schemas.openxmlformats.org/officeDocument/2006/relationships/slideLayout" Target="../slideLayouts/slideLayout19.xml"/><Relationship Id="rId19" Type="http://schemas.openxmlformats.org/officeDocument/2006/relationships/slideLayout" Target="../slideLayouts/slideLayout28.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 Id="rId22" Type="http://schemas.openxmlformats.org/officeDocument/2006/relationships/slideLayout" Target="../slideLayouts/slideLayout31.xml"/><Relationship Id="rId27" Type="http://schemas.openxmlformats.org/officeDocument/2006/relationships/slideLayout" Target="../slideLayouts/slideLayout36.xml"/><Relationship Id="rId30"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5" Type="http://schemas.openxmlformats.org/officeDocument/2006/relationships/slideLayout" Target="../slideLayouts/slideLayout43.xml"/><Relationship Id="rId4" Type="http://schemas.openxmlformats.org/officeDocument/2006/relationships/slideLayout" Target="../slideLayouts/slideLayout42.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theme" Target="../theme/theme4.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240530870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 id="2147483683" r:id="rId18"/>
    <p:sldLayoutId id="2147483684" r:id="rId19"/>
    <p:sldLayoutId id="2147483685" r:id="rId20"/>
    <p:sldLayoutId id="2147483686" r:id="rId21"/>
    <p:sldLayoutId id="2147483687" r:id="rId22"/>
    <p:sldLayoutId id="2147483688" r:id="rId23"/>
    <p:sldLayoutId id="2147483689" r:id="rId24"/>
    <p:sldLayoutId id="2147483690" r:id="rId25"/>
    <p:sldLayoutId id="2147483691" r:id="rId26"/>
    <p:sldLayoutId id="2147483692" r:id="rId27"/>
    <p:sldLayoutId id="2147483693" r:id="rId28"/>
    <p:sldLayoutId id="2147483694" r:id="rId29"/>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60013217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7E419-7B45-487E-8E2B-233A849213EE}" type="datetimeFigureOut">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6D405-1250-40AE-9C6A-A28D903F551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243964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5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5.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5.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3.xml"/><Relationship Id="rId1" Type="http://schemas.openxmlformats.org/officeDocument/2006/relationships/slideLayout" Target="../slideLayouts/slideLayout5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5.xml"/></Relationships>
</file>

<file path=ppt/slides/_rels/slide23.xml.rels><?xml version="1.0" encoding="UTF-8" standalone="yes"?>
<Relationships xmlns="http://schemas.openxmlformats.org/package/2006/relationships"><Relationship Id="rId3" Type="http://schemas.openxmlformats.org/officeDocument/2006/relationships/hyperlink" Target="http://team-tn.org/wp-content/uploads/2013/08/TEAM-School-Services-Personnel-2016-17.pdf" TargetMode="External"/><Relationship Id="rId2" Type="http://schemas.openxmlformats.org/officeDocument/2006/relationships/notesSlide" Target="../notesSlides/notesSlide16.xml"/><Relationship Id="rId1" Type="http://schemas.openxmlformats.org/officeDocument/2006/relationships/slideLayout" Target="../slideLayouts/slideLayout55.xml"/></Relationships>
</file>

<file path=ppt/slides/_rels/slide2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5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6.xml.rels><?xml version="1.0" encoding="UTF-8" standalone="yes"?>
<Relationships xmlns="http://schemas.openxmlformats.org/package/2006/relationships"><Relationship Id="rId3" Type="http://schemas.openxmlformats.org/officeDocument/2006/relationships/hyperlink" Target="mailto:Leigh.Bagwell@tn.gov" TargetMode="External"/><Relationship Id="rId2" Type="http://schemas.openxmlformats.org/officeDocument/2006/relationships/notesSlide" Target="../notesSlides/notesSlide17.xml"/><Relationship Id="rId1" Type="http://schemas.openxmlformats.org/officeDocument/2006/relationships/slideLayout" Target="../slideLayouts/slideLayout40.xml"/><Relationship Id="rId4" Type="http://schemas.openxmlformats.org/officeDocument/2006/relationships/hyperlink" Target="mailto:School.Counseling@tn.gov"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86200"/>
            <a:ext cx="7772400" cy="1752600"/>
          </a:xfrm>
        </p:spPr>
        <p:txBody>
          <a:bodyPr/>
          <a:lstStyle/>
          <a:p>
            <a:r>
              <a:rPr lang="en-US" sz="3200" dirty="0"/>
              <a:t>Webinar: Part </a:t>
            </a:r>
            <a:r>
              <a:rPr lang="en-US" sz="3200" dirty="0" smtClean="0"/>
              <a:t>2-Implementing </a:t>
            </a:r>
            <a:r>
              <a:rPr lang="en-US" sz="3200" dirty="0"/>
              <a:t>a Comprehensive School Counseling Program</a:t>
            </a:r>
            <a:endParaRPr lang="en-US" sz="3200" dirty="0"/>
          </a:p>
        </p:txBody>
      </p:sp>
      <p:sp>
        <p:nvSpPr>
          <p:cNvPr id="3" name="Subtitle 2"/>
          <p:cNvSpPr>
            <a:spLocks noGrp="1"/>
          </p:cNvSpPr>
          <p:nvPr>
            <p:ph type="subTitle" idx="1"/>
          </p:nvPr>
        </p:nvSpPr>
        <p:spPr/>
        <p:txBody>
          <a:bodyPr/>
          <a:lstStyle/>
          <a:p>
            <a:r>
              <a:rPr lang="en-US" dirty="0" smtClean="0"/>
              <a:t>Leigh Bagwell I Coordinator of School Counseling I </a:t>
            </a:r>
            <a:r>
              <a:rPr lang="en-US" dirty="0" smtClean="0"/>
              <a:t>May </a:t>
            </a:r>
            <a:r>
              <a:rPr lang="en-US" dirty="0" smtClean="0"/>
              <a:t>2017</a:t>
            </a:r>
            <a:endParaRPr lang="en-US" dirty="0"/>
          </a:p>
        </p:txBody>
      </p:sp>
    </p:spTree>
    <p:extLst>
      <p:ext uri="{BB962C8B-B14F-4D97-AF65-F5344CB8AC3E}">
        <p14:creationId xmlns:p14="http://schemas.microsoft.com/office/powerpoint/2010/main"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3018"/>
            <a:ext cx="8382000" cy="4525963"/>
          </a:xfrm>
        </p:spPr>
        <p:txBody>
          <a:bodyPr>
            <a:normAutofit/>
          </a:bodyPr>
          <a:lstStyle/>
          <a:p>
            <a:pPr marL="0" indent="0">
              <a:buClr>
                <a:srgbClr val="FF0000"/>
              </a:buClr>
              <a:buNone/>
            </a:pPr>
            <a:r>
              <a:rPr lang="en-US" sz="2400" dirty="0" smtClean="0">
                <a:solidFill>
                  <a:schemeClr val="tx1"/>
                </a:solidFill>
                <a:ea typeface="Open Sans" panose="020B0606030504020204" pitchFamily="34" charset="0"/>
                <a:cs typeface="Open Sans" panose="020B0606030504020204" pitchFamily="34" charset="0"/>
              </a:rPr>
              <a:t>Student Support Services</a:t>
            </a:r>
          </a:p>
          <a:p>
            <a:pPr marL="457200" lvl="1" indent="0">
              <a:buClr>
                <a:srgbClr val="FF0000"/>
              </a:buClr>
              <a:buNone/>
            </a:pPr>
            <a:endPar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457200" lvl="1" indent="0">
              <a:buClr>
                <a:srgbClr val="FF0000"/>
              </a:buClr>
              <a:buNone/>
            </a:pPr>
            <a:endPar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2"/>
          <p:cNvSpPr>
            <a:spLocks noGrp="1"/>
          </p:cNvSpPr>
          <p:nvPr>
            <p:ph type="title"/>
          </p:nvPr>
        </p:nvSpPr>
        <p:spPr/>
        <p:txBody>
          <a:bodyPr>
            <a:normAutofit/>
          </a:bodyPr>
          <a:lstStyle/>
          <a:p>
            <a:pPr algn="l"/>
            <a:r>
              <a:rPr lang="en-US" sz="3600" dirty="0">
                <a:solidFill>
                  <a:schemeClr val="bg1"/>
                </a:solidFill>
                <a:latin typeface="Georgia" panose="02040502050405020303" pitchFamily="18" charset="0"/>
              </a:rPr>
              <a:t>Delivery o</a:t>
            </a:r>
            <a:r>
              <a:rPr lang="en-US" sz="3600" dirty="0" smtClean="0">
                <a:solidFill>
                  <a:schemeClr val="bg1"/>
                </a:solidFill>
                <a:latin typeface="Georgia" panose="02040502050405020303" pitchFamily="18" charset="0"/>
              </a:rPr>
              <a:t>f Services</a:t>
            </a:r>
            <a:endParaRPr lang="en-US" sz="3600" dirty="0">
              <a:solidFill>
                <a:schemeClr val="bg1"/>
              </a:solidFill>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graphicFrame>
        <p:nvGraphicFramePr>
          <p:cNvPr id="13" name="Diagram 12"/>
          <p:cNvGraphicFramePr/>
          <p:nvPr>
            <p:extLst>
              <p:ext uri="{D42A27DB-BD31-4B8C-83A1-F6EECF244321}">
                <p14:modId xmlns:p14="http://schemas.microsoft.com/office/powerpoint/2010/main" val="2988417486"/>
              </p:ext>
            </p:extLst>
          </p:nvPr>
        </p:nvGraphicFramePr>
        <p:xfrm>
          <a:off x="1409700" y="1524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Rounded Rectangle 14"/>
          <p:cNvSpPr/>
          <p:nvPr/>
        </p:nvSpPr>
        <p:spPr>
          <a:xfrm>
            <a:off x="5785556" y="1239396"/>
            <a:ext cx="2667000" cy="15240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Referrals could be for academic, personal/social, and postsecondary/transition support.</a:t>
            </a:r>
            <a:endParaRPr lang="en-US" sz="1600" dirty="0">
              <a:solidFill>
                <a:schemeClr val="tx1"/>
              </a:solidFill>
            </a:endParaRPr>
          </a:p>
        </p:txBody>
      </p:sp>
      <p:sp>
        <p:nvSpPr>
          <p:cNvPr id="16" name="Rounded Rectangle 15"/>
          <p:cNvSpPr/>
          <p:nvPr/>
        </p:nvSpPr>
        <p:spPr>
          <a:xfrm>
            <a:off x="6858000" y="4191000"/>
            <a:ext cx="2209800" cy="177799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Consultations with educators, parents, and community members to identify strategies to assist students and their families.</a:t>
            </a:r>
            <a:endParaRPr lang="en-US" sz="1600" dirty="0">
              <a:solidFill>
                <a:schemeClr val="tx1"/>
              </a:solidFill>
            </a:endParaRPr>
          </a:p>
        </p:txBody>
      </p:sp>
      <p:sp>
        <p:nvSpPr>
          <p:cNvPr id="17" name="Rounded Rectangle 16"/>
          <p:cNvSpPr/>
          <p:nvPr/>
        </p:nvSpPr>
        <p:spPr>
          <a:xfrm>
            <a:off x="95250" y="2286000"/>
            <a:ext cx="2190750" cy="1905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Collaboration with educators, parents, and community members to support student achievement.</a:t>
            </a:r>
            <a:endParaRPr lang="en-US" sz="1600" dirty="0">
              <a:solidFill>
                <a:schemeClr val="tx1"/>
              </a:solidFill>
            </a:endParaRPr>
          </a:p>
        </p:txBody>
      </p:sp>
    </p:spTree>
    <p:extLst>
      <p:ext uri="{BB962C8B-B14F-4D97-AF65-F5344CB8AC3E}">
        <p14:creationId xmlns:p14="http://schemas.microsoft.com/office/powerpoint/2010/main" val="1346594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35311493"/>
              </p:ext>
            </p:extLst>
          </p:nvPr>
        </p:nvGraphicFramePr>
        <p:xfrm>
          <a:off x="266700" y="1665877"/>
          <a:ext cx="8648700" cy="4023360"/>
        </p:xfrm>
        <a:graphic>
          <a:graphicData uri="http://schemas.openxmlformats.org/drawingml/2006/table">
            <a:tbl>
              <a:tblPr firstRow="1" bandRow="1">
                <a:tableStyleId>{5DA37D80-6434-44D0-A028-1B22A696006F}</a:tableStyleId>
              </a:tblPr>
              <a:tblGrid>
                <a:gridCol w="6517101"/>
                <a:gridCol w="2131599"/>
              </a:tblGrid>
              <a:tr h="315323">
                <a:tc>
                  <a:txBody>
                    <a:bodyPr/>
                    <a:lstStyle/>
                    <a:p>
                      <a:r>
                        <a:rPr lang="en-US" dirty="0" smtClean="0"/>
                        <a:t>Need</a:t>
                      </a:r>
                      <a:endParaRPr lang="en-US" dirty="0"/>
                    </a:p>
                  </a:txBody>
                  <a:tcPr/>
                </a:tc>
                <a:tc>
                  <a:txBody>
                    <a:bodyPr/>
                    <a:lstStyle/>
                    <a:p>
                      <a:r>
                        <a:rPr lang="en-US" dirty="0" smtClean="0"/>
                        <a:t>Service Strategy</a:t>
                      </a:r>
                      <a:endParaRPr lang="en-US" dirty="0"/>
                    </a:p>
                  </a:txBody>
                  <a:tcPr/>
                </a:tc>
              </a:tr>
              <a:tr h="370840">
                <a:tc>
                  <a:txBody>
                    <a:bodyPr/>
                    <a:lstStyle/>
                    <a:p>
                      <a:r>
                        <a:rPr lang="en-US" sz="1200" dirty="0" smtClean="0"/>
                        <a:t>1. Ensure</a:t>
                      </a:r>
                      <a:r>
                        <a:rPr lang="en-US" sz="1200" baseline="0" dirty="0" smtClean="0"/>
                        <a:t> students can c</a:t>
                      </a:r>
                      <a:r>
                        <a:rPr lang="en-US" sz="1200" dirty="0" smtClean="0"/>
                        <a:t>ompare and contrast healthy and unhealthy behaviors.</a:t>
                      </a:r>
                      <a:endParaRPr lang="en-US" sz="1200" dirty="0"/>
                    </a:p>
                  </a:txBody>
                  <a:tcPr/>
                </a:tc>
                <a:tc>
                  <a:txBody>
                    <a:bodyPr/>
                    <a:lstStyle/>
                    <a:p>
                      <a:r>
                        <a:rPr lang="en-US" sz="1200" dirty="0" smtClean="0"/>
                        <a:t>DS: Curriculum: Instruction</a:t>
                      </a:r>
                    </a:p>
                    <a:p>
                      <a:endParaRPr lang="en-US" sz="1200" dirty="0"/>
                    </a:p>
                  </a:txBody>
                  <a:tcPr/>
                </a:tc>
              </a:tr>
              <a:tr h="370840">
                <a:tc>
                  <a:txBody>
                    <a:bodyPr/>
                    <a:lstStyle/>
                    <a:p>
                      <a:r>
                        <a:rPr lang="en-US" sz="1200" dirty="0" smtClean="0"/>
                        <a:t>2. Assist</a:t>
                      </a:r>
                      <a:r>
                        <a:rPr lang="en-US" sz="1200" baseline="0" dirty="0" smtClean="0"/>
                        <a:t> students in developing a postsecondary plan.</a:t>
                      </a:r>
                      <a:endParaRPr lang="en-US" sz="1200" dirty="0"/>
                    </a:p>
                  </a:txBody>
                  <a:tcPr/>
                </a:tc>
                <a:tc>
                  <a:txBody>
                    <a:bodyPr/>
                    <a:lstStyle/>
                    <a:p>
                      <a:r>
                        <a:rPr lang="en-US" sz="1200" dirty="0" smtClean="0"/>
                        <a:t>DS: Curriculum: Instruction</a:t>
                      </a:r>
                    </a:p>
                    <a:p>
                      <a:r>
                        <a:rPr lang="en-US" sz="1200" dirty="0" smtClean="0"/>
                        <a:t>ISP:</a:t>
                      </a:r>
                      <a:r>
                        <a:rPr lang="en-US" sz="1200" baseline="0" dirty="0" smtClean="0"/>
                        <a:t> Advisement</a:t>
                      </a:r>
                      <a:endParaRPr lang="en-US" sz="1200" dirty="0"/>
                    </a:p>
                  </a:txBody>
                  <a:tcPr/>
                </a:tc>
              </a:tr>
              <a:tr h="370840">
                <a:tc>
                  <a:txBody>
                    <a:bodyPr/>
                    <a:lstStyle/>
                    <a:p>
                      <a:r>
                        <a:rPr lang="en-US" sz="1200" dirty="0" smtClean="0"/>
                        <a:t>3.</a:t>
                      </a:r>
                      <a:r>
                        <a:rPr lang="en-US" sz="1200" baseline="0" dirty="0" smtClean="0"/>
                        <a:t> Teach organizational skills to a group of 4</a:t>
                      </a:r>
                      <a:r>
                        <a:rPr lang="en-US" sz="1200" baseline="30000" dirty="0" smtClean="0"/>
                        <a:t>th</a:t>
                      </a:r>
                      <a:r>
                        <a:rPr lang="en-US" sz="1200" baseline="0" dirty="0" smtClean="0"/>
                        <a:t> grade boys who are ADHD.</a:t>
                      </a:r>
                      <a:endParaRPr lang="en-US" sz="1200" dirty="0"/>
                    </a:p>
                  </a:txBody>
                  <a:tcPr/>
                </a:tc>
                <a:tc>
                  <a:txBody>
                    <a:bodyPr/>
                    <a:lstStyle/>
                    <a:p>
                      <a:r>
                        <a:rPr lang="en-US" sz="1200" dirty="0" smtClean="0"/>
                        <a:t>DS: Responsive</a:t>
                      </a:r>
                      <a:r>
                        <a:rPr lang="en-US" sz="1200" baseline="0" dirty="0" smtClean="0"/>
                        <a:t> Services: Group Counseling</a:t>
                      </a:r>
                      <a:endParaRPr lang="en-US" sz="1200" dirty="0"/>
                    </a:p>
                  </a:txBody>
                  <a:tcPr/>
                </a:tc>
              </a:tr>
              <a:tr h="370840">
                <a:tc>
                  <a:txBody>
                    <a:bodyPr/>
                    <a:lstStyle/>
                    <a:p>
                      <a:r>
                        <a:rPr lang="en-US" sz="1200" dirty="0" smtClean="0"/>
                        <a:t>4. Plan a career fair.</a:t>
                      </a:r>
                      <a:endParaRPr lang="en-US" sz="1200" dirty="0"/>
                    </a:p>
                  </a:txBody>
                  <a:tcPr/>
                </a:tc>
                <a:tc>
                  <a:txBody>
                    <a:bodyPr/>
                    <a:lstStyle/>
                    <a:p>
                      <a:r>
                        <a:rPr lang="en-US" sz="1200" dirty="0" smtClean="0"/>
                        <a:t>DS: Curriculum: Group Experiences</a:t>
                      </a:r>
                      <a:endParaRPr lang="en-US" sz="1200" dirty="0"/>
                    </a:p>
                  </a:txBody>
                  <a:tcPr/>
                </a:tc>
              </a:tr>
              <a:tr h="370840">
                <a:tc>
                  <a:txBody>
                    <a:bodyPr/>
                    <a:lstStyle/>
                    <a:p>
                      <a:r>
                        <a:rPr lang="en-US" sz="1200" dirty="0" smtClean="0"/>
                        <a:t>5. Assist 504 team</a:t>
                      </a:r>
                      <a:r>
                        <a:rPr lang="en-US" sz="1200" baseline="0" dirty="0" smtClean="0"/>
                        <a:t> in writing an accommodation plan for a student.</a:t>
                      </a:r>
                      <a:endParaRPr lang="en-US" sz="1200" dirty="0"/>
                    </a:p>
                  </a:txBody>
                  <a:tcPr/>
                </a:tc>
                <a:tc>
                  <a:txBody>
                    <a:bodyPr/>
                    <a:lstStyle/>
                    <a:p>
                      <a:r>
                        <a:rPr lang="en-US" sz="1200" dirty="0" smtClean="0"/>
                        <a:t>DS: ISP: Appraisal/Advisement</a:t>
                      </a:r>
                      <a:endParaRPr lang="en-US" sz="1200" dirty="0"/>
                    </a:p>
                  </a:txBody>
                  <a:tcPr/>
                </a:tc>
              </a:tr>
              <a:tr h="370840">
                <a:tc>
                  <a:txBody>
                    <a:bodyPr/>
                    <a:lstStyle/>
                    <a:p>
                      <a:r>
                        <a:rPr lang="en-US" sz="1200" dirty="0" smtClean="0"/>
                        <a:t>6. Following a tornado in the school community, talk with local mental health</a:t>
                      </a:r>
                      <a:r>
                        <a:rPr lang="en-US" sz="1200" baseline="0" dirty="0" smtClean="0"/>
                        <a:t> center to get ideas to help students feel safe at school again.</a:t>
                      </a:r>
                      <a:endParaRPr lang="en-US" sz="1200" dirty="0"/>
                    </a:p>
                  </a:txBody>
                  <a:tcPr/>
                </a:tc>
                <a:tc>
                  <a:txBody>
                    <a:bodyPr/>
                    <a:lstStyle/>
                    <a:p>
                      <a:r>
                        <a:rPr lang="en-US" sz="1200" dirty="0" smtClean="0"/>
                        <a:t>SS: Consultation</a:t>
                      </a:r>
                    </a:p>
                    <a:p>
                      <a:r>
                        <a:rPr lang="en-US" sz="1200" dirty="0" smtClean="0"/>
                        <a:t>DS: Responsive Services</a:t>
                      </a:r>
                      <a:endParaRPr lang="en-US" sz="1200" dirty="0"/>
                    </a:p>
                  </a:txBody>
                  <a:tcPr/>
                </a:tc>
              </a:tr>
              <a:tr h="370840">
                <a:tc>
                  <a:txBody>
                    <a:bodyPr/>
                    <a:lstStyle/>
                    <a:p>
                      <a:r>
                        <a:rPr lang="en-US" sz="1200" dirty="0" smtClean="0"/>
                        <a:t>7. Serve on district team to increase the number of students participating in early postsecondary opportunities.</a:t>
                      </a:r>
                      <a:r>
                        <a:rPr lang="en-US" sz="1200" baseline="0" dirty="0" smtClean="0"/>
                        <a:t> </a:t>
                      </a:r>
                      <a:endParaRPr lang="en-US" sz="1200" dirty="0"/>
                    </a:p>
                  </a:txBody>
                  <a:tcPr/>
                </a:tc>
                <a:tc>
                  <a:txBody>
                    <a:bodyPr/>
                    <a:lstStyle/>
                    <a:p>
                      <a:r>
                        <a:rPr lang="en-US" sz="1200" dirty="0" smtClean="0"/>
                        <a:t>SS: Collaboration</a:t>
                      </a:r>
                      <a:endParaRPr lang="en-US" sz="1200" dirty="0"/>
                    </a:p>
                  </a:txBody>
                  <a:tcPr/>
                </a:tc>
              </a:tr>
              <a:tr h="370840">
                <a:tc>
                  <a:txBody>
                    <a:bodyPr/>
                    <a:lstStyle/>
                    <a:p>
                      <a:r>
                        <a:rPr lang="en-US" sz="1200" dirty="0" smtClean="0"/>
                        <a:t>8. Share</a:t>
                      </a:r>
                      <a:r>
                        <a:rPr lang="en-US" sz="1200" baseline="0" dirty="0" smtClean="0"/>
                        <a:t> information about the local housing authority to a single mother that recently lost housing. Provide students with food backpacks each Friday.</a:t>
                      </a:r>
                      <a:endParaRPr lang="en-US" sz="1200" dirty="0"/>
                    </a:p>
                  </a:txBody>
                  <a:tcPr/>
                </a:tc>
                <a:tc>
                  <a:txBody>
                    <a:bodyPr/>
                    <a:lstStyle/>
                    <a:p>
                      <a:r>
                        <a:rPr lang="en-US" sz="1200" dirty="0" smtClean="0"/>
                        <a:t>SS: Referrals</a:t>
                      </a:r>
                    </a:p>
                    <a:p>
                      <a:r>
                        <a:rPr lang="en-US" sz="1200" dirty="0" smtClean="0"/>
                        <a:t>DS: Crisis Response</a:t>
                      </a:r>
                      <a:endParaRPr lang="en-US" sz="1200" dirty="0"/>
                    </a:p>
                  </a:txBody>
                  <a:tcPr/>
                </a:tc>
              </a:tr>
            </a:tbl>
          </a:graphicData>
        </a:graphic>
      </p:graphicFrame>
      <p:sp>
        <p:nvSpPr>
          <p:cNvPr id="3" name="Title 2"/>
          <p:cNvSpPr>
            <a:spLocks noGrp="1"/>
          </p:cNvSpPr>
          <p:nvPr>
            <p:ph type="title"/>
          </p:nvPr>
        </p:nvSpPr>
        <p:spPr/>
        <p:txBody>
          <a:bodyPr>
            <a:normAutofit/>
          </a:bodyPr>
          <a:lstStyle/>
          <a:p>
            <a:pPr algn="l"/>
            <a:r>
              <a:rPr lang="en-US" sz="3600" dirty="0" smtClean="0">
                <a:solidFill>
                  <a:schemeClr val="bg1"/>
                </a:solidFill>
              </a:rPr>
              <a:t>Delivery of Services</a:t>
            </a:r>
            <a:endParaRPr lang="en-US" sz="3600" dirty="0">
              <a:solidFill>
                <a:schemeClr val="bg1"/>
              </a:solidFill>
            </a:endParaRPr>
          </a:p>
        </p:txBody>
      </p:sp>
      <p:sp>
        <p:nvSpPr>
          <p:cNvPr id="5" name="TextBox 4"/>
          <p:cNvSpPr txBox="1"/>
          <p:nvPr/>
        </p:nvSpPr>
        <p:spPr>
          <a:xfrm>
            <a:off x="307623" y="1257300"/>
            <a:ext cx="6858000" cy="400110"/>
          </a:xfrm>
          <a:prstGeom prst="rect">
            <a:avLst/>
          </a:prstGeom>
          <a:noFill/>
        </p:spPr>
        <p:txBody>
          <a:bodyPr wrap="square" rtlCol="0">
            <a:spAutoFit/>
          </a:bodyPr>
          <a:lstStyle/>
          <a:p>
            <a:r>
              <a:rPr lang="en-US" sz="2000" dirty="0" smtClean="0"/>
              <a:t>How do you determine which service to provide?</a:t>
            </a:r>
            <a:endParaRPr lang="en-US" sz="2000" dirty="0"/>
          </a:p>
        </p:txBody>
      </p:sp>
    </p:spTree>
    <p:extLst>
      <p:ext uri="{BB962C8B-B14F-4D97-AF65-F5344CB8AC3E}">
        <p14:creationId xmlns:p14="http://schemas.microsoft.com/office/powerpoint/2010/main" val="65010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US" sz="3600" dirty="0" smtClean="0">
                <a:solidFill>
                  <a:schemeClr val="bg1"/>
                </a:solidFill>
              </a:rPr>
              <a:t>Delivery of Services</a:t>
            </a:r>
            <a:endParaRPr lang="en-US" sz="3600" dirty="0">
              <a:solidFill>
                <a:schemeClr val="bg1"/>
              </a:solidFill>
            </a:endParaRPr>
          </a:p>
        </p:txBody>
      </p:sp>
      <p:sp>
        <p:nvSpPr>
          <p:cNvPr id="2" name="Content Placeholder 1"/>
          <p:cNvSpPr>
            <a:spLocks noGrp="1"/>
          </p:cNvSpPr>
          <p:nvPr>
            <p:ph idx="1"/>
          </p:nvPr>
        </p:nvSpPr>
        <p:spPr/>
        <p:txBody>
          <a:bodyPr/>
          <a:lstStyle/>
          <a:p>
            <a:pPr marL="0" indent="0">
              <a:buNone/>
            </a:pPr>
            <a:r>
              <a:rPr lang="en-US" dirty="0" smtClean="0">
                <a:solidFill>
                  <a:schemeClr val="tx1"/>
                </a:solidFill>
              </a:rPr>
              <a:t>School Counseling Standards</a:t>
            </a:r>
          </a:p>
          <a:p>
            <a:pPr marL="0" indent="0">
              <a:buNone/>
            </a:pPr>
            <a:endParaRPr lang="en-US" sz="2000" dirty="0" smtClean="0">
              <a:solidFill>
                <a:schemeClr val="tx1"/>
              </a:solidFill>
            </a:endParaRPr>
          </a:p>
          <a:p>
            <a:pPr marL="0" indent="0">
              <a:buNone/>
            </a:pPr>
            <a:endParaRPr lang="en-US" dirty="0"/>
          </a:p>
        </p:txBody>
      </p:sp>
      <p:graphicFrame>
        <p:nvGraphicFramePr>
          <p:cNvPr id="6" name="Diagram 5"/>
          <p:cNvGraphicFramePr/>
          <p:nvPr>
            <p:extLst>
              <p:ext uri="{D42A27DB-BD31-4B8C-83A1-F6EECF244321}">
                <p14:modId xmlns:p14="http://schemas.microsoft.com/office/powerpoint/2010/main" val="4290745048"/>
              </p:ext>
            </p:extLst>
          </p:nvPr>
        </p:nvGraphicFramePr>
        <p:xfrm>
          <a:off x="1447800" y="1909763"/>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935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US" sz="3600" dirty="0" smtClean="0">
                <a:solidFill>
                  <a:schemeClr val="bg1"/>
                </a:solidFill>
              </a:rPr>
              <a:t>Delivery of Services</a:t>
            </a:r>
            <a:endParaRPr lang="en-US" sz="3600" dirty="0">
              <a:solidFill>
                <a:schemeClr val="bg1"/>
              </a:solidFill>
            </a:endParaRPr>
          </a:p>
        </p:txBody>
      </p:sp>
      <p:sp>
        <p:nvSpPr>
          <p:cNvPr id="2" name="Content Placeholder 1"/>
          <p:cNvSpPr>
            <a:spLocks noGrp="1"/>
          </p:cNvSpPr>
          <p:nvPr>
            <p:ph idx="1"/>
          </p:nvPr>
        </p:nvSpPr>
        <p:spPr/>
        <p:txBody>
          <a:bodyPr/>
          <a:lstStyle/>
          <a:p>
            <a:pPr marL="0" indent="0">
              <a:buNone/>
            </a:pPr>
            <a:r>
              <a:rPr lang="en-US" dirty="0" smtClean="0">
                <a:solidFill>
                  <a:schemeClr val="tx1"/>
                </a:solidFill>
              </a:rPr>
              <a:t>School Counseling Standards</a:t>
            </a:r>
          </a:p>
          <a:p>
            <a:pPr marL="0" indent="0">
              <a:buNone/>
            </a:pPr>
            <a:endParaRPr lang="en-US" sz="2000" dirty="0" smtClean="0">
              <a:solidFill>
                <a:schemeClr val="tx1"/>
              </a:solidFill>
            </a:endParaRPr>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2883307893"/>
              </p:ext>
            </p:extLst>
          </p:nvPr>
        </p:nvGraphicFramePr>
        <p:xfrm>
          <a:off x="1104900" y="1526381"/>
          <a:ext cx="6781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876800" y="4114800"/>
            <a:ext cx="3886200" cy="1477328"/>
          </a:xfrm>
          <a:prstGeom prst="rect">
            <a:avLst/>
          </a:prstGeom>
          <a:solidFill>
            <a:schemeClr val="tx2">
              <a:lumMod val="75000"/>
            </a:schemeClr>
          </a:solidFill>
        </p:spPr>
        <p:txBody>
          <a:bodyPr wrap="square" rtlCol="0">
            <a:spAutoFit/>
          </a:bodyPr>
          <a:lstStyle/>
          <a:p>
            <a:r>
              <a:rPr lang="en-US" dirty="0" smtClean="0">
                <a:solidFill>
                  <a:schemeClr val="bg1"/>
                </a:solidFill>
              </a:rPr>
              <a:t>Grade bands allow for counselors to meet the development abilities of students. Standards should be taught and assessed at least one time within each grade band.</a:t>
            </a:r>
            <a:endParaRPr lang="en-US" dirty="0">
              <a:solidFill>
                <a:schemeClr val="bg1"/>
              </a:solidFill>
            </a:endParaRPr>
          </a:p>
        </p:txBody>
      </p:sp>
    </p:spTree>
    <p:extLst>
      <p:ext uri="{BB962C8B-B14F-4D97-AF65-F5344CB8AC3E}">
        <p14:creationId xmlns:p14="http://schemas.microsoft.com/office/powerpoint/2010/main" val="2937991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US" sz="3600" dirty="0" smtClean="0">
                <a:solidFill>
                  <a:schemeClr val="bg1"/>
                </a:solidFill>
              </a:rPr>
              <a:t>Delivery of Services</a:t>
            </a:r>
            <a:endParaRPr lang="en-US" sz="3600" dirty="0">
              <a:solidFill>
                <a:schemeClr val="bg1"/>
              </a:solidFill>
            </a:endParaRPr>
          </a:p>
        </p:txBody>
      </p:sp>
      <p:sp>
        <p:nvSpPr>
          <p:cNvPr id="2" name="Content Placeholder 1"/>
          <p:cNvSpPr>
            <a:spLocks noGrp="1"/>
          </p:cNvSpPr>
          <p:nvPr>
            <p:ph idx="1"/>
          </p:nvPr>
        </p:nvSpPr>
        <p:spPr>
          <a:xfrm>
            <a:off x="304800" y="1295400"/>
            <a:ext cx="8686800" cy="4525963"/>
          </a:xfrm>
        </p:spPr>
        <p:txBody>
          <a:bodyPr/>
          <a:lstStyle/>
          <a:p>
            <a:pPr marL="0" indent="0">
              <a:buNone/>
            </a:pPr>
            <a:r>
              <a:rPr lang="en-US" sz="2400" dirty="0" smtClean="0">
                <a:solidFill>
                  <a:schemeClr val="tx1"/>
                </a:solidFill>
              </a:rPr>
              <a:t>School Counseling Standards</a:t>
            </a:r>
          </a:p>
          <a:p>
            <a:endParaRPr lang="en-US" sz="2000" dirty="0" smtClean="0">
              <a:solidFill>
                <a:schemeClr val="tx1"/>
              </a:solidFill>
            </a:endParaRPr>
          </a:p>
          <a:p>
            <a:r>
              <a:rPr lang="en-US" sz="2000" dirty="0" smtClean="0">
                <a:solidFill>
                  <a:schemeClr val="tx1"/>
                </a:solidFill>
              </a:rPr>
              <a:t>Review Needs Assessment 		Identify standards aligned to 						needs</a:t>
            </a:r>
          </a:p>
          <a:p>
            <a:pPr marL="0" indent="0">
              <a:buNone/>
            </a:pPr>
            <a:endParaRPr lang="en-US" sz="2000" dirty="0" smtClean="0">
              <a:solidFill>
                <a:schemeClr val="tx1"/>
              </a:solidFill>
            </a:endParaRPr>
          </a:p>
          <a:p>
            <a:r>
              <a:rPr lang="en-US" sz="2000" dirty="0" smtClean="0">
                <a:solidFill>
                  <a:schemeClr val="tx1"/>
                </a:solidFill>
              </a:rPr>
              <a:t>Identify </a:t>
            </a:r>
            <a:r>
              <a:rPr lang="en-US" sz="2000" dirty="0">
                <a:solidFill>
                  <a:schemeClr val="tx1"/>
                </a:solidFill>
              </a:rPr>
              <a:t>aligned </a:t>
            </a:r>
            <a:r>
              <a:rPr lang="en-US" sz="2000" dirty="0" smtClean="0">
                <a:solidFill>
                  <a:schemeClr val="tx1"/>
                </a:solidFill>
              </a:rPr>
              <a:t>standards 		Find overlapped standards</a:t>
            </a:r>
          </a:p>
          <a:p>
            <a:pPr marL="0" indent="0">
              <a:buNone/>
            </a:pPr>
            <a:endParaRPr lang="en-US" sz="2000" dirty="0" smtClean="0">
              <a:solidFill>
                <a:schemeClr val="tx1"/>
              </a:solidFill>
            </a:endParaRPr>
          </a:p>
          <a:p>
            <a:r>
              <a:rPr lang="en-US" sz="2000" dirty="0" smtClean="0">
                <a:solidFill>
                  <a:schemeClr val="tx1"/>
                </a:solidFill>
              </a:rPr>
              <a:t>Determine effective delivery methods</a:t>
            </a:r>
          </a:p>
          <a:p>
            <a:endParaRPr lang="en-US" sz="2000" dirty="0" smtClean="0">
              <a:solidFill>
                <a:schemeClr val="tx1"/>
              </a:solidFill>
            </a:endParaRPr>
          </a:p>
          <a:p>
            <a:r>
              <a:rPr lang="en-US" sz="2000" dirty="0" smtClean="0">
                <a:solidFill>
                  <a:schemeClr val="tx1"/>
                </a:solidFill>
              </a:rPr>
              <a:t>Determine student indicators</a:t>
            </a:r>
          </a:p>
          <a:p>
            <a:pPr marL="0" indent="0">
              <a:buNone/>
            </a:pPr>
            <a:endParaRPr lang="en-US" sz="2000" dirty="0" smtClean="0">
              <a:solidFill>
                <a:schemeClr val="tx1"/>
              </a:solidFill>
            </a:endParaRPr>
          </a:p>
          <a:p>
            <a:endParaRPr lang="en-US" sz="2000" dirty="0">
              <a:solidFill>
                <a:schemeClr val="tx1"/>
              </a:solidFill>
            </a:endParaRPr>
          </a:p>
          <a:p>
            <a:endParaRPr lang="en-US" sz="2000" dirty="0" smtClean="0">
              <a:solidFill>
                <a:schemeClr val="tx1"/>
              </a:solidFill>
            </a:endParaRPr>
          </a:p>
          <a:p>
            <a:endParaRPr lang="en-US" sz="2000" dirty="0" smtClean="0">
              <a:solidFill>
                <a:schemeClr val="tx1"/>
              </a:solidFill>
            </a:endParaRPr>
          </a:p>
          <a:p>
            <a:pPr marL="0" indent="0">
              <a:buNone/>
            </a:pPr>
            <a:endParaRPr lang="en-US" dirty="0"/>
          </a:p>
        </p:txBody>
      </p:sp>
      <p:sp>
        <p:nvSpPr>
          <p:cNvPr id="6" name="Right Arrow 5"/>
          <p:cNvSpPr/>
          <p:nvPr/>
        </p:nvSpPr>
        <p:spPr>
          <a:xfrm>
            <a:off x="4038600" y="2209800"/>
            <a:ext cx="838200" cy="1524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7" name="Right Arrow 6"/>
          <p:cNvSpPr/>
          <p:nvPr/>
        </p:nvSpPr>
        <p:spPr>
          <a:xfrm>
            <a:off x="4038600" y="3298371"/>
            <a:ext cx="838200" cy="1524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8" name="TextBox 7"/>
          <p:cNvSpPr txBox="1"/>
          <p:nvPr/>
        </p:nvSpPr>
        <p:spPr>
          <a:xfrm>
            <a:off x="4572000" y="4493309"/>
            <a:ext cx="3886200" cy="1200329"/>
          </a:xfrm>
          <a:prstGeom prst="rect">
            <a:avLst/>
          </a:prstGeom>
          <a:solidFill>
            <a:schemeClr val="tx2">
              <a:lumMod val="75000"/>
            </a:schemeClr>
          </a:solidFill>
        </p:spPr>
        <p:txBody>
          <a:bodyPr wrap="square" rtlCol="0">
            <a:spAutoFit/>
          </a:bodyPr>
          <a:lstStyle/>
          <a:p>
            <a:r>
              <a:rPr lang="en-US" dirty="0" smtClean="0">
                <a:solidFill>
                  <a:schemeClr val="bg1"/>
                </a:solidFill>
              </a:rPr>
              <a:t>The Resource Guide will contain various examples of how to effectively address school counseling standards.</a:t>
            </a:r>
            <a:endParaRPr lang="en-US" dirty="0">
              <a:solidFill>
                <a:schemeClr val="bg1"/>
              </a:solidFill>
            </a:endParaRPr>
          </a:p>
        </p:txBody>
      </p:sp>
    </p:spTree>
    <p:extLst>
      <p:ext uri="{BB962C8B-B14F-4D97-AF65-F5344CB8AC3E}">
        <p14:creationId xmlns:p14="http://schemas.microsoft.com/office/powerpoint/2010/main" val="1455741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74864"/>
            <a:ext cx="8382000" cy="4921136"/>
          </a:xfrm>
        </p:spPr>
        <p:txBody>
          <a:bodyPr>
            <a:normAutofit lnSpcReduction="10000"/>
          </a:bodyPr>
          <a:lstStyle/>
          <a:p>
            <a:pPr>
              <a:buClr>
                <a:srgbClr val="FF0000"/>
              </a:buClr>
              <a:buFont typeface="Wingdings" panose="05000000000000000000" pitchFamily="2" charset="2"/>
              <a:buChar char="§"/>
            </a:pPr>
            <a:r>
              <a:rPr lang="en-US" sz="2400" dirty="0">
                <a:solidFill>
                  <a:schemeClr val="tx1"/>
                </a:solidFill>
                <a:ea typeface="Open Sans" panose="020B0606030504020204" pitchFamily="34" charset="0"/>
                <a:cs typeface="Open Sans" panose="020B0606030504020204" pitchFamily="34" charset="0"/>
              </a:rPr>
              <a:t>Data Analysis</a:t>
            </a:r>
          </a:p>
          <a:p>
            <a:pPr lvl="1">
              <a:buClr>
                <a:srgbClr val="FF0000"/>
              </a:buClr>
              <a:buFont typeface="Courier New" panose="02070309020205020404" pitchFamily="49" charset="0"/>
              <a:buChar char="o"/>
            </a:pPr>
            <a:r>
              <a:rPr lang="en-US" sz="2200" dirty="0">
                <a:solidFill>
                  <a:schemeClr val="tx1"/>
                </a:solidFill>
                <a:ea typeface="Open Sans" panose="020B0606030504020204" pitchFamily="34" charset="0"/>
                <a:cs typeface="Open Sans" panose="020B0606030504020204" pitchFamily="34" charset="0"/>
              </a:rPr>
              <a:t>School data profile analysis</a:t>
            </a:r>
          </a:p>
          <a:p>
            <a:pPr lvl="1">
              <a:buClr>
                <a:srgbClr val="FF0000"/>
              </a:buClr>
              <a:buFont typeface="Courier New" panose="02070309020205020404" pitchFamily="49" charset="0"/>
              <a:buChar char="o"/>
            </a:pPr>
            <a:r>
              <a:rPr lang="en-US" sz="2200" dirty="0">
                <a:solidFill>
                  <a:schemeClr val="tx1"/>
                </a:solidFill>
                <a:ea typeface="Open Sans" panose="020B0606030504020204" pitchFamily="34" charset="0"/>
                <a:cs typeface="Open Sans" panose="020B0606030504020204" pitchFamily="34" charset="0"/>
              </a:rPr>
              <a:t>Use of time </a:t>
            </a:r>
            <a:r>
              <a:rPr lang="en-US" sz="2200" dirty="0" smtClean="0">
                <a:solidFill>
                  <a:schemeClr val="tx1"/>
                </a:solidFill>
                <a:ea typeface="Open Sans" panose="020B0606030504020204" pitchFamily="34" charset="0"/>
                <a:cs typeface="Open Sans" panose="020B0606030504020204" pitchFamily="34" charset="0"/>
              </a:rPr>
              <a:t>analysis</a:t>
            </a:r>
          </a:p>
          <a:p>
            <a:pPr lvl="1">
              <a:buClr>
                <a:srgbClr val="FF0000"/>
              </a:buClr>
              <a:buFont typeface="Courier New" panose="02070309020205020404" pitchFamily="49" charset="0"/>
              <a:buChar char="o"/>
            </a:pPr>
            <a:r>
              <a:rPr lang="en-US" sz="2200" dirty="0" smtClean="0">
                <a:solidFill>
                  <a:schemeClr val="tx1"/>
                </a:solidFill>
                <a:ea typeface="Open Sans" panose="020B0606030504020204" pitchFamily="34" charset="0"/>
                <a:cs typeface="Open Sans" panose="020B0606030504020204" pitchFamily="34" charset="0"/>
              </a:rPr>
              <a:t>Program </a:t>
            </a:r>
            <a:r>
              <a:rPr lang="en-US" sz="2200" dirty="0" smtClean="0">
                <a:solidFill>
                  <a:schemeClr val="tx1"/>
                </a:solidFill>
                <a:ea typeface="Open Sans" panose="020B0606030504020204" pitchFamily="34" charset="0"/>
                <a:cs typeface="Open Sans" panose="020B0606030504020204" pitchFamily="34" charset="0"/>
              </a:rPr>
              <a:t>Audit </a:t>
            </a:r>
            <a:r>
              <a:rPr lang="en-US" sz="2200" dirty="0" smtClean="0">
                <a:solidFill>
                  <a:schemeClr val="tx1"/>
                </a:solidFill>
                <a:ea typeface="Open Sans" panose="020B0606030504020204" pitchFamily="34" charset="0"/>
                <a:cs typeface="Open Sans" panose="020B0606030504020204" pitchFamily="34" charset="0"/>
              </a:rPr>
              <a:t>analysis</a:t>
            </a:r>
            <a:endParaRPr lang="en-US" sz="2200" dirty="0">
              <a:solidFill>
                <a:schemeClr val="tx1"/>
              </a:solidFill>
              <a:ea typeface="Open Sans" panose="020B0606030504020204" pitchFamily="34" charset="0"/>
              <a:cs typeface="Open Sans" panose="020B0606030504020204" pitchFamily="34" charset="0"/>
            </a:endParaRPr>
          </a:p>
          <a:p>
            <a:pPr marL="514350" indent="-457200">
              <a:buClr>
                <a:srgbClr val="FF0000"/>
              </a:buClr>
              <a:buFont typeface="Wingdings" panose="05000000000000000000" pitchFamily="2" charset="2"/>
              <a:buChar char="§"/>
            </a:pPr>
            <a:r>
              <a:rPr lang="en-US" sz="2400" dirty="0">
                <a:solidFill>
                  <a:schemeClr val="tx1"/>
                </a:solidFill>
                <a:ea typeface="Open Sans" panose="020B0606030504020204" pitchFamily="34" charset="0"/>
                <a:cs typeface="Open Sans" panose="020B0606030504020204" pitchFamily="34" charset="0"/>
              </a:rPr>
              <a:t>Program Results</a:t>
            </a:r>
          </a:p>
          <a:p>
            <a:pPr marL="971550" lvl="1" indent="-457200">
              <a:buClr>
                <a:srgbClr val="FF0000"/>
              </a:buClr>
              <a:buFont typeface="Courier New" panose="02070309020205020404" pitchFamily="49" charset="0"/>
              <a:buChar char="o"/>
            </a:pPr>
            <a:r>
              <a:rPr lang="en-US" sz="2200" dirty="0">
                <a:solidFill>
                  <a:schemeClr val="tx1"/>
                </a:solidFill>
                <a:ea typeface="Open Sans" panose="020B0606030504020204" pitchFamily="34" charset="0"/>
                <a:cs typeface="Open Sans" panose="020B0606030504020204" pitchFamily="34" charset="0"/>
              </a:rPr>
              <a:t>Curriculum results analysis</a:t>
            </a:r>
          </a:p>
          <a:p>
            <a:pPr marL="971550" lvl="1" indent="-457200">
              <a:buClr>
                <a:srgbClr val="FF0000"/>
              </a:buClr>
              <a:buFont typeface="Courier New" panose="02070309020205020404" pitchFamily="49" charset="0"/>
              <a:buChar char="o"/>
            </a:pPr>
            <a:r>
              <a:rPr lang="en-US" sz="2200" dirty="0">
                <a:solidFill>
                  <a:schemeClr val="tx1"/>
                </a:solidFill>
                <a:ea typeface="Open Sans" panose="020B0606030504020204" pitchFamily="34" charset="0"/>
                <a:cs typeface="Open Sans" panose="020B0606030504020204" pitchFamily="34" charset="0"/>
              </a:rPr>
              <a:t>Small group results analysis</a:t>
            </a:r>
          </a:p>
          <a:p>
            <a:pPr marL="971550" lvl="1" indent="-457200">
              <a:buClr>
                <a:srgbClr val="FF0000"/>
              </a:buClr>
              <a:buFont typeface="Courier New" panose="02070309020205020404" pitchFamily="49" charset="0"/>
              <a:buChar char="o"/>
            </a:pPr>
            <a:r>
              <a:rPr lang="en-US" sz="2200" dirty="0">
                <a:solidFill>
                  <a:schemeClr val="tx1"/>
                </a:solidFill>
                <a:ea typeface="Open Sans" panose="020B0606030504020204" pitchFamily="34" charset="0"/>
                <a:cs typeface="Open Sans" panose="020B0606030504020204" pitchFamily="34" charset="0"/>
              </a:rPr>
              <a:t>Closing the gap results analysis</a:t>
            </a:r>
          </a:p>
          <a:p>
            <a:pPr marL="571500" indent="-457200">
              <a:buClr>
                <a:srgbClr val="FF0000"/>
              </a:buClr>
              <a:buFont typeface="Wingdings" panose="05000000000000000000" pitchFamily="2" charset="2"/>
              <a:buChar char="§"/>
            </a:pPr>
            <a:r>
              <a:rPr lang="en-US" sz="2400" dirty="0">
                <a:solidFill>
                  <a:schemeClr val="tx1"/>
                </a:solidFill>
                <a:ea typeface="Open Sans" panose="020B0606030504020204" pitchFamily="34" charset="0"/>
                <a:cs typeface="Open Sans" panose="020B0606030504020204" pitchFamily="34" charset="0"/>
              </a:rPr>
              <a:t>Evaluation and Improvement</a:t>
            </a:r>
          </a:p>
          <a:p>
            <a:pPr marL="1028700" lvl="1" indent="-457200">
              <a:buClr>
                <a:srgbClr val="FF0000"/>
              </a:buClr>
              <a:buFont typeface="Courier New" panose="02070309020205020404" pitchFamily="49" charset="0"/>
              <a:buChar char="o"/>
            </a:pPr>
            <a:r>
              <a:rPr lang="en-US" sz="2200" dirty="0">
                <a:solidFill>
                  <a:schemeClr val="tx1"/>
                </a:solidFill>
                <a:ea typeface="Open Sans" panose="020B0606030504020204" pitchFamily="34" charset="0"/>
                <a:cs typeface="Open Sans" panose="020B0606030504020204" pitchFamily="34" charset="0"/>
              </a:rPr>
              <a:t>School counselor competencies analysis</a:t>
            </a:r>
          </a:p>
          <a:p>
            <a:pPr marL="1028700" lvl="1" indent="-457200">
              <a:buClr>
                <a:srgbClr val="FF0000"/>
              </a:buClr>
              <a:buFont typeface="Courier New" panose="02070309020205020404" pitchFamily="49" charset="0"/>
              <a:buChar char="o"/>
            </a:pPr>
            <a:r>
              <a:rPr lang="en-US" sz="2200" dirty="0">
                <a:solidFill>
                  <a:schemeClr val="tx1"/>
                </a:solidFill>
                <a:ea typeface="Open Sans" panose="020B0606030504020204" pitchFamily="34" charset="0"/>
                <a:cs typeface="Open Sans" panose="020B0606030504020204" pitchFamily="34" charset="0"/>
              </a:rPr>
              <a:t>Program </a:t>
            </a:r>
            <a:r>
              <a:rPr lang="en-US" sz="2200" dirty="0" smtClean="0">
                <a:solidFill>
                  <a:schemeClr val="tx1"/>
                </a:solidFill>
                <a:ea typeface="Open Sans" panose="020B0606030504020204" pitchFamily="34" charset="0"/>
                <a:cs typeface="Open Sans" panose="020B0606030504020204" pitchFamily="34" charset="0"/>
              </a:rPr>
              <a:t>evaluation </a:t>
            </a:r>
            <a:r>
              <a:rPr lang="en-US" sz="2200" dirty="0">
                <a:solidFill>
                  <a:schemeClr val="tx1"/>
                </a:solidFill>
                <a:ea typeface="Open Sans" panose="020B0606030504020204" pitchFamily="34" charset="0"/>
                <a:cs typeface="Open Sans" panose="020B0606030504020204" pitchFamily="34" charset="0"/>
              </a:rPr>
              <a:t>analysis</a:t>
            </a:r>
          </a:p>
          <a:p>
            <a:pPr marL="1028700" lvl="1" indent="-457200">
              <a:buClr>
                <a:srgbClr val="FF0000"/>
              </a:buClr>
              <a:buFont typeface="Courier New" panose="02070309020205020404" pitchFamily="49" charset="0"/>
              <a:buChar char="o"/>
            </a:pPr>
            <a:r>
              <a:rPr lang="en-US" sz="2200" dirty="0">
                <a:solidFill>
                  <a:schemeClr val="tx1"/>
                </a:solidFill>
                <a:ea typeface="Open Sans" panose="020B0606030504020204" pitchFamily="34" charset="0"/>
                <a:cs typeface="Open Sans" panose="020B0606030504020204" pitchFamily="34" charset="0"/>
              </a:rPr>
              <a:t>School counselor professional evaluation</a:t>
            </a:r>
          </a:p>
        </p:txBody>
      </p:sp>
      <p:sp>
        <p:nvSpPr>
          <p:cNvPr id="3" name="Title 2"/>
          <p:cNvSpPr>
            <a:spLocks noGrp="1"/>
          </p:cNvSpPr>
          <p:nvPr>
            <p:ph type="title"/>
          </p:nvPr>
        </p:nvSpPr>
        <p:spPr/>
        <p:txBody>
          <a:bodyPr>
            <a:normAutofit/>
          </a:bodyPr>
          <a:lstStyle/>
          <a:p>
            <a:pPr algn="l"/>
            <a:r>
              <a:rPr lang="en-US" sz="3600" dirty="0">
                <a:solidFill>
                  <a:schemeClr val="bg1"/>
                </a:solidFill>
              </a:rPr>
              <a:t>Accountability</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2954416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US" sz="3600" dirty="0" smtClean="0">
                <a:solidFill>
                  <a:schemeClr val="bg1"/>
                </a:solidFill>
                <a:latin typeface="+mj-lt"/>
              </a:rPr>
              <a:t>Accountability: Data Analysis</a:t>
            </a:r>
            <a:endParaRPr lang="en-US" sz="3600" dirty="0">
              <a:solidFill>
                <a:schemeClr val="bg1"/>
              </a:solidFill>
              <a:latin typeface="+mj-lt"/>
            </a:endParaRPr>
          </a:p>
        </p:txBody>
      </p:sp>
      <p:sp>
        <p:nvSpPr>
          <p:cNvPr id="4" name="Slide Number Placeholder 3"/>
          <p:cNvSpPr>
            <a:spLocks noGrp="1"/>
          </p:cNvSpPr>
          <p:nvPr>
            <p:ph type="sldNum" sz="quarter" idx="4294967295"/>
          </p:nvPr>
        </p:nvSpPr>
        <p:spPr>
          <a:xfrm>
            <a:off x="8686800" y="6356350"/>
            <a:ext cx="457200" cy="365125"/>
          </a:xfrm>
        </p:spPr>
        <p:txBody>
          <a:bodyPr/>
          <a:lstStyle/>
          <a:p>
            <a:fld id="{86D2451E-3285-438B-B188-C22B2A012BF6}" type="slidenum">
              <a:rPr lang="en-US" smtClean="0"/>
              <a:pPr/>
              <a:t>16</a:t>
            </a:fld>
            <a:endParaRPr lang="en-US" dirty="0"/>
          </a:p>
        </p:txBody>
      </p:sp>
      <p:pic>
        <p:nvPicPr>
          <p:cNvPr id="6" name="Picture 5"/>
          <p:cNvPicPr>
            <a:picLocks noChangeAspect="1"/>
          </p:cNvPicPr>
          <p:nvPr/>
        </p:nvPicPr>
        <p:blipFill>
          <a:blip r:embed="rId3"/>
          <a:stretch>
            <a:fillRect/>
          </a:stretch>
        </p:blipFill>
        <p:spPr>
          <a:xfrm>
            <a:off x="1688374" y="1066800"/>
            <a:ext cx="5462451" cy="5148984"/>
          </a:xfrm>
          <a:prstGeom prst="rect">
            <a:avLst/>
          </a:prstGeom>
        </p:spPr>
      </p:pic>
    </p:spTree>
    <p:extLst>
      <p:ext uri="{BB962C8B-B14F-4D97-AF65-F5344CB8AC3E}">
        <p14:creationId xmlns:p14="http://schemas.microsoft.com/office/powerpoint/2010/main" val="1935413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762000" y="1306963"/>
            <a:ext cx="4038600" cy="4525963"/>
          </a:xfrm>
        </p:spPr>
        <p:txBody>
          <a:bodyPr>
            <a:normAutofit/>
          </a:bodyPr>
          <a:lstStyle/>
          <a:p>
            <a:pPr marL="0" indent="0">
              <a:buNone/>
            </a:pPr>
            <a:r>
              <a:rPr lang="en-US" sz="2000" dirty="0">
                <a:latin typeface="+mn-lt"/>
              </a:rPr>
              <a:t>Use of time </a:t>
            </a:r>
            <a:r>
              <a:rPr lang="en-US" sz="2000" dirty="0" smtClean="0">
                <a:latin typeface="+mn-lt"/>
              </a:rPr>
              <a:t>analysis</a:t>
            </a:r>
          </a:p>
          <a:p>
            <a:pPr marL="0" indent="0">
              <a:buNone/>
            </a:pPr>
            <a:endParaRPr lang="en-US" sz="2000" dirty="0" smtClean="0">
              <a:latin typeface="+mn-lt"/>
            </a:endParaRPr>
          </a:p>
          <a:p>
            <a:r>
              <a:rPr lang="en-US" sz="1600" dirty="0" smtClean="0">
                <a:latin typeface="+mn-lt"/>
              </a:rPr>
              <a:t>Use of time should reflect totality of the counseling program</a:t>
            </a:r>
          </a:p>
          <a:p>
            <a:pPr marL="0" indent="0">
              <a:buNone/>
            </a:pPr>
            <a:endParaRPr lang="en-US" sz="1600" dirty="0" smtClean="0">
              <a:latin typeface="+mn-lt"/>
            </a:endParaRPr>
          </a:p>
          <a:p>
            <a:r>
              <a:rPr lang="en-US" sz="1600" dirty="0" smtClean="0">
                <a:latin typeface="+mn-lt"/>
              </a:rPr>
              <a:t>Compare use of time to 80/20 recommendation</a:t>
            </a:r>
          </a:p>
          <a:p>
            <a:pPr marL="0" indent="0">
              <a:buNone/>
            </a:pPr>
            <a:endParaRPr lang="en-US" sz="1600" dirty="0" smtClean="0">
              <a:latin typeface="+mn-lt"/>
            </a:endParaRPr>
          </a:p>
          <a:p>
            <a:r>
              <a:rPr lang="en-US" sz="1600" dirty="0" smtClean="0">
                <a:latin typeface="+mn-lt"/>
              </a:rPr>
              <a:t>Review effectiveness of time spent on activities</a:t>
            </a:r>
          </a:p>
          <a:p>
            <a:pPr marL="0" indent="0">
              <a:buNone/>
            </a:pPr>
            <a:endParaRPr lang="en-US" sz="1600" dirty="0" smtClean="0">
              <a:latin typeface="+mn-lt"/>
            </a:endParaRPr>
          </a:p>
          <a:p>
            <a:r>
              <a:rPr lang="en-US" sz="1600" dirty="0" smtClean="0">
                <a:latin typeface="+mn-lt"/>
              </a:rPr>
              <a:t>Consider changing delivery methods to increase effectiveness or decrease time spent on the activity (without impacting effectiveness)</a:t>
            </a:r>
          </a:p>
          <a:p>
            <a:endParaRPr lang="en-US" sz="2000" dirty="0" smtClean="0">
              <a:latin typeface="+mn-lt"/>
            </a:endParaRPr>
          </a:p>
          <a:p>
            <a:endParaRPr lang="en-US" sz="2000" dirty="0">
              <a:latin typeface="+mn-lt"/>
            </a:endParaRPr>
          </a:p>
        </p:txBody>
      </p:sp>
      <p:sp>
        <p:nvSpPr>
          <p:cNvPr id="3" name="Title 2"/>
          <p:cNvSpPr>
            <a:spLocks noGrp="1"/>
          </p:cNvSpPr>
          <p:nvPr>
            <p:ph type="title"/>
          </p:nvPr>
        </p:nvSpPr>
        <p:spPr/>
        <p:txBody>
          <a:bodyPr>
            <a:normAutofit/>
          </a:bodyPr>
          <a:lstStyle/>
          <a:p>
            <a:pPr algn="l"/>
            <a:r>
              <a:rPr lang="en-US" sz="3600" dirty="0" smtClean="0">
                <a:solidFill>
                  <a:schemeClr val="bg1"/>
                </a:solidFill>
                <a:latin typeface="+mj-lt"/>
              </a:rPr>
              <a:t>Accountability: Data Analysis</a:t>
            </a:r>
            <a:endParaRPr lang="en-US" sz="3600" dirty="0">
              <a:solidFill>
                <a:schemeClr val="bg1"/>
              </a:solidFill>
              <a:latin typeface="+mj-lt"/>
            </a:endParaRPr>
          </a:p>
        </p:txBody>
      </p:sp>
      <p:sp>
        <p:nvSpPr>
          <p:cNvPr id="4" name="Slide Number Placeholder 3"/>
          <p:cNvSpPr>
            <a:spLocks noGrp="1"/>
          </p:cNvSpPr>
          <p:nvPr>
            <p:ph type="sldNum" sz="quarter" idx="4294967295"/>
          </p:nvPr>
        </p:nvSpPr>
        <p:spPr>
          <a:xfrm>
            <a:off x="8686800" y="6356350"/>
            <a:ext cx="457200" cy="365125"/>
          </a:xfrm>
        </p:spPr>
        <p:txBody>
          <a:bodyPr/>
          <a:lstStyle/>
          <a:p>
            <a:fld id="{86D2451E-3285-438B-B188-C22B2A012BF6}" type="slidenum">
              <a:rPr lang="en-US" smtClean="0"/>
              <a:pPr/>
              <a:t>17</a:t>
            </a:fld>
            <a:endParaRPr lang="en-US" dirty="0"/>
          </a:p>
        </p:txBody>
      </p:sp>
      <p:pic>
        <p:nvPicPr>
          <p:cNvPr id="8" name="Content Placeholder 4"/>
          <p:cNvPicPr>
            <a:picLocks noGrp="1" noChangeAspect="1"/>
          </p:cNvPicPr>
          <p:nvPr>
            <p:ph idx="1"/>
          </p:nvPr>
        </p:nvPicPr>
        <p:blipFill>
          <a:blip r:embed="rId3"/>
          <a:stretch>
            <a:fillRect/>
          </a:stretch>
        </p:blipFill>
        <p:spPr>
          <a:xfrm>
            <a:off x="5257800" y="1066800"/>
            <a:ext cx="3513726" cy="5092697"/>
          </a:xfrm>
          <a:prstGeom prst="rect">
            <a:avLst/>
          </a:prstGeom>
        </p:spPr>
      </p:pic>
    </p:spTree>
    <p:extLst>
      <p:ext uri="{BB962C8B-B14F-4D97-AF65-F5344CB8AC3E}">
        <p14:creationId xmlns:p14="http://schemas.microsoft.com/office/powerpoint/2010/main" val="70060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81000" y="1371600"/>
            <a:ext cx="8153400" cy="4525963"/>
          </a:xfrm>
        </p:spPr>
        <p:txBody>
          <a:bodyPr>
            <a:normAutofit/>
          </a:bodyPr>
          <a:lstStyle/>
          <a:p>
            <a:r>
              <a:rPr lang="en-US" dirty="0" smtClean="0">
                <a:latin typeface="+mn-lt"/>
              </a:rPr>
              <a:t>Program </a:t>
            </a:r>
            <a:r>
              <a:rPr lang="en-US" dirty="0" smtClean="0">
                <a:latin typeface="+mn-lt"/>
              </a:rPr>
              <a:t>Audit:</a:t>
            </a:r>
            <a:endParaRPr lang="en-US" dirty="0" smtClean="0">
              <a:latin typeface="+mn-lt"/>
            </a:endParaRPr>
          </a:p>
          <a:p>
            <a:pPr lvl="1">
              <a:buFont typeface="Courier New" panose="02070309020205020404" pitchFamily="49" charset="0"/>
              <a:buChar char="o"/>
            </a:pPr>
            <a:r>
              <a:rPr lang="en-US" dirty="0" smtClean="0">
                <a:latin typeface="+mn-lt"/>
              </a:rPr>
              <a:t>Focus on the structure of the counseling program.</a:t>
            </a:r>
          </a:p>
          <a:p>
            <a:pPr lvl="1">
              <a:buFont typeface="Courier New" panose="02070309020205020404" pitchFamily="49" charset="0"/>
              <a:buChar char="o"/>
            </a:pPr>
            <a:r>
              <a:rPr lang="en-US" dirty="0" smtClean="0">
                <a:latin typeface="+mn-lt"/>
              </a:rPr>
              <a:t>Consider each of the 4 program components</a:t>
            </a:r>
          </a:p>
          <a:p>
            <a:pPr lvl="1">
              <a:buFont typeface="Courier New" panose="02070309020205020404" pitchFamily="49" charset="0"/>
              <a:buChar char="o"/>
            </a:pPr>
            <a:r>
              <a:rPr lang="en-US" dirty="0" smtClean="0">
                <a:latin typeface="+mn-lt"/>
              </a:rPr>
              <a:t>Answers the question “How well am I implementing the counseling model?”</a:t>
            </a:r>
          </a:p>
          <a:p>
            <a:pPr lvl="1">
              <a:buFont typeface="Courier New" panose="02070309020205020404" pitchFamily="49" charset="0"/>
              <a:buChar char="o"/>
            </a:pPr>
            <a:r>
              <a:rPr lang="en-US" dirty="0" smtClean="0">
                <a:latin typeface="+mn-lt"/>
              </a:rPr>
              <a:t>Collect evidence of program implementation</a:t>
            </a:r>
          </a:p>
          <a:p>
            <a:pPr lvl="2"/>
            <a:r>
              <a:rPr lang="en-US" dirty="0" smtClean="0">
                <a:latin typeface="+mn-lt"/>
              </a:rPr>
              <a:t>Management agreements</a:t>
            </a:r>
          </a:p>
          <a:p>
            <a:pPr lvl="2"/>
            <a:r>
              <a:rPr lang="en-US" dirty="0" smtClean="0">
                <a:latin typeface="+mn-lt"/>
              </a:rPr>
              <a:t>Needs assessments</a:t>
            </a:r>
          </a:p>
          <a:p>
            <a:pPr lvl="2"/>
            <a:r>
              <a:rPr lang="en-US" dirty="0" smtClean="0">
                <a:latin typeface="+mn-lt"/>
              </a:rPr>
              <a:t>Calendars</a:t>
            </a:r>
          </a:p>
          <a:p>
            <a:pPr lvl="2"/>
            <a:r>
              <a:rPr lang="en-US" dirty="0" smtClean="0">
                <a:latin typeface="+mn-lt"/>
              </a:rPr>
              <a:t>Action plans</a:t>
            </a:r>
          </a:p>
          <a:p>
            <a:pPr lvl="2"/>
            <a:r>
              <a:rPr lang="en-US" dirty="0" smtClean="0">
                <a:latin typeface="+mn-lt"/>
              </a:rPr>
              <a:t>Program goals</a:t>
            </a:r>
          </a:p>
          <a:p>
            <a:pPr lvl="1">
              <a:buFont typeface="Courier New" panose="02070309020205020404" pitchFamily="49" charset="0"/>
              <a:buChar char="o"/>
            </a:pPr>
            <a:r>
              <a:rPr lang="en-US" dirty="0" smtClean="0">
                <a:latin typeface="+mn-lt"/>
              </a:rPr>
              <a:t>Drive future implementation goals </a:t>
            </a:r>
            <a:endParaRPr lang="en-US" dirty="0">
              <a:latin typeface="+mn-lt"/>
            </a:endParaRPr>
          </a:p>
        </p:txBody>
      </p:sp>
      <p:sp>
        <p:nvSpPr>
          <p:cNvPr id="4" name="Title 3"/>
          <p:cNvSpPr>
            <a:spLocks noGrp="1"/>
          </p:cNvSpPr>
          <p:nvPr>
            <p:ph type="title"/>
          </p:nvPr>
        </p:nvSpPr>
        <p:spPr/>
        <p:txBody>
          <a:bodyPr/>
          <a:lstStyle/>
          <a:p>
            <a:r>
              <a:rPr lang="en-US" dirty="0" smtClean="0">
                <a:latin typeface="+mj-lt"/>
              </a:rPr>
              <a:t>Accountability: Data Analysis</a:t>
            </a:r>
            <a:endParaRPr lang="en-US" dirty="0">
              <a:latin typeface="+mj-lt"/>
            </a:endParaRPr>
          </a:p>
        </p:txBody>
      </p:sp>
    </p:spTree>
    <p:extLst>
      <p:ext uri="{BB962C8B-B14F-4D97-AF65-F5344CB8AC3E}">
        <p14:creationId xmlns:p14="http://schemas.microsoft.com/office/powerpoint/2010/main" val="3904477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74864"/>
            <a:ext cx="8382000" cy="4921136"/>
          </a:xfrm>
        </p:spPr>
        <p:txBody>
          <a:bodyPr>
            <a:normAutofit/>
          </a:bodyPr>
          <a:lstStyle/>
          <a:p>
            <a:pPr marL="0" indent="0">
              <a:buClr>
                <a:srgbClr val="FF0000"/>
              </a:buClr>
              <a:buNone/>
            </a:pPr>
            <a:r>
              <a:rPr lang="en-US" sz="2400" dirty="0" smtClean="0">
                <a:solidFill>
                  <a:schemeClr val="tx1"/>
                </a:solidFill>
                <a:ea typeface="Open Sans" panose="020B0606030504020204" pitchFamily="34" charset="0"/>
                <a:cs typeface="Open Sans" panose="020B0606030504020204" pitchFamily="34" charset="0"/>
              </a:rPr>
              <a:t>Curriculum Results Report:</a:t>
            </a:r>
          </a:p>
          <a:p>
            <a:pPr>
              <a:buClr>
                <a:srgbClr val="FF0000"/>
              </a:buClr>
              <a:buFont typeface="Wingdings" panose="05000000000000000000" pitchFamily="2" charset="2"/>
              <a:buChar char="§"/>
            </a:pPr>
            <a:r>
              <a:rPr lang="en-US" sz="2200" dirty="0" smtClean="0">
                <a:solidFill>
                  <a:schemeClr val="tx1"/>
                </a:solidFill>
                <a:ea typeface="Open Sans" panose="020B0606030504020204" pitchFamily="34" charset="0"/>
                <a:cs typeface="Open Sans" panose="020B0606030504020204" pitchFamily="34" charset="0"/>
              </a:rPr>
              <a:t>Demonstrates effectiveness of program and classroom activities</a:t>
            </a:r>
          </a:p>
          <a:p>
            <a:pPr marL="457200" lvl="1" indent="0">
              <a:buClr>
                <a:srgbClr val="FF0000"/>
              </a:buClr>
              <a:buNone/>
            </a:pPr>
            <a:endPar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2"/>
          <p:cNvSpPr>
            <a:spLocks noGrp="1"/>
          </p:cNvSpPr>
          <p:nvPr>
            <p:ph type="title"/>
          </p:nvPr>
        </p:nvSpPr>
        <p:spPr/>
        <p:txBody>
          <a:bodyPr>
            <a:normAutofit/>
          </a:bodyPr>
          <a:lstStyle/>
          <a:p>
            <a:pPr algn="l"/>
            <a:r>
              <a:rPr lang="en-US" sz="3600" dirty="0" smtClean="0">
                <a:solidFill>
                  <a:schemeClr val="bg1"/>
                </a:solidFill>
              </a:rPr>
              <a:t>Accountability: Program Results</a:t>
            </a:r>
            <a:endParaRPr lang="en-US" sz="3600" dirty="0">
              <a:solidFill>
                <a:schemeClr val="bg1"/>
              </a:solidFill>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19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77513712"/>
              </p:ext>
            </p:extLst>
          </p:nvPr>
        </p:nvGraphicFramePr>
        <p:xfrm>
          <a:off x="534956" y="2514600"/>
          <a:ext cx="8083420" cy="2956560"/>
        </p:xfrm>
        <a:graphic>
          <a:graphicData uri="http://schemas.openxmlformats.org/drawingml/2006/table">
            <a:tbl>
              <a:tblPr firstRow="1" firstCol="1" bandRow="1"/>
              <a:tblGrid>
                <a:gridCol w="565839"/>
                <a:gridCol w="1131679"/>
                <a:gridCol w="808342"/>
                <a:gridCol w="970010"/>
                <a:gridCol w="1864350"/>
                <a:gridCol w="1447800"/>
                <a:gridCol w="1295400"/>
              </a:tblGrid>
              <a:tr h="666119">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Grade Level</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Lesson Topic</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Projected Start/End</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Process Data (Number of students affected)</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Perception Data </a:t>
                      </a:r>
                    </a:p>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(Data from surveys/ assessments)</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Outcome Data (Achievement, attendance and/or behavior data)</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Implications</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r>
              <a:tr h="758770">
                <a:tc>
                  <a:txBody>
                    <a:bodyPr/>
                    <a:lstStyle/>
                    <a:p>
                      <a:pPr lvl="0"/>
                      <a:r>
                        <a:rPr lang="en-US" sz="1400" dirty="0" smtClean="0">
                          <a:effectLst/>
                          <a:latin typeface="+mn-lt"/>
                          <a:ea typeface="Open Sans" panose="020B0606030504020204" pitchFamily="34" charset="0"/>
                          <a:cs typeface="Open Sans" panose="020B0606030504020204" pitchFamily="34" charset="0"/>
                        </a:rPr>
                        <a:t>6</a:t>
                      </a:r>
                      <a:r>
                        <a:rPr lang="en-US" sz="1400" baseline="30000" dirty="0" smtClean="0">
                          <a:effectLst/>
                          <a:latin typeface="+mn-lt"/>
                          <a:ea typeface="Open Sans" panose="020B0606030504020204" pitchFamily="34" charset="0"/>
                          <a:cs typeface="Open Sans" panose="020B0606030504020204" pitchFamily="34" charset="0"/>
                        </a:rPr>
                        <a:t>th</a:t>
                      </a:r>
                      <a:endParaRPr lang="en-US" sz="14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lgn="l">
                        <a:spcBef>
                          <a:spcPts val="0"/>
                        </a:spcBef>
                        <a:spcAft>
                          <a:spcPts val="0"/>
                        </a:spcAft>
                      </a:pPr>
                      <a:r>
                        <a:rPr lang="en-US" sz="1400" dirty="0" smtClean="0">
                          <a:solidFill>
                            <a:srgbClr val="000000"/>
                          </a:solidFill>
                          <a:effectLst/>
                          <a:latin typeface="+mn-lt"/>
                          <a:ea typeface="Open Sans" panose="020B0606030504020204" pitchFamily="34" charset="0"/>
                          <a:cs typeface="Open Sans" panose="020B0606030504020204" pitchFamily="34" charset="0"/>
                        </a:rPr>
                        <a:t>Conflict Resolution</a:t>
                      </a:r>
                      <a:endParaRPr lang="en-US" sz="14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spcBef>
                          <a:spcPts val="0"/>
                        </a:spcBef>
                        <a:spcAft>
                          <a:spcPts val="0"/>
                        </a:spcAft>
                      </a:pPr>
                      <a:r>
                        <a:rPr lang="en-US" sz="1400" dirty="0" smtClean="0">
                          <a:effectLst/>
                          <a:latin typeface="+mn-lt"/>
                          <a:ea typeface="Open Sans" panose="020B0606030504020204" pitchFamily="34" charset="0"/>
                          <a:cs typeface="Open Sans" panose="020B0606030504020204" pitchFamily="34" charset="0"/>
                        </a:rPr>
                        <a:t>Oct.</a:t>
                      </a:r>
                      <a:r>
                        <a:rPr lang="en-US" sz="1400" baseline="0" dirty="0" smtClean="0">
                          <a:effectLst/>
                          <a:latin typeface="+mn-lt"/>
                          <a:ea typeface="Open Sans" panose="020B0606030504020204" pitchFamily="34" charset="0"/>
                          <a:cs typeface="Open Sans" panose="020B0606030504020204" pitchFamily="34" charset="0"/>
                        </a:rPr>
                        <a:t> – </a:t>
                      </a:r>
                    </a:p>
                    <a:p>
                      <a:pPr marL="0" marR="0" lvl="0" indent="133350">
                        <a:spcBef>
                          <a:spcPts val="0"/>
                        </a:spcBef>
                        <a:spcAft>
                          <a:spcPts val="0"/>
                        </a:spcAft>
                      </a:pPr>
                      <a:r>
                        <a:rPr lang="en-US" sz="1400" baseline="0" dirty="0" smtClean="0">
                          <a:effectLst/>
                          <a:latin typeface="+mn-lt"/>
                          <a:ea typeface="Open Sans" panose="020B0606030504020204" pitchFamily="34" charset="0"/>
                          <a:cs typeface="Open Sans" panose="020B0606030504020204" pitchFamily="34" charset="0"/>
                        </a:rPr>
                        <a:t>Nov.</a:t>
                      </a:r>
                      <a:endParaRPr lang="en-US" sz="14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spcBef>
                          <a:spcPts val="0"/>
                        </a:spcBef>
                        <a:spcAft>
                          <a:spcPts val="0"/>
                        </a:spcAft>
                      </a:pPr>
                      <a:r>
                        <a:rPr lang="en-US" sz="1400" dirty="0" smtClean="0">
                          <a:solidFill>
                            <a:srgbClr val="000000"/>
                          </a:solidFill>
                          <a:effectLst/>
                          <a:latin typeface="+mn-lt"/>
                          <a:ea typeface="Open Sans" panose="020B0606030504020204" pitchFamily="34" charset="0"/>
                          <a:cs typeface="Open Sans" panose="020B0606030504020204" pitchFamily="34" charset="0"/>
                        </a:rPr>
                        <a:t>399 6</a:t>
                      </a:r>
                      <a:r>
                        <a:rPr lang="en-US" sz="1400" baseline="30000" dirty="0" smtClean="0">
                          <a:solidFill>
                            <a:srgbClr val="000000"/>
                          </a:solidFill>
                          <a:effectLst/>
                          <a:latin typeface="+mn-lt"/>
                          <a:ea typeface="Open Sans" panose="020B0606030504020204" pitchFamily="34" charset="0"/>
                          <a:cs typeface="Open Sans" panose="020B0606030504020204" pitchFamily="34" charset="0"/>
                        </a:rPr>
                        <a:t>th</a:t>
                      </a:r>
                      <a:r>
                        <a:rPr lang="en-US" sz="1400" dirty="0" smtClean="0">
                          <a:solidFill>
                            <a:srgbClr val="000000"/>
                          </a:solidFill>
                          <a:effectLst/>
                          <a:latin typeface="+mn-lt"/>
                          <a:ea typeface="Open Sans" panose="020B0606030504020204" pitchFamily="34" charset="0"/>
                          <a:cs typeface="Open Sans" panose="020B0606030504020204" pitchFamily="34" charset="0"/>
                        </a:rPr>
                        <a:t> grade students</a:t>
                      </a:r>
                      <a:endParaRPr lang="en-US" sz="14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spcBef>
                          <a:spcPts val="0"/>
                        </a:spcBef>
                        <a:spcAft>
                          <a:spcPts val="0"/>
                        </a:spcAft>
                      </a:pPr>
                      <a:r>
                        <a:rPr lang="en-US" sz="1000" dirty="0">
                          <a:solidFill>
                            <a:srgbClr val="000000"/>
                          </a:solidFill>
                          <a:effectLst/>
                          <a:latin typeface="+mn-lt"/>
                          <a:ea typeface="Open Sans" panose="020B0606030504020204" pitchFamily="34" charset="0"/>
                          <a:cs typeface="Open Sans" panose="020B0606030504020204" pitchFamily="34" charset="0"/>
                        </a:rPr>
                        <a:t> </a:t>
                      </a:r>
                      <a:r>
                        <a:rPr lang="en-US" sz="1000" dirty="0" smtClean="0">
                          <a:solidFill>
                            <a:srgbClr val="000000"/>
                          </a:solidFill>
                          <a:effectLst/>
                          <a:latin typeface="+mn-lt"/>
                          <a:ea typeface="Open Sans" panose="020B0606030504020204" pitchFamily="34" charset="0"/>
                          <a:cs typeface="Open Sans" panose="020B0606030504020204" pitchFamily="34" charset="0"/>
                        </a:rPr>
                        <a:t>Pre-</a:t>
                      </a:r>
                      <a:r>
                        <a:rPr lang="en-US" sz="1000" baseline="0" dirty="0" smtClean="0">
                          <a:solidFill>
                            <a:srgbClr val="000000"/>
                          </a:solidFill>
                          <a:effectLst/>
                          <a:latin typeface="+mn-lt"/>
                          <a:ea typeface="Open Sans" panose="020B0606030504020204" pitchFamily="34" charset="0"/>
                          <a:cs typeface="Open Sans" panose="020B0606030504020204" pitchFamily="34" charset="0"/>
                        </a:rPr>
                        <a:t> &amp; post-tests completed by random sample of students results:</a:t>
                      </a:r>
                    </a:p>
                    <a:p>
                      <a:pPr marL="228600" marR="0" lvl="0" indent="-228600">
                        <a:spcBef>
                          <a:spcPts val="0"/>
                        </a:spcBef>
                        <a:spcAft>
                          <a:spcPts val="0"/>
                        </a:spcAft>
                        <a:buAutoNum type="arabicPeriod"/>
                      </a:pPr>
                      <a:r>
                        <a:rPr lang="en-US" sz="1000" baseline="0" dirty="0" smtClean="0">
                          <a:solidFill>
                            <a:srgbClr val="000000"/>
                          </a:solidFill>
                          <a:effectLst/>
                          <a:latin typeface="+mn-lt"/>
                          <a:ea typeface="Open Sans" panose="020B0606030504020204" pitchFamily="34" charset="0"/>
                          <a:cs typeface="Open Sans" panose="020B0606030504020204" pitchFamily="34" charset="0"/>
                        </a:rPr>
                        <a:t>Believe that they can stop bullying – Pre-8% Post-63% </a:t>
                      </a:r>
                      <a:r>
                        <a:rPr lang="en-US" sz="1000" b="1" baseline="0" dirty="0" smtClean="0">
                          <a:solidFill>
                            <a:srgbClr val="000000"/>
                          </a:solidFill>
                          <a:effectLst/>
                          <a:latin typeface="+mn-lt"/>
                          <a:ea typeface="Open Sans" panose="020B0606030504020204" pitchFamily="34" charset="0"/>
                          <a:cs typeface="Open Sans" panose="020B0606030504020204" pitchFamily="34" charset="0"/>
                        </a:rPr>
                        <a:t>Increase 687%</a:t>
                      </a:r>
                    </a:p>
                    <a:p>
                      <a:pPr marL="228600" marR="0" lvl="0" indent="-228600">
                        <a:spcBef>
                          <a:spcPts val="0"/>
                        </a:spcBef>
                        <a:spcAft>
                          <a:spcPts val="0"/>
                        </a:spcAft>
                        <a:buAutoNum type="arabicPeriod"/>
                      </a:pPr>
                      <a:r>
                        <a:rPr lang="en-US" sz="1000" baseline="0" dirty="0" smtClean="0">
                          <a:solidFill>
                            <a:srgbClr val="000000"/>
                          </a:solidFill>
                          <a:effectLst/>
                          <a:latin typeface="+mn-lt"/>
                          <a:ea typeface="Open Sans" panose="020B0606030504020204" pitchFamily="34" charset="0"/>
                          <a:cs typeface="Open Sans" panose="020B0606030504020204" pitchFamily="34" charset="0"/>
                        </a:rPr>
                        <a:t>Able to define bullying – Pre-11% Post-71% </a:t>
                      </a:r>
                      <a:r>
                        <a:rPr lang="en-US" sz="1000" b="1" baseline="0" dirty="0" smtClean="0">
                          <a:solidFill>
                            <a:srgbClr val="000000"/>
                          </a:solidFill>
                          <a:effectLst/>
                          <a:latin typeface="+mn-lt"/>
                          <a:ea typeface="Open Sans" panose="020B0606030504020204" pitchFamily="34" charset="0"/>
                          <a:cs typeface="Open Sans" panose="020B0606030504020204" pitchFamily="34" charset="0"/>
                        </a:rPr>
                        <a:t>Increase 545%</a:t>
                      </a:r>
                    </a:p>
                    <a:p>
                      <a:pPr marL="228600" marR="0" lvl="0" indent="-228600">
                        <a:spcBef>
                          <a:spcPts val="0"/>
                        </a:spcBef>
                        <a:spcAft>
                          <a:spcPts val="0"/>
                        </a:spcAft>
                        <a:buAutoNum type="arabicPeriod"/>
                      </a:pPr>
                      <a:r>
                        <a:rPr lang="en-US" sz="1000" baseline="0" dirty="0" smtClean="0">
                          <a:solidFill>
                            <a:srgbClr val="000000"/>
                          </a:solidFill>
                          <a:effectLst/>
                          <a:latin typeface="+mn-lt"/>
                          <a:ea typeface="Open Sans" panose="020B0606030504020204" pitchFamily="34" charset="0"/>
                          <a:cs typeface="Open Sans" panose="020B0606030504020204" pitchFamily="34" charset="0"/>
                        </a:rPr>
                        <a:t>Able to identify one appropriate action when witnessing bullying – Pre-43% Post-72% </a:t>
                      </a:r>
                      <a:r>
                        <a:rPr lang="en-US" sz="1000" b="1" baseline="0" dirty="0" smtClean="0">
                          <a:solidFill>
                            <a:srgbClr val="000000"/>
                          </a:solidFill>
                          <a:effectLst/>
                          <a:latin typeface="+mn-lt"/>
                          <a:ea typeface="Open Sans" panose="020B0606030504020204" pitchFamily="34" charset="0"/>
                          <a:cs typeface="Open Sans" panose="020B0606030504020204" pitchFamily="34" charset="0"/>
                        </a:rPr>
                        <a:t>Increase 112%</a:t>
                      </a:r>
                    </a:p>
                    <a:p>
                      <a:pPr marL="0" marR="0" lvl="0" indent="0">
                        <a:spcBef>
                          <a:spcPts val="0"/>
                        </a:spcBef>
                        <a:spcAft>
                          <a:spcPts val="0"/>
                        </a:spcAft>
                        <a:buNone/>
                      </a:pPr>
                      <a:endParaRPr lang="en-US" sz="10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spcBef>
                          <a:spcPts val="0"/>
                        </a:spcBef>
                        <a:spcAft>
                          <a:spcPts val="0"/>
                        </a:spcAft>
                      </a:pPr>
                      <a:r>
                        <a:rPr lang="en-US" sz="1000" dirty="0">
                          <a:solidFill>
                            <a:srgbClr val="000000"/>
                          </a:solidFill>
                          <a:effectLst/>
                          <a:latin typeface="+mn-lt"/>
                          <a:ea typeface="Open Sans" panose="020B0606030504020204" pitchFamily="34" charset="0"/>
                          <a:cs typeface="Open Sans" panose="020B0606030504020204" pitchFamily="34" charset="0"/>
                        </a:rPr>
                        <a:t> </a:t>
                      </a:r>
                      <a:r>
                        <a:rPr lang="en-US" sz="1000" dirty="0" smtClean="0">
                          <a:solidFill>
                            <a:srgbClr val="000000"/>
                          </a:solidFill>
                          <a:effectLst/>
                          <a:latin typeface="+mn-lt"/>
                          <a:ea typeface="Open Sans" panose="020B0606030504020204" pitchFamily="34" charset="0"/>
                          <a:cs typeface="Open Sans" panose="020B0606030504020204" pitchFamily="34" charset="0"/>
                        </a:rPr>
                        <a:t>In 2016-17</a:t>
                      </a:r>
                      <a:r>
                        <a:rPr lang="en-US" sz="1000" baseline="0" dirty="0" smtClean="0">
                          <a:solidFill>
                            <a:srgbClr val="000000"/>
                          </a:solidFill>
                          <a:effectLst/>
                          <a:latin typeface="+mn-lt"/>
                          <a:ea typeface="Open Sans" panose="020B0606030504020204" pitchFamily="34" charset="0"/>
                          <a:cs typeface="Open Sans" panose="020B0606030504020204" pitchFamily="34" charset="0"/>
                        </a:rPr>
                        <a:t> the number of students with discipline referrals for “fighting” and “physical aggression” </a:t>
                      </a:r>
                      <a:r>
                        <a:rPr lang="en-US" sz="1000" b="1" baseline="0" dirty="0" smtClean="0">
                          <a:solidFill>
                            <a:srgbClr val="000000"/>
                          </a:solidFill>
                          <a:effectLst/>
                          <a:latin typeface="+mn-lt"/>
                          <a:ea typeface="Open Sans" panose="020B0606030504020204" pitchFamily="34" charset="0"/>
                          <a:cs typeface="Open Sans" panose="020B0606030504020204" pitchFamily="34" charset="0"/>
                        </a:rPr>
                        <a:t>decreased</a:t>
                      </a:r>
                      <a:r>
                        <a:rPr lang="en-US" sz="1000" baseline="0" dirty="0" smtClean="0">
                          <a:solidFill>
                            <a:srgbClr val="000000"/>
                          </a:solidFill>
                          <a:effectLst/>
                          <a:latin typeface="+mn-lt"/>
                          <a:ea typeface="Open Sans" panose="020B0606030504020204" pitchFamily="34" charset="0"/>
                          <a:cs typeface="Open Sans" panose="020B0606030504020204" pitchFamily="34" charset="0"/>
                        </a:rPr>
                        <a:t> from 22 students in first 9 weeks to 12 students in second 9 weeks.</a:t>
                      </a:r>
                      <a:endParaRPr lang="en-US" sz="10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spcBef>
                          <a:spcPts val="0"/>
                        </a:spcBef>
                        <a:spcAft>
                          <a:spcPts val="0"/>
                        </a:spcAft>
                      </a:pPr>
                      <a:r>
                        <a:rPr lang="en-US" sz="1000" dirty="0">
                          <a:solidFill>
                            <a:srgbClr val="000000"/>
                          </a:solidFill>
                          <a:effectLst/>
                          <a:latin typeface="+mn-lt"/>
                          <a:ea typeface="Open Sans" panose="020B0606030504020204" pitchFamily="34" charset="0"/>
                          <a:cs typeface="Open Sans" panose="020B0606030504020204" pitchFamily="34" charset="0"/>
                        </a:rPr>
                        <a:t> </a:t>
                      </a:r>
                      <a:r>
                        <a:rPr lang="en-US" sz="1000" dirty="0" smtClean="0">
                          <a:solidFill>
                            <a:srgbClr val="000000"/>
                          </a:solidFill>
                          <a:effectLst/>
                          <a:latin typeface="+mn-lt"/>
                          <a:ea typeface="Open Sans" panose="020B0606030504020204" pitchFamily="34" charset="0"/>
                          <a:cs typeface="Open Sans" panose="020B0606030504020204" pitchFamily="34" charset="0"/>
                        </a:rPr>
                        <a:t>The data indicate</a:t>
                      </a:r>
                      <a:r>
                        <a:rPr lang="en-US" sz="1000" baseline="0" dirty="0" smtClean="0">
                          <a:solidFill>
                            <a:srgbClr val="000000"/>
                          </a:solidFill>
                          <a:effectLst/>
                          <a:latin typeface="+mn-lt"/>
                          <a:ea typeface="Open Sans" panose="020B0606030504020204" pitchFamily="34" charset="0"/>
                          <a:cs typeface="Open Sans" panose="020B0606030504020204" pitchFamily="34" charset="0"/>
                        </a:rPr>
                        <a:t> that the lesson had a positive impact in both perception and outcome data.</a:t>
                      </a:r>
                    </a:p>
                    <a:p>
                      <a:pPr marL="0" marR="0" lvl="0" indent="133350">
                        <a:spcBef>
                          <a:spcPts val="0"/>
                        </a:spcBef>
                        <a:spcAft>
                          <a:spcPts val="0"/>
                        </a:spcAft>
                      </a:pPr>
                      <a:r>
                        <a:rPr lang="en-US" sz="1000" baseline="0" dirty="0" smtClean="0">
                          <a:solidFill>
                            <a:srgbClr val="000000"/>
                          </a:solidFill>
                          <a:effectLst/>
                          <a:latin typeface="+mn-lt"/>
                          <a:ea typeface="Open Sans" panose="020B0606030504020204" pitchFamily="34" charset="0"/>
                          <a:cs typeface="Open Sans" panose="020B0606030504020204" pitchFamily="34" charset="0"/>
                        </a:rPr>
                        <a:t>Knowing this it may be beneficial to deliver these lessons earlier in the school year. </a:t>
                      </a:r>
                    </a:p>
                    <a:p>
                      <a:pPr marL="0" marR="0" lvl="0" indent="133350">
                        <a:spcBef>
                          <a:spcPts val="0"/>
                        </a:spcBef>
                        <a:spcAft>
                          <a:spcPts val="0"/>
                        </a:spcAft>
                      </a:pPr>
                      <a:endParaRPr lang="en-US" sz="10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62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Georgia" panose="02040502050405020303" pitchFamily="18" charset="0"/>
              </a:rPr>
              <a:t>The National Model of School Counseling: Elements of Best Practices </a:t>
            </a:r>
          </a:p>
        </p:txBody>
      </p:sp>
      <p:pic>
        <p:nvPicPr>
          <p:cNvPr id="5" name="Content Placeholder 4"/>
          <p:cNvPicPr>
            <a:picLocks noGrp="1" noChangeAspect="1"/>
          </p:cNvPicPr>
          <p:nvPr>
            <p:ph idx="1"/>
          </p:nvPr>
        </p:nvPicPr>
        <p:blipFill>
          <a:blip r:embed="rId3"/>
          <a:stretch>
            <a:fillRect/>
          </a:stretch>
        </p:blipFill>
        <p:spPr>
          <a:xfrm>
            <a:off x="5554074" y="1003303"/>
            <a:ext cx="3513726" cy="5092697"/>
          </a:xfrm>
          <a:prstGeom prst="rect">
            <a:avLst/>
          </a:prstGeom>
        </p:spPr>
      </p:pic>
      <p:sp>
        <p:nvSpPr>
          <p:cNvPr id="4" name="Slide Number Placeholder 3"/>
          <p:cNvSpPr>
            <a:spLocks noGrp="1"/>
          </p:cNvSpPr>
          <p:nvPr>
            <p:ph type="sldNum" sz="quarter" idx="12"/>
          </p:nvPr>
        </p:nvSpPr>
        <p:spPr/>
        <p:txBody>
          <a:bodyPr/>
          <a:lstStyle/>
          <a:p>
            <a:fld id="{5C76A076-0EB6-4ACF-BC93-AE169B35ECF5}" type="slidenum">
              <a:rPr lang="en-US" smtClean="0">
                <a:solidFill>
                  <a:srgbClr val="1B365D"/>
                </a:solidFill>
              </a:rPr>
              <a:pPr/>
              <a:t>2</a:t>
            </a:fld>
            <a:endParaRPr lang="en-US" dirty="0">
              <a:solidFill>
                <a:srgbClr val="1B365D"/>
              </a:solidFill>
            </a:endParaRPr>
          </a:p>
        </p:txBody>
      </p:sp>
      <p:sp>
        <p:nvSpPr>
          <p:cNvPr id="6" name="Content Placeholder 2"/>
          <p:cNvSpPr txBox="1">
            <a:spLocks/>
          </p:cNvSpPr>
          <p:nvPr/>
        </p:nvSpPr>
        <p:spPr>
          <a:xfrm>
            <a:off x="76200" y="1008363"/>
            <a:ext cx="7086600" cy="5270497"/>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Clr>
                <a:schemeClr val="bg2"/>
              </a:buClr>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bg2"/>
              </a:buClr>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bg2"/>
              </a:buClr>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7150" indent="0">
              <a:buClr>
                <a:srgbClr val="FF0F00"/>
              </a:buClr>
              <a:buFont typeface="Arial" panose="020B0604020202020204" pitchFamily="34" charset="0"/>
              <a:buNone/>
            </a:pPr>
            <a:r>
              <a:rPr lang="en-US" sz="1800" dirty="0">
                <a:solidFill>
                  <a:prstClr val="black"/>
                </a:solidFill>
                <a:latin typeface="Arial" panose="020B0604020202020204" pitchFamily="34" charset="0"/>
                <a:cs typeface="Arial" panose="020B0604020202020204" pitchFamily="34" charset="0"/>
              </a:rPr>
              <a:t>School Counselors work within 3 domains of student development:</a:t>
            </a:r>
          </a:p>
          <a:p>
            <a:pPr marL="57150" indent="0">
              <a:buClr>
                <a:srgbClr val="FF0F00"/>
              </a:buClr>
              <a:buFont typeface="Arial" panose="020B0604020202020204" pitchFamily="34" charset="0"/>
              <a:buNone/>
            </a:pPr>
            <a:r>
              <a:rPr lang="en-US" sz="1800" i="1" dirty="0">
                <a:solidFill>
                  <a:prstClr val="black"/>
                </a:solidFill>
                <a:latin typeface="Arial" panose="020B0604020202020204" pitchFamily="34" charset="0"/>
                <a:cs typeface="Arial" panose="020B0604020202020204" pitchFamily="34" charset="0"/>
              </a:rPr>
              <a:t>Academic</a:t>
            </a:r>
            <a:r>
              <a:rPr lang="en-US" sz="1800" dirty="0">
                <a:solidFill>
                  <a:prstClr val="black"/>
                </a:solidFill>
                <a:latin typeface="Arial" panose="020B0604020202020204" pitchFamily="34" charset="0"/>
                <a:cs typeface="Arial" panose="020B0604020202020204" pitchFamily="34" charset="0"/>
              </a:rPr>
              <a:t>, </a:t>
            </a:r>
            <a:r>
              <a:rPr lang="en-US" sz="1800" i="1" dirty="0">
                <a:solidFill>
                  <a:prstClr val="black"/>
                </a:solidFill>
                <a:latin typeface="Arial" panose="020B0604020202020204" pitchFamily="34" charset="0"/>
                <a:cs typeface="Arial" panose="020B0604020202020204" pitchFamily="34" charset="0"/>
              </a:rPr>
              <a:t>Social and Emotional</a:t>
            </a:r>
            <a:r>
              <a:rPr lang="en-US" sz="1800" dirty="0">
                <a:solidFill>
                  <a:prstClr val="black"/>
                </a:solidFill>
                <a:latin typeface="Arial" panose="020B0604020202020204" pitchFamily="34" charset="0"/>
                <a:cs typeface="Arial" panose="020B0604020202020204" pitchFamily="34" charset="0"/>
              </a:rPr>
              <a:t>, </a:t>
            </a:r>
            <a:r>
              <a:rPr lang="en-US" sz="1800" i="1" dirty="0">
                <a:solidFill>
                  <a:prstClr val="black"/>
                </a:solidFill>
                <a:latin typeface="Arial" panose="020B0604020202020204" pitchFamily="34" charset="0"/>
                <a:cs typeface="Arial" panose="020B0604020202020204" pitchFamily="34" charset="0"/>
              </a:rPr>
              <a:t>College and Career Readiness</a:t>
            </a:r>
          </a:p>
          <a:p>
            <a:pPr marL="57150" indent="0">
              <a:buClr>
                <a:srgbClr val="FF0F00"/>
              </a:buClr>
              <a:buFont typeface="Arial" panose="020B0604020202020204" pitchFamily="34" charset="0"/>
              <a:buNone/>
            </a:pPr>
            <a:endParaRPr lang="en-US" sz="1800" dirty="0">
              <a:solidFill>
                <a:prstClr val="black"/>
              </a:solidFill>
              <a:latin typeface="Arial" panose="020B0604020202020204" pitchFamily="34" charset="0"/>
              <a:cs typeface="Arial" panose="020B0604020202020204" pitchFamily="34" charset="0"/>
            </a:endParaRPr>
          </a:p>
          <a:p>
            <a:pPr marL="57150" indent="0">
              <a:buClr>
                <a:srgbClr val="FF0F00"/>
              </a:buClr>
              <a:buFont typeface="Arial" panose="020B0604020202020204" pitchFamily="34" charset="0"/>
              <a:buNone/>
            </a:pPr>
            <a:r>
              <a:rPr lang="en-US" sz="1800" b="1" dirty="0">
                <a:solidFill>
                  <a:prstClr val="black"/>
                </a:solidFill>
                <a:latin typeface="Arial" panose="020B0604020202020204" pitchFamily="34" charset="0"/>
                <a:cs typeface="Arial" panose="020B0604020202020204" pitchFamily="34" charset="0"/>
              </a:rPr>
              <a:t>Foundation – WHY we do what we do</a:t>
            </a:r>
          </a:p>
          <a:p>
            <a:pPr marL="400050">
              <a:buClr>
                <a:srgbClr val="FF0F00"/>
              </a:buClr>
            </a:pPr>
            <a:r>
              <a:rPr lang="en-US" sz="1800" dirty="0">
                <a:solidFill>
                  <a:prstClr val="black"/>
                </a:solidFill>
                <a:latin typeface="Arial" panose="020B0604020202020204" pitchFamily="34" charset="0"/>
                <a:cs typeface="Arial" panose="020B0604020202020204" pitchFamily="34" charset="0"/>
              </a:rPr>
              <a:t>e.g., setting annual goals, aligning work to </a:t>
            </a:r>
            <a:br>
              <a:rPr lang="en-US" sz="1800" dirty="0">
                <a:solidFill>
                  <a:prstClr val="black"/>
                </a:solidFill>
                <a:latin typeface="Arial" panose="020B0604020202020204" pitchFamily="34" charset="0"/>
                <a:cs typeface="Arial" panose="020B0604020202020204" pitchFamily="34" charset="0"/>
              </a:rPr>
            </a:br>
            <a:r>
              <a:rPr lang="en-US" sz="1800" dirty="0">
                <a:solidFill>
                  <a:prstClr val="black"/>
                </a:solidFill>
                <a:latin typeface="Arial" panose="020B0604020202020204" pitchFamily="34" charset="0"/>
                <a:cs typeface="Arial" panose="020B0604020202020204" pitchFamily="34" charset="0"/>
              </a:rPr>
              <a:t>standards, compliance to statutes/policies</a:t>
            </a:r>
          </a:p>
          <a:p>
            <a:pPr marL="57150" indent="0">
              <a:buClr>
                <a:srgbClr val="FF0F00"/>
              </a:buClr>
              <a:buFont typeface="Arial" panose="020B0604020202020204" pitchFamily="34" charset="0"/>
              <a:buNone/>
            </a:pPr>
            <a:endParaRPr lang="en-US" sz="1800" dirty="0">
              <a:solidFill>
                <a:prstClr val="black"/>
              </a:solidFill>
              <a:latin typeface="Arial" panose="020B0604020202020204" pitchFamily="34" charset="0"/>
              <a:cs typeface="Arial" panose="020B0604020202020204" pitchFamily="34" charset="0"/>
            </a:endParaRPr>
          </a:p>
          <a:p>
            <a:pPr marL="57150" indent="0">
              <a:buClr>
                <a:srgbClr val="FF0F00"/>
              </a:buClr>
              <a:buFont typeface="Arial" panose="020B0604020202020204" pitchFamily="34" charset="0"/>
              <a:buNone/>
            </a:pPr>
            <a:r>
              <a:rPr lang="en-US" sz="1800" b="1" dirty="0">
                <a:solidFill>
                  <a:prstClr val="black"/>
                </a:solidFill>
                <a:latin typeface="Arial" panose="020B0604020202020204" pitchFamily="34" charset="0"/>
                <a:cs typeface="Arial" panose="020B0604020202020204" pitchFamily="34" charset="0"/>
              </a:rPr>
              <a:t>Management – HOW we do what we do</a:t>
            </a:r>
          </a:p>
          <a:p>
            <a:pPr indent="-285750">
              <a:buClr>
                <a:srgbClr val="FF0F00"/>
              </a:buClr>
            </a:pPr>
            <a:r>
              <a:rPr lang="en-US" sz="1800" dirty="0">
                <a:solidFill>
                  <a:prstClr val="black"/>
                </a:solidFill>
                <a:latin typeface="Arial" panose="020B0604020202020204" pitchFamily="34" charset="0"/>
                <a:cs typeface="Arial" panose="020B0604020202020204" pitchFamily="34" charset="0"/>
              </a:rPr>
              <a:t>e.g., needs assessments, setting expectations, </a:t>
            </a:r>
            <a:br>
              <a:rPr lang="en-US" sz="1800" dirty="0">
                <a:solidFill>
                  <a:prstClr val="black"/>
                </a:solidFill>
                <a:latin typeface="Arial" panose="020B0604020202020204" pitchFamily="34" charset="0"/>
                <a:cs typeface="Arial" panose="020B0604020202020204" pitchFamily="34" charset="0"/>
              </a:rPr>
            </a:br>
            <a:r>
              <a:rPr lang="en-US" sz="1800" dirty="0">
                <a:solidFill>
                  <a:prstClr val="black"/>
                </a:solidFill>
                <a:latin typeface="Arial" panose="020B0604020202020204" pitchFamily="34" charset="0"/>
                <a:cs typeface="Arial" panose="020B0604020202020204" pitchFamily="34" charset="0"/>
              </a:rPr>
              <a:t>analyzing data</a:t>
            </a:r>
          </a:p>
          <a:p>
            <a:pPr marL="57150" indent="0">
              <a:buClr>
                <a:srgbClr val="FF0F00"/>
              </a:buClr>
              <a:buFont typeface="Arial" panose="020B0604020202020204" pitchFamily="34" charset="0"/>
              <a:buNone/>
            </a:pPr>
            <a:endParaRPr lang="en-US" sz="1800" dirty="0">
              <a:solidFill>
                <a:prstClr val="black"/>
              </a:solidFill>
              <a:latin typeface="Arial" panose="020B0604020202020204" pitchFamily="34" charset="0"/>
              <a:cs typeface="Arial" panose="020B0604020202020204" pitchFamily="34" charset="0"/>
            </a:endParaRPr>
          </a:p>
          <a:p>
            <a:pPr marL="57150" indent="0">
              <a:buClr>
                <a:srgbClr val="FF0F00"/>
              </a:buClr>
              <a:buFont typeface="Arial" panose="020B0604020202020204" pitchFamily="34" charset="0"/>
              <a:buNone/>
            </a:pPr>
            <a:r>
              <a:rPr lang="en-US" sz="1800" b="1" dirty="0">
                <a:solidFill>
                  <a:prstClr val="black"/>
                </a:solidFill>
                <a:latin typeface="Arial" panose="020B0604020202020204" pitchFamily="34" charset="0"/>
                <a:cs typeface="Arial" panose="020B0604020202020204" pitchFamily="34" charset="0"/>
              </a:rPr>
              <a:t>Delivery – what we DO</a:t>
            </a:r>
          </a:p>
          <a:p>
            <a:pPr indent="-285750">
              <a:buClr>
                <a:srgbClr val="FF0F00"/>
              </a:buClr>
            </a:pPr>
            <a:r>
              <a:rPr lang="en-US" sz="1800" dirty="0">
                <a:solidFill>
                  <a:prstClr val="black"/>
                </a:solidFill>
                <a:latin typeface="Arial" panose="020B0604020202020204" pitchFamily="34" charset="0"/>
                <a:cs typeface="Arial" panose="020B0604020202020204" pitchFamily="34" charset="0"/>
              </a:rPr>
              <a:t>e.g., individual student planning, delivering core </a:t>
            </a:r>
            <a:br>
              <a:rPr lang="en-US" sz="1800" dirty="0">
                <a:solidFill>
                  <a:prstClr val="black"/>
                </a:solidFill>
                <a:latin typeface="Arial" panose="020B0604020202020204" pitchFamily="34" charset="0"/>
                <a:cs typeface="Arial" panose="020B0604020202020204" pitchFamily="34" charset="0"/>
              </a:rPr>
            </a:br>
            <a:r>
              <a:rPr lang="en-US" sz="1800" dirty="0">
                <a:solidFill>
                  <a:prstClr val="black"/>
                </a:solidFill>
                <a:latin typeface="Arial" panose="020B0604020202020204" pitchFamily="34" charset="0"/>
                <a:cs typeface="Arial" panose="020B0604020202020204" pitchFamily="34" charset="0"/>
              </a:rPr>
              <a:t>counseling curriculum, responsive services, </a:t>
            </a:r>
            <a:br>
              <a:rPr lang="en-US" sz="1800" dirty="0">
                <a:solidFill>
                  <a:prstClr val="black"/>
                </a:solidFill>
                <a:latin typeface="Arial" panose="020B0604020202020204" pitchFamily="34" charset="0"/>
                <a:cs typeface="Arial" panose="020B0604020202020204" pitchFamily="34" charset="0"/>
              </a:rPr>
            </a:br>
            <a:r>
              <a:rPr lang="en-US" sz="1800" dirty="0">
                <a:solidFill>
                  <a:prstClr val="black"/>
                </a:solidFill>
                <a:latin typeface="Arial" panose="020B0604020202020204" pitchFamily="34" charset="0"/>
                <a:cs typeface="Arial" panose="020B0604020202020204" pitchFamily="34" charset="0"/>
              </a:rPr>
              <a:t>collaboration, consultation, referrals</a:t>
            </a:r>
          </a:p>
          <a:p>
            <a:pPr marL="57150" indent="0">
              <a:buClr>
                <a:srgbClr val="FF0F00"/>
              </a:buClr>
              <a:buFont typeface="Arial" panose="020B0604020202020204" pitchFamily="34" charset="0"/>
              <a:buNone/>
            </a:pPr>
            <a:endParaRPr lang="en-US" sz="1800" dirty="0">
              <a:solidFill>
                <a:prstClr val="black"/>
              </a:solidFill>
              <a:latin typeface="Arial" panose="020B0604020202020204" pitchFamily="34" charset="0"/>
              <a:cs typeface="Arial" panose="020B0604020202020204" pitchFamily="34" charset="0"/>
            </a:endParaRPr>
          </a:p>
          <a:p>
            <a:pPr marL="57150" indent="0">
              <a:buClr>
                <a:srgbClr val="FF0F00"/>
              </a:buClr>
              <a:buFont typeface="Arial" panose="020B0604020202020204" pitchFamily="34" charset="0"/>
              <a:buNone/>
            </a:pPr>
            <a:r>
              <a:rPr lang="en-US" sz="1800" b="1" dirty="0">
                <a:solidFill>
                  <a:prstClr val="black"/>
                </a:solidFill>
                <a:latin typeface="Arial" panose="020B0604020202020204" pitchFamily="34" charset="0"/>
                <a:cs typeface="Arial" panose="020B0604020202020204" pitchFamily="34" charset="0"/>
              </a:rPr>
              <a:t>Accountability – the IMPACT of what we do</a:t>
            </a:r>
          </a:p>
          <a:p>
            <a:pPr indent="-285750">
              <a:buClr>
                <a:srgbClr val="FF0F00"/>
              </a:buClr>
            </a:pPr>
            <a:r>
              <a:rPr lang="en-US" sz="1800" dirty="0">
                <a:solidFill>
                  <a:prstClr val="black"/>
                </a:solidFill>
                <a:latin typeface="Arial" panose="020B0604020202020204" pitchFamily="34" charset="0"/>
                <a:cs typeface="Arial" panose="020B0604020202020204" pitchFamily="34" charset="0"/>
              </a:rPr>
              <a:t>e.g., program and professional evaluations, </a:t>
            </a:r>
            <a:br>
              <a:rPr lang="en-US" sz="1800" dirty="0">
                <a:solidFill>
                  <a:prstClr val="black"/>
                </a:solidFill>
                <a:latin typeface="Arial" panose="020B0604020202020204" pitchFamily="34" charset="0"/>
                <a:cs typeface="Arial" panose="020B0604020202020204" pitchFamily="34" charset="0"/>
              </a:rPr>
            </a:br>
            <a:r>
              <a:rPr lang="en-US" sz="1800" dirty="0">
                <a:solidFill>
                  <a:prstClr val="black"/>
                </a:solidFill>
                <a:latin typeface="Arial" panose="020B0604020202020204" pitchFamily="34" charset="0"/>
                <a:cs typeface="Arial" panose="020B0604020202020204" pitchFamily="34" charset="0"/>
              </a:rPr>
              <a:t>impact analyses</a:t>
            </a:r>
          </a:p>
        </p:txBody>
      </p:sp>
      <p:sp>
        <p:nvSpPr>
          <p:cNvPr id="7" name="TextBox 6"/>
          <p:cNvSpPr txBox="1"/>
          <p:nvPr/>
        </p:nvSpPr>
        <p:spPr>
          <a:xfrm>
            <a:off x="1828800" y="6324600"/>
            <a:ext cx="7620000" cy="461665"/>
          </a:xfrm>
          <a:prstGeom prst="rect">
            <a:avLst/>
          </a:prstGeom>
          <a:noFill/>
        </p:spPr>
        <p:txBody>
          <a:bodyPr wrap="square" rtlCol="0">
            <a:spAutoFit/>
          </a:bodyPr>
          <a:lstStyle/>
          <a:p>
            <a:r>
              <a:rPr lang="en-US" sz="1200" i="1" dirty="0">
                <a:solidFill>
                  <a:prstClr val="black"/>
                </a:solidFill>
              </a:rPr>
              <a:t>Source for graphic and more information: http://schoolcounselor.org/asca/media/asca/ASCA%20National%20Model%20Templates/ANMExecSumm.pdf</a:t>
            </a:r>
          </a:p>
        </p:txBody>
      </p:sp>
    </p:spTree>
    <p:extLst>
      <p:ext uri="{BB962C8B-B14F-4D97-AF65-F5344CB8AC3E}">
        <p14:creationId xmlns:p14="http://schemas.microsoft.com/office/powerpoint/2010/main" val="16634958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74864"/>
            <a:ext cx="8382000" cy="4921136"/>
          </a:xfrm>
        </p:spPr>
        <p:txBody>
          <a:bodyPr>
            <a:normAutofit/>
          </a:bodyPr>
          <a:lstStyle/>
          <a:p>
            <a:pPr marL="0" indent="0">
              <a:buClr>
                <a:srgbClr val="FF0000"/>
              </a:buClr>
              <a:buNone/>
            </a:pPr>
            <a:r>
              <a:rPr lang="en-US" sz="2400" dirty="0" smtClean="0">
                <a:solidFill>
                  <a:schemeClr val="tx1"/>
                </a:solidFill>
                <a:ea typeface="Open Sans" panose="020B0606030504020204" pitchFamily="34" charset="0"/>
                <a:cs typeface="Open Sans" panose="020B0606030504020204" pitchFamily="34" charset="0"/>
              </a:rPr>
              <a:t>Small Group Results Report:</a:t>
            </a:r>
          </a:p>
          <a:p>
            <a:pPr>
              <a:buClr>
                <a:srgbClr val="FF0000"/>
              </a:buClr>
              <a:buFont typeface="Wingdings" panose="05000000000000000000" pitchFamily="2" charset="2"/>
              <a:buChar char="§"/>
            </a:pPr>
            <a:r>
              <a:rPr lang="en-US" sz="2200" dirty="0" smtClean="0">
                <a:solidFill>
                  <a:schemeClr val="tx1"/>
                </a:solidFill>
                <a:ea typeface="Open Sans" panose="020B0606030504020204" pitchFamily="34" charset="0"/>
                <a:cs typeface="Open Sans" panose="020B0606030504020204" pitchFamily="34" charset="0"/>
              </a:rPr>
              <a:t>Demonstrates effectiveness of small group counseling</a:t>
            </a:r>
          </a:p>
          <a:p>
            <a:pPr marL="457200" lvl="1" indent="0">
              <a:buClr>
                <a:srgbClr val="FF0000"/>
              </a:buClr>
              <a:buNone/>
            </a:pPr>
            <a:endPar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2"/>
          <p:cNvSpPr>
            <a:spLocks noGrp="1"/>
          </p:cNvSpPr>
          <p:nvPr>
            <p:ph type="title"/>
          </p:nvPr>
        </p:nvSpPr>
        <p:spPr/>
        <p:txBody>
          <a:bodyPr>
            <a:normAutofit/>
          </a:bodyPr>
          <a:lstStyle/>
          <a:p>
            <a:pPr algn="l"/>
            <a:r>
              <a:rPr lang="en-US" sz="3600" dirty="0" smtClean="0">
                <a:solidFill>
                  <a:schemeClr val="bg1"/>
                </a:solidFill>
              </a:rPr>
              <a:t>Accountability: Program Results</a:t>
            </a:r>
            <a:endParaRPr lang="en-US" sz="3600" dirty="0">
              <a:solidFill>
                <a:schemeClr val="bg1"/>
              </a:solidFill>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20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83137276"/>
              </p:ext>
            </p:extLst>
          </p:nvPr>
        </p:nvGraphicFramePr>
        <p:xfrm>
          <a:off x="534956" y="2514600"/>
          <a:ext cx="8083420" cy="2956560"/>
        </p:xfrm>
        <a:graphic>
          <a:graphicData uri="http://schemas.openxmlformats.org/drawingml/2006/table">
            <a:tbl>
              <a:tblPr firstRow="1" firstCol="1" bandRow="1"/>
              <a:tblGrid>
                <a:gridCol w="565839"/>
                <a:gridCol w="1131679"/>
                <a:gridCol w="808342"/>
                <a:gridCol w="970010"/>
                <a:gridCol w="1864350"/>
                <a:gridCol w="1447800"/>
                <a:gridCol w="1295400"/>
              </a:tblGrid>
              <a:tr h="666119">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Grade Level</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Lesson Topic</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Projected Start/End</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Process Data (Number of students affected)</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Perception Data </a:t>
                      </a:r>
                    </a:p>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(Data from surveys/ assessments)</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Outcome Data (Achievement, attendance and/or behavior data)</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solidFill>
                            <a:schemeClr val="tx1"/>
                          </a:solidFill>
                          <a:effectLst/>
                          <a:latin typeface="+mn-lt"/>
                          <a:ea typeface="Open Sans" panose="020B0606030504020204" pitchFamily="34" charset="0"/>
                          <a:cs typeface="Open Sans" panose="020B0606030504020204" pitchFamily="34" charset="0"/>
                        </a:rPr>
                        <a:t>Implications</a:t>
                      </a:r>
                    </a:p>
                  </a:txBody>
                  <a:tcPr marL="65401" marR="65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58770">
                <a:tc>
                  <a:txBody>
                    <a:bodyPr/>
                    <a:lstStyle/>
                    <a:p>
                      <a:pPr lvl="0"/>
                      <a:r>
                        <a:rPr lang="en-US" sz="1400" dirty="0" smtClean="0">
                          <a:effectLst/>
                          <a:latin typeface="+mn-lt"/>
                          <a:ea typeface="Open Sans" panose="020B0606030504020204" pitchFamily="34" charset="0"/>
                          <a:cs typeface="Open Sans" panose="020B0606030504020204" pitchFamily="34" charset="0"/>
                        </a:rPr>
                        <a:t>6</a:t>
                      </a:r>
                      <a:r>
                        <a:rPr lang="en-US" sz="1400" baseline="30000" dirty="0" smtClean="0">
                          <a:effectLst/>
                          <a:latin typeface="+mn-lt"/>
                          <a:ea typeface="Open Sans" panose="020B0606030504020204" pitchFamily="34" charset="0"/>
                          <a:cs typeface="Open Sans" panose="020B0606030504020204" pitchFamily="34" charset="0"/>
                        </a:rPr>
                        <a:t>th</a:t>
                      </a:r>
                      <a:endParaRPr lang="en-US" sz="14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lvl="0" indent="133350" algn="l">
                        <a:spcBef>
                          <a:spcPts val="0"/>
                        </a:spcBef>
                        <a:spcAft>
                          <a:spcPts val="0"/>
                        </a:spcAft>
                      </a:pPr>
                      <a:r>
                        <a:rPr lang="en-US" sz="1400" dirty="0" smtClean="0">
                          <a:solidFill>
                            <a:srgbClr val="000000"/>
                          </a:solidFill>
                          <a:effectLst/>
                          <a:latin typeface="+mn-lt"/>
                          <a:ea typeface="Open Sans" panose="020B0606030504020204" pitchFamily="34" charset="0"/>
                          <a:cs typeface="Open Sans" panose="020B0606030504020204" pitchFamily="34" charset="0"/>
                        </a:rPr>
                        <a:t>Conflict Resolution</a:t>
                      </a:r>
                      <a:endParaRPr lang="en-US" sz="14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lvl="0" indent="133350">
                        <a:spcBef>
                          <a:spcPts val="0"/>
                        </a:spcBef>
                        <a:spcAft>
                          <a:spcPts val="0"/>
                        </a:spcAft>
                      </a:pPr>
                      <a:r>
                        <a:rPr lang="en-US" sz="1400" dirty="0" smtClean="0">
                          <a:effectLst/>
                          <a:latin typeface="+mn-lt"/>
                          <a:ea typeface="Open Sans" panose="020B0606030504020204" pitchFamily="34" charset="0"/>
                          <a:cs typeface="Open Sans" panose="020B0606030504020204" pitchFamily="34" charset="0"/>
                        </a:rPr>
                        <a:t>Oct.</a:t>
                      </a:r>
                      <a:r>
                        <a:rPr lang="en-US" sz="1400" baseline="0" dirty="0" smtClean="0">
                          <a:effectLst/>
                          <a:latin typeface="+mn-lt"/>
                          <a:ea typeface="Open Sans" panose="020B0606030504020204" pitchFamily="34" charset="0"/>
                          <a:cs typeface="Open Sans" panose="020B0606030504020204" pitchFamily="34" charset="0"/>
                        </a:rPr>
                        <a:t> – </a:t>
                      </a:r>
                    </a:p>
                    <a:p>
                      <a:pPr marL="0" marR="0" lvl="0" indent="133350">
                        <a:spcBef>
                          <a:spcPts val="0"/>
                        </a:spcBef>
                        <a:spcAft>
                          <a:spcPts val="0"/>
                        </a:spcAft>
                      </a:pPr>
                      <a:r>
                        <a:rPr lang="en-US" sz="1400" baseline="0" dirty="0" smtClean="0">
                          <a:effectLst/>
                          <a:latin typeface="+mn-lt"/>
                          <a:ea typeface="Open Sans" panose="020B0606030504020204" pitchFamily="34" charset="0"/>
                          <a:cs typeface="Open Sans" panose="020B0606030504020204" pitchFamily="34" charset="0"/>
                        </a:rPr>
                        <a:t>Nov.</a:t>
                      </a:r>
                      <a:endParaRPr lang="en-US" sz="14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lvl="0" indent="133350">
                        <a:spcBef>
                          <a:spcPts val="0"/>
                        </a:spcBef>
                        <a:spcAft>
                          <a:spcPts val="0"/>
                        </a:spcAft>
                      </a:pPr>
                      <a:r>
                        <a:rPr lang="en-US" sz="1400" dirty="0" smtClean="0">
                          <a:solidFill>
                            <a:srgbClr val="000000"/>
                          </a:solidFill>
                          <a:effectLst/>
                          <a:latin typeface="+mn-lt"/>
                          <a:ea typeface="Open Sans" panose="020B0606030504020204" pitchFamily="34" charset="0"/>
                          <a:cs typeface="Open Sans" panose="020B0606030504020204" pitchFamily="34" charset="0"/>
                        </a:rPr>
                        <a:t>399 6</a:t>
                      </a:r>
                      <a:r>
                        <a:rPr lang="en-US" sz="1400" baseline="30000" dirty="0" smtClean="0">
                          <a:solidFill>
                            <a:srgbClr val="000000"/>
                          </a:solidFill>
                          <a:effectLst/>
                          <a:latin typeface="+mn-lt"/>
                          <a:ea typeface="Open Sans" panose="020B0606030504020204" pitchFamily="34" charset="0"/>
                          <a:cs typeface="Open Sans" panose="020B0606030504020204" pitchFamily="34" charset="0"/>
                        </a:rPr>
                        <a:t>th</a:t>
                      </a:r>
                      <a:r>
                        <a:rPr lang="en-US" sz="1400" dirty="0" smtClean="0">
                          <a:solidFill>
                            <a:srgbClr val="000000"/>
                          </a:solidFill>
                          <a:effectLst/>
                          <a:latin typeface="+mn-lt"/>
                          <a:ea typeface="Open Sans" panose="020B0606030504020204" pitchFamily="34" charset="0"/>
                          <a:cs typeface="Open Sans" panose="020B0606030504020204" pitchFamily="34" charset="0"/>
                        </a:rPr>
                        <a:t> grade students</a:t>
                      </a:r>
                      <a:endParaRPr lang="en-US" sz="14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lvl="0" indent="133350">
                        <a:spcBef>
                          <a:spcPts val="0"/>
                        </a:spcBef>
                        <a:spcAft>
                          <a:spcPts val="0"/>
                        </a:spcAft>
                      </a:pPr>
                      <a:r>
                        <a:rPr lang="en-US" sz="1000" dirty="0">
                          <a:solidFill>
                            <a:srgbClr val="000000"/>
                          </a:solidFill>
                          <a:effectLst/>
                          <a:latin typeface="+mn-lt"/>
                          <a:ea typeface="Open Sans" panose="020B0606030504020204" pitchFamily="34" charset="0"/>
                          <a:cs typeface="Open Sans" panose="020B0606030504020204" pitchFamily="34" charset="0"/>
                        </a:rPr>
                        <a:t> </a:t>
                      </a:r>
                      <a:r>
                        <a:rPr lang="en-US" sz="1000" dirty="0" smtClean="0">
                          <a:solidFill>
                            <a:srgbClr val="000000"/>
                          </a:solidFill>
                          <a:effectLst/>
                          <a:latin typeface="+mn-lt"/>
                          <a:ea typeface="Open Sans" panose="020B0606030504020204" pitchFamily="34" charset="0"/>
                          <a:cs typeface="Open Sans" panose="020B0606030504020204" pitchFamily="34" charset="0"/>
                        </a:rPr>
                        <a:t>Pre-</a:t>
                      </a:r>
                      <a:r>
                        <a:rPr lang="en-US" sz="1000" baseline="0" dirty="0" smtClean="0">
                          <a:solidFill>
                            <a:srgbClr val="000000"/>
                          </a:solidFill>
                          <a:effectLst/>
                          <a:latin typeface="+mn-lt"/>
                          <a:ea typeface="Open Sans" panose="020B0606030504020204" pitchFamily="34" charset="0"/>
                          <a:cs typeface="Open Sans" panose="020B0606030504020204" pitchFamily="34" charset="0"/>
                        </a:rPr>
                        <a:t> &amp; post-tests completed by random sample of students results:</a:t>
                      </a:r>
                    </a:p>
                    <a:p>
                      <a:pPr marL="228600" marR="0" lvl="0" indent="-228600">
                        <a:spcBef>
                          <a:spcPts val="0"/>
                        </a:spcBef>
                        <a:spcAft>
                          <a:spcPts val="0"/>
                        </a:spcAft>
                        <a:buAutoNum type="arabicPeriod"/>
                      </a:pPr>
                      <a:r>
                        <a:rPr lang="en-US" sz="1000" baseline="0" dirty="0" smtClean="0">
                          <a:solidFill>
                            <a:srgbClr val="000000"/>
                          </a:solidFill>
                          <a:effectLst/>
                          <a:latin typeface="+mn-lt"/>
                          <a:ea typeface="Open Sans" panose="020B0606030504020204" pitchFamily="34" charset="0"/>
                          <a:cs typeface="Open Sans" panose="020B0606030504020204" pitchFamily="34" charset="0"/>
                        </a:rPr>
                        <a:t>Believe that they can stop bullying – Pre-8% Post-63% </a:t>
                      </a:r>
                      <a:r>
                        <a:rPr lang="en-US" sz="1000" b="1" baseline="0" dirty="0" smtClean="0">
                          <a:solidFill>
                            <a:srgbClr val="000000"/>
                          </a:solidFill>
                          <a:effectLst/>
                          <a:latin typeface="+mn-lt"/>
                          <a:ea typeface="Open Sans" panose="020B0606030504020204" pitchFamily="34" charset="0"/>
                          <a:cs typeface="Open Sans" panose="020B0606030504020204" pitchFamily="34" charset="0"/>
                        </a:rPr>
                        <a:t>Increase 687%</a:t>
                      </a:r>
                    </a:p>
                    <a:p>
                      <a:pPr marL="228600" marR="0" lvl="0" indent="-228600">
                        <a:spcBef>
                          <a:spcPts val="0"/>
                        </a:spcBef>
                        <a:spcAft>
                          <a:spcPts val="0"/>
                        </a:spcAft>
                        <a:buAutoNum type="arabicPeriod"/>
                      </a:pPr>
                      <a:r>
                        <a:rPr lang="en-US" sz="1000" baseline="0" dirty="0" smtClean="0">
                          <a:solidFill>
                            <a:srgbClr val="000000"/>
                          </a:solidFill>
                          <a:effectLst/>
                          <a:latin typeface="+mn-lt"/>
                          <a:ea typeface="Open Sans" panose="020B0606030504020204" pitchFamily="34" charset="0"/>
                          <a:cs typeface="Open Sans" panose="020B0606030504020204" pitchFamily="34" charset="0"/>
                        </a:rPr>
                        <a:t>Able to define bullying – Pre-11% Post-71% </a:t>
                      </a:r>
                      <a:r>
                        <a:rPr lang="en-US" sz="1000" b="1" baseline="0" dirty="0" smtClean="0">
                          <a:solidFill>
                            <a:srgbClr val="000000"/>
                          </a:solidFill>
                          <a:effectLst/>
                          <a:latin typeface="+mn-lt"/>
                          <a:ea typeface="Open Sans" panose="020B0606030504020204" pitchFamily="34" charset="0"/>
                          <a:cs typeface="Open Sans" panose="020B0606030504020204" pitchFamily="34" charset="0"/>
                        </a:rPr>
                        <a:t>Increase 545%</a:t>
                      </a:r>
                    </a:p>
                    <a:p>
                      <a:pPr marL="228600" marR="0" lvl="0" indent="-228600">
                        <a:spcBef>
                          <a:spcPts val="0"/>
                        </a:spcBef>
                        <a:spcAft>
                          <a:spcPts val="0"/>
                        </a:spcAft>
                        <a:buAutoNum type="arabicPeriod"/>
                      </a:pPr>
                      <a:r>
                        <a:rPr lang="en-US" sz="1000" baseline="0" dirty="0" smtClean="0">
                          <a:solidFill>
                            <a:srgbClr val="000000"/>
                          </a:solidFill>
                          <a:effectLst/>
                          <a:latin typeface="+mn-lt"/>
                          <a:ea typeface="Open Sans" panose="020B0606030504020204" pitchFamily="34" charset="0"/>
                          <a:cs typeface="Open Sans" panose="020B0606030504020204" pitchFamily="34" charset="0"/>
                        </a:rPr>
                        <a:t>Able to identify one appropriate action when witnessing bullying – Pre-43% Post-72% </a:t>
                      </a:r>
                      <a:r>
                        <a:rPr lang="en-US" sz="1000" b="1" baseline="0" dirty="0" smtClean="0">
                          <a:solidFill>
                            <a:srgbClr val="000000"/>
                          </a:solidFill>
                          <a:effectLst/>
                          <a:latin typeface="+mn-lt"/>
                          <a:ea typeface="Open Sans" panose="020B0606030504020204" pitchFamily="34" charset="0"/>
                          <a:cs typeface="Open Sans" panose="020B0606030504020204" pitchFamily="34" charset="0"/>
                        </a:rPr>
                        <a:t>Increase 112%</a:t>
                      </a:r>
                    </a:p>
                    <a:p>
                      <a:pPr marL="0" marR="0" lvl="0" indent="0">
                        <a:spcBef>
                          <a:spcPts val="0"/>
                        </a:spcBef>
                        <a:spcAft>
                          <a:spcPts val="0"/>
                        </a:spcAft>
                        <a:buNone/>
                      </a:pPr>
                      <a:endParaRPr lang="en-US" sz="10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lvl="0" indent="133350">
                        <a:spcBef>
                          <a:spcPts val="0"/>
                        </a:spcBef>
                        <a:spcAft>
                          <a:spcPts val="0"/>
                        </a:spcAft>
                      </a:pPr>
                      <a:r>
                        <a:rPr lang="en-US" sz="1000" dirty="0">
                          <a:solidFill>
                            <a:srgbClr val="000000"/>
                          </a:solidFill>
                          <a:effectLst/>
                          <a:latin typeface="+mn-lt"/>
                          <a:ea typeface="Open Sans" panose="020B0606030504020204" pitchFamily="34" charset="0"/>
                          <a:cs typeface="Open Sans" panose="020B0606030504020204" pitchFamily="34" charset="0"/>
                        </a:rPr>
                        <a:t> </a:t>
                      </a:r>
                      <a:r>
                        <a:rPr lang="en-US" sz="1000" dirty="0" smtClean="0">
                          <a:solidFill>
                            <a:srgbClr val="000000"/>
                          </a:solidFill>
                          <a:effectLst/>
                          <a:latin typeface="+mn-lt"/>
                          <a:ea typeface="Open Sans" panose="020B0606030504020204" pitchFamily="34" charset="0"/>
                          <a:cs typeface="Open Sans" panose="020B0606030504020204" pitchFamily="34" charset="0"/>
                        </a:rPr>
                        <a:t>In 2016-17</a:t>
                      </a:r>
                      <a:r>
                        <a:rPr lang="en-US" sz="1000" baseline="0" dirty="0" smtClean="0">
                          <a:solidFill>
                            <a:srgbClr val="000000"/>
                          </a:solidFill>
                          <a:effectLst/>
                          <a:latin typeface="+mn-lt"/>
                          <a:ea typeface="Open Sans" panose="020B0606030504020204" pitchFamily="34" charset="0"/>
                          <a:cs typeface="Open Sans" panose="020B0606030504020204" pitchFamily="34" charset="0"/>
                        </a:rPr>
                        <a:t> the number of students with discipline referrals for “fighting” and “physical aggression” </a:t>
                      </a:r>
                      <a:r>
                        <a:rPr lang="en-US" sz="1000" b="1" baseline="0" dirty="0" smtClean="0">
                          <a:solidFill>
                            <a:srgbClr val="000000"/>
                          </a:solidFill>
                          <a:effectLst/>
                          <a:latin typeface="+mn-lt"/>
                          <a:ea typeface="Open Sans" panose="020B0606030504020204" pitchFamily="34" charset="0"/>
                          <a:cs typeface="Open Sans" panose="020B0606030504020204" pitchFamily="34" charset="0"/>
                        </a:rPr>
                        <a:t>decreased</a:t>
                      </a:r>
                      <a:r>
                        <a:rPr lang="en-US" sz="1000" baseline="0" dirty="0" smtClean="0">
                          <a:solidFill>
                            <a:srgbClr val="000000"/>
                          </a:solidFill>
                          <a:effectLst/>
                          <a:latin typeface="+mn-lt"/>
                          <a:ea typeface="Open Sans" panose="020B0606030504020204" pitchFamily="34" charset="0"/>
                          <a:cs typeface="Open Sans" panose="020B0606030504020204" pitchFamily="34" charset="0"/>
                        </a:rPr>
                        <a:t> from 22 students in first 9 weeks to 12 students in second 9 weeks.</a:t>
                      </a:r>
                      <a:endParaRPr lang="en-US" sz="10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lvl="0" indent="133350">
                        <a:spcBef>
                          <a:spcPts val="0"/>
                        </a:spcBef>
                        <a:spcAft>
                          <a:spcPts val="0"/>
                        </a:spcAft>
                      </a:pPr>
                      <a:r>
                        <a:rPr lang="en-US" sz="1000" dirty="0">
                          <a:solidFill>
                            <a:srgbClr val="000000"/>
                          </a:solidFill>
                          <a:effectLst/>
                          <a:latin typeface="+mn-lt"/>
                          <a:ea typeface="Open Sans" panose="020B0606030504020204" pitchFamily="34" charset="0"/>
                          <a:cs typeface="Open Sans" panose="020B0606030504020204" pitchFamily="34" charset="0"/>
                        </a:rPr>
                        <a:t> </a:t>
                      </a:r>
                      <a:r>
                        <a:rPr lang="en-US" sz="1000" dirty="0" smtClean="0">
                          <a:solidFill>
                            <a:srgbClr val="000000"/>
                          </a:solidFill>
                          <a:effectLst/>
                          <a:latin typeface="+mn-lt"/>
                          <a:ea typeface="Open Sans" panose="020B0606030504020204" pitchFamily="34" charset="0"/>
                          <a:cs typeface="Open Sans" panose="020B0606030504020204" pitchFamily="34" charset="0"/>
                        </a:rPr>
                        <a:t>The data indicate</a:t>
                      </a:r>
                      <a:r>
                        <a:rPr lang="en-US" sz="1000" baseline="0" dirty="0" smtClean="0">
                          <a:solidFill>
                            <a:srgbClr val="000000"/>
                          </a:solidFill>
                          <a:effectLst/>
                          <a:latin typeface="+mn-lt"/>
                          <a:ea typeface="Open Sans" panose="020B0606030504020204" pitchFamily="34" charset="0"/>
                          <a:cs typeface="Open Sans" panose="020B0606030504020204" pitchFamily="34" charset="0"/>
                        </a:rPr>
                        <a:t> that the lesson had a positive impact in both perception and outcome data.</a:t>
                      </a:r>
                    </a:p>
                    <a:p>
                      <a:pPr marL="0" marR="0" lvl="0" indent="133350">
                        <a:spcBef>
                          <a:spcPts val="0"/>
                        </a:spcBef>
                        <a:spcAft>
                          <a:spcPts val="0"/>
                        </a:spcAft>
                      </a:pPr>
                      <a:r>
                        <a:rPr lang="en-US" sz="1000" baseline="0" dirty="0" smtClean="0">
                          <a:solidFill>
                            <a:srgbClr val="000000"/>
                          </a:solidFill>
                          <a:effectLst/>
                          <a:latin typeface="+mn-lt"/>
                          <a:ea typeface="Open Sans" panose="020B0606030504020204" pitchFamily="34" charset="0"/>
                          <a:cs typeface="Open Sans" panose="020B0606030504020204" pitchFamily="34" charset="0"/>
                        </a:rPr>
                        <a:t>Knowing this it may be beneficial to deliver these lessons earlier in the school year. </a:t>
                      </a:r>
                    </a:p>
                    <a:p>
                      <a:pPr marL="0" marR="0" lvl="0" indent="133350">
                        <a:spcBef>
                          <a:spcPts val="0"/>
                        </a:spcBef>
                        <a:spcAft>
                          <a:spcPts val="0"/>
                        </a:spcAft>
                      </a:pPr>
                      <a:endParaRPr lang="en-US" sz="10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33242626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74864"/>
            <a:ext cx="8382000" cy="4921136"/>
          </a:xfrm>
        </p:spPr>
        <p:txBody>
          <a:bodyPr>
            <a:normAutofit/>
          </a:bodyPr>
          <a:lstStyle/>
          <a:p>
            <a:pPr marL="0" indent="0">
              <a:buClr>
                <a:srgbClr val="FF0000"/>
              </a:buClr>
              <a:buNone/>
            </a:pPr>
            <a:r>
              <a:rPr lang="en-US" sz="2400" dirty="0" smtClean="0">
                <a:solidFill>
                  <a:schemeClr val="tx1"/>
                </a:solidFill>
                <a:ea typeface="Open Sans" panose="020B0606030504020204" pitchFamily="34" charset="0"/>
                <a:cs typeface="Open Sans" panose="020B0606030504020204" pitchFamily="34" charset="0"/>
              </a:rPr>
              <a:t>Closing the Gap Results Report:</a:t>
            </a:r>
          </a:p>
          <a:p>
            <a:pPr>
              <a:buClr>
                <a:srgbClr val="FF0000"/>
              </a:buClr>
              <a:buFont typeface="Wingdings" panose="05000000000000000000" pitchFamily="2" charset="2"/>
              <a:buChar char="§"/>
            </a:pPr>
            <a:r>
              <a:rPr lang="en-US" sz="2200" dirty="0" smtClean="0">
                <a:solidFill>
                  <a:schemeClr val="tx1"/>
                </a:solidFill>
                <a:ea typeface="Open Sans" panose="020B0606030504020204" pitchFamily="34" charset="0"/>
                <a:cs typeface="Open Sans" panose="020B0606030504020204" pitchFamily="34" charset="0"/>
              </a:rPr>
              <a:t>Reviews programming designed to promote equity in access and achievement</a:t>
            </a:r>
            <a:r>
              <a:rPr lang="en-US" sz="2400" dirty="0" smtClean="0">
                <a:solidFill>
                  <a:schemeClr val="tx1"/>
                </a:solidFill>
                <a:ea typeface="Open Sans" panose="020B0606030504020204" pitchFamily="34" charset="0"/>
                <a:cs typeface="Open Sans" panose="020B0606030504020204" pitchFamily="34" charset="0"/>
              </a:rPr>
              <a:t>	</a:t>
            </a:r>
          </a:p>
          <a:p>
            <a:pPr marL="457200" lvl="1" indent="0">
              <a:buClr>
                <a:srgbClr val="FF0000"/>
              </a:buClr>
              <a:buNone/>
            </a:pPr>
            <a:endPar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2"/>
          <p:cNvSpPr>
            <a:spLocks noGrp="1"/>
          </p:cNvSpPr>
          <p:nvPr>
            <p:ph type="title"/>
          </p:nvPr>
        </p:nvSpPr>
        <p:spPr/>
        <p:txBody>
          <a:bodyPr>
            <a:normAutofit/>
          </a:bodyPr>
          <a:lstStyle/>
          <a:p>
            <a:pPr algn="l"/>
            <a:r>
              <a:rPr lang="en-US" sz="3600" dirty="0" smtClean="0">
                <a:solidFill>
                  <a:schemeClr val="bg1"/>
                </a:solidFill>
              </a:rPr>
              <a:t>Accountability: Results Reports</a:t>
            </a:r>
            <a:endParaRPr lang="en-US" sz="3600" dirty="0">
              <a:solidFill>
                <a:schemeClr val="bg1"/>
              </a:solidFill>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83287980"/>
              </p:ext>
            </p:extLst>
          </p:nvPr>
        </p:nvGraphicFramePr>
        <p:xfrm>
          <a:off x="304800" y="2362200"/>
          <a:ext cx="8229600" cy="2738760"/>
        </p:xfrm>
        <a:graphic>
          <a:graphicData uri="http://schemas.openxmlformats.org/drawingml/2006/table">
            <a:tbl>
              <a:tblPr firstRow="1" firstCol="1" bandRow="1"/>
              <a:tblGrid>
                <a:gridCol w="1205447"/>
                <a:gridCol w="768267"/>
                <a:gridCol w="617662"/>
                <a:gridCol w="863995"/>
                <a:gridCol w="1481657"/>
                <a:gridCol w="1481657"/>
                <a:gridCol w="1810915"/>
              </a:tblGrid>
              <a:tr h="666119">
                <a:tc>
                  <a:txBody>
                    <a:bodyPr/>
                    <a:lstStyle/>
                    <a:p>
                      <a:pPr marL="0" marR="0" algn="ctr">
                        <a:spcBef>
                          <a:spcPts val="0"/>
                        </a:spcBef>
                        <a:spcAft>
                          <a:spcPts val="0"/>
                        </a:spcAft>
                      </a:pPr>
                      <a:r>
                        <a:rPr lang="en-US" sz="800" dirty="0" smtClean="0">
                          <a:solidFill>
                            <a:schemeClr val="tx1"/>
                          </a:solidFill>
                          <a:effectLst/>
                          <a:latin typeface="+mn-lt"/>
                          <a:ea typeface="Open Sans" panose="020B0606030504020204" pitchFamily="34" charset="0"/>
                          <a:cs typeface="Open Sans" panose="020B0606030504020204" pitchFamily="34" charset="0"/>
                        </a:rPr>
                        <a:t>Activities</a:t>
                      </a:r>
                      <a:endParaRPr lang="en-US" sz="800" dirty="0">
                        <a:effectLst/>
                        <a:latin typeface="+mn-lt"/>
                        <a:ea typeface="Open Sans" panose="020B0606030504020204" pitchFamily="34" charset="0"/>
                        <a:cs typeface="Open Sans" panose="020B0606030504020204" pitchFamily="34" charset="0"/>
                      </a:endParaRPr>
                    </a:p>
                  </a:txBody>
                  <a:tcPr marL="65401" marR="654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c>
                  <a:txBody>
                    <a:bodyPr/>
                    <a:lstStyle/>
                    <a:p>
                      <a:pPr marL="0" marR="0" algn="ctr">
                        <a:spcBef>
                          <a:spcPts val="0"/>
                        </a:spcBef>
                        <a:spcAft>
                          <a:spcPts val="0"/>
                        </a:spcAft>
                      </a:pPr>
                      <a:r>
                        <a:rPr lang="en-US" sz="800" dirty="0" smtClean="0">
                          <a:solidFill>
                            <a:schemeClr val="tx1"/>
                          </a:solidFill>
                          <a:effectLst/>
                          <a:latin typeface="+mn-lt"/>
                          <a:ea typeface="Open Sans" panose="020B0606030504020204" pitchFamily="34" charset="0"/>
                          <a:cs typeface="Open Sans" panose="020B0606030504020204" pitchFamily="34" charset="0"/>
                        </a:rPr>
                        <a:t>School Counseling Standards</a:t>
                      </a:r>
                      <a:endParaRPr lang="en-US" sz="800" dirty="0">
                        <a:solidFill>
                          <a:schemeClr val="tx1"/>
                        </a:solidFill>
                        <a:effectLst/>
                        <a:latin typeface="+mn-lt"/>
                        <a:ea typeface="Open Sans" panose="020B0606030504020204" pitchFamily="34" charset="0"/>
                        <a:cs typeface="Open Sans" panose="020B0606030504020204" pitchFamily="34" charset="0"/>
                      </a:endParaRPr>
                    </a:p>
                  </a:txBody>
                  <a:tcPr marL="65401" marR="654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c>
                  <a:txBody>
                    <a:bodyPr/>
                    <a:lstStyle/>
                    <a:p>
                      <a:pPr marL="0" marR="0" algn="ctr">
                        <a:spcBef>
                          <a:spcPts val="0"/>
                        </a:spcBef>
                        <a:spcAft>
                          <a:spcPts val="0"/>
                        </a:spcAft>
                      </a:pPr>
                      <a:r>
                        <a:rPr lang="en-US" sz="800" dirty="0">
                          <a:solidFill>
                            <a:schemeClr val="tx1"/>
                          </a:solidFill>
                          <a:effectLst/>
                          <a:latin typeface="+mn-lt"/>
                          <a:ea typeface="Open Sans" panose="020B0606030504020204" pitchFamily="34" charset="0"/>
                          <a:cs typeface="Open Sans" panose="020B0606030504020204" pitchFamily="34" charset="0"/>
                        </a:rPr>
                        <a:t>Projected Start/End</a:t>
                      </a:r>
                    </a:p>
                  </a:txBody>
                  <a:tcPr marL="65401" marR="654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c>
                  <a:txBody>
                    <a:bodyPr/>
                    <a:lstStyle/>
                    <a:p>
                      <a:pPr marL="0" marR="0" algn="ctr">
                        <a:spcBef>
                          <a:spcPts val="0"/>
                        </a:spcBef>
                        <a:spcAft>
                          <a:spcPts val="0"/>
                        </a:spcAft>
                      </a:pPr>
                      <a:r>
                        <a:rPr lang="en-US" sz="800" dirty="0">
                          <a:solidFill>
                            <a:schemeClr val="tx1"/>
                          </a:solidFill>
                          <a:effectLst/>
                          <a:latin typeface="+mn-lt"/>
                          <a:ea typeface="Open Sans" panose="020B0606030504020204" pitchFamily="34" charset="0"/>
                          <a:cs typeface="Open Sans" panose="020B0606030504020204" pitchFamily="34" charset="0"/>
                        </a:rPr>
                        <a:t>Process Data (Number of students affected)</a:t>
                      </a:r>
                    </a:p>
                  </a:txBody>
                  <a:tcPr marL="65401" marR="654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c>
                  <a:txBody>
                    <a:bodyPr/>
                    <a:lstStyle/>
                    <a:p>
                      <a:pPr marL="0" marR="0" algn="ctr">
                        <a:spcBef>
                          <a:spcPts val="0"/>
                        </a:spcBef>
                        <a:spcAft>
                          <a:spcPts val="0"/>
                        </a:spcAft>
                      </a:pPr>
                      <a:r>
                        <a:rPr lang="en-US" sz="800" dirty="0">
                          <a:solidFill>
                            <a:schemeClr val="tx1"/>
                          </a:solidFill>
                          <a:effectLst/>
                          <a:latin typeface="+mn-lt"/>
                          <a:ea typeface="Open Sans" panose="020B0606030504020204" pitchFamily="34" charset="0"/>
                          <a:cs typeface="Open Sans" panose="020B0606030504020204" pitchFamily="34" charset="0"/>
                        </a:rPr>
                        <a:t>Perception Data </a:t>
                      </a:r>
                    </a:p>
                    <a:p>
                      <a:pPr marL="0" marR="0" algn="ctr">
                        <a:spcBef>
                          <a:spcPts val="0"/>
                        </a:spcBef>
                        <a:spcAft>
                          <a:spcPts val="0"/>
                        </a:spcAft>
                      </a:pPr>
                      <a:r>
                        <a:rPr lang="en-US" sz="800" dirty="0">
                          <a:solidFill>
                            <a:schemeClr val="tx1"/>
                          </a:solidFill>
                          <a:effectLst/>
                          <a:latin typeface="+mn-lt"/>
                          <a:ea typeface="Open Sans" panose="020B0606030504020204" pitchFamily="34" charset="0"/>
                          <a:cs typeface="Open Sans" panose="020B0606030504020204" pitchFamily="34" charset="0"/>
                        </a:rPr>
                        <a:t>(Data from surveys/ assessments)</a:t>
                      </a:r>
                    </a:p>
                  </a:txBody>
                  <a:tcPr marL="65401" marR="654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c>
                  <a:txBody>
                    <a:bodyPr/>
                    <a:lstStyle/>
                    <a:p>
                      <a:pPr marL="0" marR="0" algn="ctr">
                        <a:spcBef>
                          <a:spcPts val="0"/>
                        </a:spcBef>
                        <a:spcAft>
                          <a:spcPts val="0"/>
                        </a:spcAft>
                      </a:pPr>
                      <a:r>
                        <a:rPr lang="en-US" sz="800" dirty="0">
                          <a:solidFill>
                            <a:schemeClr val="tx1"/>
                          </a:solidFill>
                          <a:effectLst/>
                          <a:latin typeface="+mn-lt"/>
                          <a:ea typeface="Open Sans" panose="020B0606030504020204" pitchFamily="34" charset="0"/>
                          <a:cs typeface="Open Sans" panose="020B0606030504020204" pitchFamily="34" charset="0"/>
                        </a:rPr>
                        <a:t>Outcome Data (Achievement, attendance and/or behavior data)</a:t>
                      </a:r>
                    </a:p>
                  </a:txBody>
                  <a:tcPr marL="65401" marR="654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c>
                  <a:txBody>
                    <a:bodyPr/>
                    <a:lstStyle/>
                    <a:p>
                      <a:pPr marL="0" marR="0" algn="ctr">
                        <a:spcBef>
                          <a:spcPts val="0"/>
                        </a:spcBef>
                        <a:spcAft>
                          <a:spcPts val="0"/>
                        </a:spcAft>
                      </a:pPr>
                      <a:r>
                        <a:rPr lang="en-US" sz="800" dirty="0">
                          <a:solidFill>
                            <a:schemeClr val="tx1"/>
                          </a:solidFill>
                          <a:effectLst/>
                          <a:latin typeface="+mn-lt"/>
                          <a:ea typeface="Open Sans" panose="020B0606030504020204" pitchFamily="34" charset="0"/>
                          <a:cs typeface="Open Sans" panose="020B0606030504020204" pitchFamily="34" charset="0"/>
                        </a:rPr>
                        <a:t>Implications</a:t>
                      </a:r>
                    </a:p>
                  </a:txBody>
                  <a:tcPr marL="65401" marR="6540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5EE"/>
                    </a:solidFill>
                  </a:tcPr>
                </a:tc>
              </a:tr>
              <a:tr h="2072641">
                <a:tc>
                  <a:txBody>
                    <a:bodyPr/>
                    <a:lstStyle/>
                    <a:p>
                      <a:pPr lvl="0"/>
                      <a:r>
                        <a:rPr lang="en-US" sz="800" dirty="0" smtClean="0">
                          <a:effectLst/>
                          <a:latin typeface="+mn-lt"/>
                          <a:ea typeface="Open Sans" panose="020B0606030504020204" pitchFamily="34" charset="0"/>
                          <a:cs typeface="Open Sans" panose="020B0606030504020204" pitchFamily="34" charset="0"/>
                        </a:rPr>
                        <a:t>Small group for study skills</a:t>
                      </a:r>
                    </a:p>
                    <a:p>
                      <a:pPr lvl="0"/>
                      <a:endParaRPr lang="en-US" sz="800" dirty="0" smtClean="0">
                        <a:effectLst/>
                        <a:latin typeface="+mn-lt"/>
                        <a:ea typeface="Open Sans" panose="020B0606030504020204" pitchFamily="34" charset="0"/>
                        <a:cs typeface="Open Sans" panose="020B0606030504020204" pitchFamily="34" charset="0"/>
                      </a:endParaRPr>
                    </a:p>
                    <a:p>
                      <a:pPr lvl="0"/>
                      <a:r>
                        <a:rPr lang="en-US" sz="800" dirty="0" smtClean="0">
                          <a:effectLst/>
                          <a:latin typeface="+mn-lt"/>
                          <a:ea typeface="Open Sans" panose="020B0606030504020204" pitchFamily="34" charset="0"/>
                          <a:cs typeface="Open Sans" panose="020B0606030504020204" pitchFamily="34" charset="0"/>
                        </a:rPr>
                        <a:t>Peer</a:t>
                      </a:r>
                      <a:r>
                        <a:rPr lang="en-US" sz="800" baseline="0" dirty="0" smtClean="0">
                          <a:effectLst/>
                          <a:latin typeface="+mn-lt"/>
                          <a:ea typeface="Open Sans" panose="020B0606030504020204" pitchFamily="34" charset="0"/>
                          <a:cs typeface="Open Sans" panose="020B0606030504020204" pitchFamily="34" charset="0"/>
                        </a:rPr>
                        <a:t> tutoring</a:t>
                      </a:r>
                    </a:p>
                    <a:p>
                      <a:pPr lvl="0"/>
                      <a:endParaRPr lang="en-US" sz="800" baseline="0" dirty="0" smtClean="0">
                        <a:effectLst/>
                        <a:latin typeface="+mn-lt"/>
                        <a:ea typeface="Open Sans" panose="020B0606030504020204" pitchFamily="34" charset="0"/>
                        <a:cs typeface="Open Sans" panose="020B0606030504020204" pitchFamily="34" charset="0"/>
                      </a:endParaRPr>
                    </a:p>
                    <a:p>
                      <a:pPr lvl="0"/>
                      <a:r>
                        <a:rPr lang="en-US" sz="800" baseline="0" dirty="0" smtClean="0">
                          <a:effectLst/>
                          <a:latin typeface="+mn-lt"/>
                          <a:ea typeface="Open Sans" panose="020B0606030504020204" pitchFamily="34" charset="0"/>
                          <a:cs typeface="Open Sans" panose="020B0606030504020204" pitchFamily="34" charset="0"/>
                        </a:rPr>
                        <a:t>Cultural awareness faculty presentation</a:t>
                      </a:r>
                    </a:p>
                    <a:p>
                      <a:pPr lvl="0"/>
                      <a:endParaRPr lang="en-US" sz="800" baseline="0" dirty="0" smtClean="0">
                        <a:effectLst/>
                        <a:latin typeface="+mn-lt"/>
                        <a:ea typeface="Open Sans" panose="020B0606030504020204" pitchFamily="34" charset="0"/>
                        <a:cs typeface="Open Sans" panose="020B0606030504020204" pitchFamily="34" charset="0"/>
                      </a:endParaRPr>
                    </a:p>
                    <a:p>
                      <a:pPr lvl="0"/>
                      <a:r>
                        <a:rPr lang="en-US" sz="800" baseline="0" dirty="0" smtClean="0">
                          <a:effectLst/>
                          <a:latin typeface="+mn-lt"/>
                          <a:ea typeface="Open Sans" panose="020B0606030504020204" pitchFamily="34" charset="0"/>
                          <a:cs typeface="Open Sans" panose="020B0606030504020204" pitchFamily="34" charset="0"/>
                        </a:rPr>
                        <a:t>Teacher and parent consultations</a:t>
                      </a:r>
                      <a:endParaRPr lang="en-US" sz="800" dirty="0">
                        <a:effectLst/>
                        <a:latin typeface="+mn-lt"/>
                        <a:ea typeface="Open Sans" panose="020B0606030504020204" pitchFamily="34" charset="0"/>
                        <a:cs typeface="Open Sans" panose="020B0606030504020204" pitchFamily="34" charset="0"/>
                      </a:endParaRPr>
                    </a:p>
                  </a:txBody>
                  <a:tcPr marL="65401" marR="65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133350">
                        <a:spcBef>
                          <a:spcPts val="0"/>
                        </a:spcBef>
                        <a:spcAft>
                          <a:spcPts val="0"/>
                        </a:spcAft>
                      </a:pPr>
                      <a:r>
                        <a:rPr lang="en-US" sz="800" dirty="0">
                          <a:solidFill>
                            <a:srgbClr val="000000"/>
                          </a:solidFill>
                          <a:effectLst/>
                          <a:latin typeface="+mn-lt"/>
                          <a:ea typeface="Open Sans" panose="020B0606030504020204" pitchFamily="34" charset="0"/>
                          <a:cs typeface="Open Sans" panose="020B0606030504020204" pitchFamily="34" charset="0"/>
                        </a:rPr>
                        <a:t> </a:t>
                      </a:r>
                      <a:endParaRPr lang="en-US" sz="8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spcBef>
                          <a:spcPts val="0"/>
                        </a:spcBef>
                        <a:spcAft>
                          <a:spcPts val="0"/>
                        </a:spcAft>
                      </a:pPr>
                      <a:r>
                        <a:rPr lang="en-US" sz="800" dirty="0" smtClean="0">
                          <a:effectLst/>
                          <a:latin typeface="+mn-lt"/>
                          <a:ea typeface="Open Sans" panose="020B0606030504020204" pitchFamily="34" charset="0"/>
                          <a:cs typeface="Open Sans" panose="020B0606030504020204" pitchFamily="34" charset="0"/>
                        </a:rPr>
                        <a:t>Oct. 2015-April 2016</a:t>
                      </a:r>
                      <a:endParaRPr lang="en-US" sz="8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spcBef>
                          <a:spcPts val="0"/>
                        </a:spcBef>
                        <a:spcAft>
                          <a:spcPts val="0"/>
                        </a:spcAft>
                      </a:pPr>
                      <a:r>
                        <a:rPr lang="en-US" sz="800" dirty="0" smtClean="0">
                          <a:solidFill>
                            <a:srgbClr val="000000"/>
                          </a:solidFill>
                          <a:effectLst/>
                          <a:latin typeface="+mn-lt"/>
                          <a:ea typeface="Open Sans" panose="020B0606030504020204" pitchFamily="34" charset="0"/>
                          <a:cs typeface="Open Sans" panose="020B0606030504020204" pitchFamily="34" charset="0"/>
                        </a:rPr>
                        <a:t>9 students</a:t>
                      </a:r>
                    </a:p>
                    <a:p>
                      <a:pPr marL="0" marR="0" lvl="0" indent="133350">
                        <a:spcBef>
                          <a:spcPts val="0"/>
                        </a:spcBef>
                        <a:spcAft>
                          <a:spcPts val="0"/>
                        </a:spcAft>
                      </a:pPr>
                      <a:r>
                        <a:rPr lang="en-US" sz="800" dirty="0" smtClean="0">
                          <a:solidFill>
                            <a:srgbClr val="000000"/>
                          </a:solidFill>
                          <a:effectLst/>
                          <a:latin typeface="+mn-lt"/>
                          <a:ea typeface="Open Sans" panose="020B0606030504020204" pitchFamily="34" charset="0"/>
                          <a:cs typeface="Open Sans" panose="020B0606030504020204" pitchFamily="34" charset="0"/>
                        </a:rPr>
                        <a:t>113</a:t>
                      </a:r>
                      <a:r>
                        <a:rPr lang="en-US" sz="800" baseline="0" dirty="0" smtClean="0">
                          <a:solidFill>
                            <a:srgbClr val="000000"/>
                          </a:solidFill>
                          <a:effectLst/>
                          <a:latin typeface="+mn-lt"/>
                          <a:ea typeface="Open Sans" panose="020B0606030504020204" pitchFamily="34" charset="0"/>
                          <a:cs typeface="Open Sans" panose="020B0606030504020204" pitchFamily="34" charset="0"/>
                        </a:rPr>
                        <a:t> daily session during morning arrival</a:t>
                      </a:r>
                      <a:endParaRPr lang="en-US" sz="8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spcBef>
                          <a:spcPts val="0"/>
                        </a:spcBef>
                        <a:spcAft>
                          <a:spcPts val="0"/>
                        </a:spcAft>
                      </a:pPr>
                      <a:r>
                        <a:rPr lang="en-US" sz="800" dirty="0">
                          <a:solidFill>
                            <a:srgbClr val="000000"/>
                          </a:solidFill>
                          <a:effectLst/>
                          <a:latin typeface="+mn-lt"/>
                          <a:ea typeface="Open Sans" panose="020B0606030504020204" pitchFamily="34" charset="0"/>
                          <a:cs typeface="Open Sans" panose="020B0606030504020204" pitchFamily="34" charset="0"/>
                        </a:rPr>
                        <a:t> </a:t>
                      </a:r>
                      <a:r>
                        <a:rPr lang="en-US" sz="800" dirty="0" smtClean="0">
                          <a:solidFill>
                            <a:srgbClr val="000000"/>
                          </a:solidFill>
                          <a:effectLst/>
                          <a:latin typeface="+mn-lt"/>
                          <a:ea typeface="Open Sans" panose="020B0606030504020204" pitchFamily="34" charset="0"/>
                          <a:cs typeface="Open Sans" panose="020B0606030504020204" pitchFamily="34" charset="0"/>
                        </a:rPr>
                        <a:t>Pre</a:t>
                      </a:r>
                      <a:r>
                        <a:rPr lang="en-US" sz="800" baseline="0" dirty="0" smtClean="0">
                          <a:solidFill>
                            <a:srgbClr val="000000"/>
                          </a:solidFill>
                          <a:effectLst/>
                          <a:latin typeface="+mn-lt"/>
                          <a:ea typeface="Open Sans" panose="020B0606030504020204" pitchFamily="34" charset="0"/>
                          <a:cs typeface="Open Sans" panose="020B0606030504020204" pitchFamily="34" charset="0"/>
                        </a:rPr>
                        <a:t>/Post Student survey:</a:t>
                      </a:r>
                    </a:p>
                    <a:p>
                      <a:pPr marL="0" marR="0" lvl="0" indent="133350">
                        <a:spcBef>
                          <a:spcPts val="0"/>
                        </a:spcBef>
                        <a:spcAft>
                          <a:spcPts val="0"/>
                        </a:spcAft>
                      </a:pPr>
                      <a:r>
                        <a:rPr lang="en-US" sz="800" baseline="0" dirty="0" smtClean="0">
                          <a:solidFill>
                            <a:srgbClr val="000000"/>
                          </a:solidFill>
                          <a:effectLst/>
                          <a:latin typeface="+mn-lt"/>
                          <a:ea typeface="Open Sans" panose="020B0606030504020204" pitchFamily="34" charset="0"/>
                          <a:cs typeface="Open Sans" panose="020B0606030504020204" pitchFamily="34" charset="0"/>
                        </a:rPr>
                        <a:t>How confident are you in math?</a:t>
                      </a:r>
                    </a:p>
                    <a:p>
                      <a:pPr marL="0" marR="0" lvl="0" indent="133350">
                        <a:spcBef>
                          <a:spcPts val="0"/>
                        </a:spcBef>
                        <a:spcAft>
                          <a:spcPts val="0"/>
                        </a:spcAft>
                      </a:pPr>
                      <a:r>
                        <a:rPr lang="en-US" sz="800" b="1" baseline="0" dirty="0" smtClean="0">
                          <a:solidFill>
                            <a:srgbClr val="000000"/>
                          </a:solidFill>
                          <a:effectLst/>
                          <a:latin typeface="+mn-lt"/>
                          <a:ea typeface="Open Sans" panose="020B0606030504020204" pitchFamily="34" charset="0"/>
                          <a:cs typeface="Open Sans" panose="020B0606030504020204" pitchFamily="34" charset="0"/>
                        </a:rPr>
                        <a:t>Pre: 1  Post: 3.5</a:t>
                      </a:r>
                    </a:p>
                    <a:p>
                      <a:pPr marL="0" marR="0" lvl="0" indent="133350">
                        <a:spcBef>
                          <a:spcPts val="0"/>
                        </a:spcBef>
                        <a:spcAft>
                          <a:spcPts val="0"/>
                        </a:spcAft>
                      </a:pPr>
                      <a:endParaRPr lang="en-US" sz="800" b="1" baseline="0" dirty="0" smtClean="0">
                        <a:solidFill>
                          <a:srgbClr val="000000"/>
                        </a:solidFill>
                        <a:effectLst/>
                        <a:latin typeface="+mn-lt"/>
                        <a:ea typeface="Open Sans" panose="020B0606030504020204" pitchFamily="34" charset="0"/>
                        <a:cs typeface="Open Sans" panose="020B0606030504020204" pitchFamily="34" charset="0"/>
                      </a:endParaRPr>
                    </a:p>
                    <a:p>
                      <a:pPr marL="0" marR="0" lvl="0" indent="133350">
                        <a:spcBef>
                          <a:spcPts val="0"/>
                        </a:spcBef>
                        <a:spcAft>
                          <a:spcPts val="0"/>
                        </a:spcAft>
                      </a:pPr>
                      <a:r>
                        <a:rPr lang="en-US" sz="800" b="1" baseline="0" dirty="0" smtClean="0">
                          <a:solidFill>
                            <a:srgbClr val="000000"/>
                          </a:solidFill>
                          <a:effectLst/>
                          <a:latin typeface="+mn-lt"/>
                          <a:ea typeface="Open Sans" panose="020B0606030504020204" pitchFamily="34" charset="0"/>
                          <a:cs typeface="Open Sans" panose="020B0606030504020204" pitchFamily="34" charset="0"/>
                        </a:rPr>
                        <a:t>All students were able to name one strategy for improving in math. 4 students could name two and 1 student could name three.</a:t>
                      </a:r>
                    </a:p>
                    <a:p>
                      <a:pPr marL="0" marR="0" lvl="0" indent="133350">
                        <a:spcBef>
                          <a:spcPts val="0"/>
                        </a:spcBef>
                        <a:spcAft>
                          <a:spcPts val="0"/>
                        </a:spcAft>
                      </a:pPr>
                      <a:r>
                        <a:rPr lang="en-US" sz="800" b="1" baseline="0" dirty="0" smtClean="0">
                          <a:solidFill>
                            <a:srgbClr val="000000"/>
                          </a:solidFill>
                          <a:effectLst/>
                          <a:latin typeface="+mn-lt"/>
                          <a:ea typeface="Open Sans" panose="020B0606030504020204" pitchFamily="34" charset="0"/>
                          <a:cs typeface="Open Sans" panose="020B0606030504020204" pitchFamily="34" charset="0"/>
                        </a:rPr>
                        <a:t>All students were able to name at least one person who could help them with math.</a:t>
                      </a:r>
                    </a:p>
                    <a:p>
                      <a:pPr marL="0" marR="0" lvl="0" indent="0">
                        <a:spcBef>
                          <a:spcPts val="0"/>
                        </a:spcBef>
                        <a:spcAft>
                          <a:spcPts val="0"/>
                        </a:spcAft>
                        <a:buNone/>
                      </a:pPr>
                      <a:endParaRPr lang="en-US" sz="8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spcBef>
                          <a:spcPts val="0"/>
                        </a:spcBef>
                        <a:spcAft>
                          <a:spcPts val="0"/>
                        </a:spcAft>
                      </a:pPr>
                      <a:r>
                        <a:rPr lang="en-US" sz="800" dirty="0" smtClean="0">
                          <a:solidFill>
                            <a:srgbClr val="000000"/>
                          </a:solidFill>
                          <a:effectLst/>
                          <a:latin typeface="+mn-lt"/>
                          <a:ea typeface="Open Sans" panose="020B0606030504020204" pitchFamily="34" charset="0"/>
                          <a:cs typeface="Open Sans" panose="020B0606030504020204" pitchFamily="34" charset="0"/>
                        </a:rPr>
                        <a:t>Comparison of 4</a:t>
                      </a:r>
                      <a:r>
                        <a:rPr lang="en-US" sz="800" baseline="30000" dirty="0" smtClean="0">
                          <a:solidFill>
                            <a:srgbClr val="000000"/>
                          </a:solidFill>
                          <a:effectLst/>
                          <a:latin typeface="+mn-lt"/>
                          <a:ea typeface="Open Sans" panose="020B0606030504020204" pitchFamily="34" charset="0"/>
                          <a:cs typeface="Open Sans" panose="020B0606030504020204" pitchFamily="34" charset="0"/>
                        </a:rPr>
                        <a:t>th</a:t>
                      </a:r>
                      <a:r>
                        <a:rPr lang="en-US" sz="800" dirty="0" smtClean="0">
                          <a:solidFill>
                            <a:srgbClr val="000000"/>
                          </a:solidFill>
                          <a:effectLst/>
                          <a:latin typeface="+mn-lt"/>
                          <a:ea typeface="Open Sans" panose="020B0606030504020204" pitchFamily="34" charset="0"/>
                          <a:cs typeface="Open Sans" panose="020B0606030504020204" pitchFamily="34" charset="0"/>
                        </a:rPr>
                        <a:t> nine</a:t>
                      </a:r>
                      <a:r>
                        <a:rPr lang="en-US" sz="800" baseline="0" dirty="0" smtClean="0">
                          <a:solidFill>
                            <a:srgbClr val="000000"/>
                          </a:solidFill>
                          <a:effectLst/>
                          <a:latin typeface="+mn-lt"/>
                          <a:ea typeface="Open Sans" panose="020B0606030504020204" pitchFamily="34" charset="0"/>
                          <a:cs typeface="Open Sans" panose="020B0606030504020204" pitchFamily="34" charset="0"/>
                        </a:rPr>
                        <a:t> weeks math grade averages:</a:t>
                      </a:r>
                    </a:p>
                    <a:p>
                      <a:pPr marL="0" marR="0" lvl="0" indent="133350">
                        <a:spcBef>
                          <a:spcPts val="0"/>
                        </a:spcBef>
                        <a:spcAft>
                          <a:spcPts val="0"/>
                        </a:spcAft>
                      </a:pPr>
                      <a:r>
                        <a:rPr lang="en-US" sz="800" b="1" baseline="0" dirty="0" smtClean="0">
                          <a:solidFill>
                            <a:srgbClr val="000000"/>
                          </a:solidFill>
                          <a:effectLst/>
                          <a:latin typeface="+mn-lt"/>
                          <a:ea typeface="Open Sans" panose="020B0606030504020204" pitchFamily="34" charset="0"/>
                          <a:cs typeface="Open Sans" panose="020B0606030504020204" pitchFamily="34" charset="0"/>
                        </a:rPr>
                        <a:t>66% increased their math grade</a:t>
                      </a:r>
                    </a:p>
                    <a:p>
                      <a:pPr marL="0" marR="0" lvl="0" indent="133350">
                        <a:spcBef>
                          <a:spcPts val="0"/>
                        </a:spcBef>
                        <a:spcAft>
                          <a:spcPts val="0"/>
                        </a:spcAft>
                      </a:pPr>
                      <a:r>
                        <a:rPr lang="en-US" sz="800" baseline="0" dirty="0" smtClean="0">
                          <a:solidFill>
                            <a:srgbClr val="000000"/>
                          </a:solidFill>
                          <a:effectLst/>
                          <a:latin typeface="+mn-lt"/>
                          <a:ea typeface="Open Sans" panose="020B0606030504020204" pitchFamily="34" charset="0"/>
                          <a:cs typeface="Open Sans" panose="020B0606030504020204" pitchFamily="34" charset="0"/>
                        </a:rPr>
                        <a:t>2 students’ grade remained the same.</a:t>
                      </a:r>
                    </a:p>
                    <a:p>
                      <a:pPr marL="0" marR="0" lvl="0" indent="133350">
                        <a:spcBef>
                          <a:spcPts val="0"/>
                        </a:spcBef>
                        <a:spcAft>
                          <a:spcPts val="0"/>
                        </a:spcAft>
                      </a:pPr>
                      <a:r>
                        <a:rPr lang="en-US" sz="800" baseline="0" dirty="0" smtClean="0">
                          <a:solidFill>
                            <a:srgbClr val="000000"/>
                          </a:solidFill>
                          <a:effectLst/>
                          <a:latin typeface="+mn-lt"/>
                          <a:ea typeface="Open Sans" panose="020B0606030504020204" pitchFamily="34" charset="0"/>
                          <a:cs typeface="Open Sans" panose="020B0606030504020204" pitchFamily="34" charset="0"/>
                        </a:rPr>
                        <a:t>1 student’s grade decreased but was referred for additional support.</a:t>
                      </a:r>
                      <a:endParaRPr lang="en-US" sz="8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spcBef>
                          <a:spcPts val="0"/>
                        </a:spcBef>
                        <a:spcAft>
                          <a:spcPts val="0"/>
                        </a:spcAft>
                      </a:pPr>
                      <a:r>
                        <a:rPr lang="en-US" sz="800" dirty="0" smtClean="0">
                          <a:solidFill>
                            <a:srgbClr val="000000"/>
                          </a:solidFill>
                          <a:effectLst/>
                          <a:latin typeface="+mn-lt"/>
                          <a:ea typeface="Open Sans" panose="020B0606030504020204" pitchFamily="34" charset="0"/>
                          <a:cs typeface="Open Sans" panose="020B0606030504020204" pitchFamily="34" charset="0"/>
                        </a:rPr>
                        <a:t>While</a:t>
                      </a:r>
                      <a:r>
                        <a:rPr lang="en-US" sz="800" baseline="0" dirty="0" smtClean="0">
                          <a:solidFill>
                            <a:srgbClr val="000000"/>
                          </a:solidFill>
                          <a:effectLst/>
                          <a:latin typeface="+mn-lt"/>
                          <a:ea typeface="Open Sans" panose="020B0606030504020204" pitchFamily="34" charset="0"/>
                          <a:cs typeface="Open Sans" panose="020B0606030504020204" pitchFamily="34" charset="0"/>
                        </a:rPr>
                        <a:t> math fluency increased it did not translate to significant grade changes. Students and teachers reported </a:t>
                      </a:r>
                      <a:r>
                        <a:rPr lang="en-US" sz="800" b="1" baseline="0" dirty="0" smtClean="0">
                          <a:solidFill>
                            <a:srgbClr val="000000"/>
                          </a:solidFill>
                          <a:effectLst/>
                          <a:latin typeface="+mn-lt"/>
                          <a:ea typeface="Open Sans" panose="020B0606030504020204" pitchFamily="34" charset="0"/>
                          <a:cs typeface="Open Sans" panose="020B0606030504020204" pitchFamily="34" charset="0"/>
                        </a:rPr>
                        <a:t>increased confidence levels</a:t>
                      </a:r>
                      <a:r>
                        <a:rPr lang="en-US" sz="800" baseline="0" dirty="0" smtClean="0">
                          <a:solidFill>
                            <a:srgbClr val="000000"/>
                          </a:solidFill>
                          <a:effectLst/>
                          <a:latin typeface="+mn-lt"/>
                          <a:ea typeface="Open Sans" panose="020B0606030504020204" pitchFamily="34" charset="0"/>
                          <a:cs typeface="Open Sans" panose="020B0606030504020204" pitchFamily="34" charset="0"/>
                        </a:rPr>
                        <a:t>. Because not all students viewed their homeroom teacher as someone who could help, additional staff development on </a:t>
                      </a:r>
                      <a:r>
                        <a:rPr lang="en-US" sz="800" b="1" baseline="0" dirty="0" smtClean="0">
                          <a:solidFill>
                            <a:srgbClr val="000000"/>
                          </a:solidFill>
                          <a:effectLst/>
                          <a:latin typeface="+mn-lt"/>
                          <a:ea typeface="Open Sans" panose="020B0606030504020204" pitchFamily="34" charset="0"/>
                          <a:cs typeface="Open Sans" panose="020B0606030504020204" pitchFamily="34" charset="0"/>
                        </a:rPr>
                        <a:t>multicultural issues and intervention strategies for language learners</a:t>
                      </a:r>
                      <a:r>
                        <a:rPr lang="en-US" sz="800" baseline="0" dirty="0" smtClean="0">
                          <a:solidFill>
                            <a:srgbClr val="000000"/>
                          </a:solidFill>
                          <a:effectLst/>
                          <a:latin typeface="+mn-lt"/>
                          <a:ea typeface="Open Sans" panose="020B0606030504020204" pitchFamily="34" charset="0"/>
                          <a:cs typeface="Open Sans" panose="020B0606030504020204" pitchFamily="34" charset="0"/>
                        </a:rPr>
                        <a:t> may be needed.</a:t>
                      </a:r>
                    </a:p>
                    <a:p>
                      <a:pPr marL="0" marR="0" lvl="0" indent="133350">
                        <a:spcBef>
                          <a:spcPts val="0"/>
                        </a:spcBef>
                        <a:spcAft>
                          <a:spcPts val="0"/>
                        </a:spcAft>
                      </a:pPr>
                      <a:r>
                        <a:rPr lang="en-US" sz="800" b="1" baseline="0" dirty="0" smtClean="0">
                          <a:solidFill>
                            <a:srgbClr val="000000"/>
                          </a:solidFill>
                          <a:effectLst/>
                          <a:latin typeface="+mn-lt"/>
                          <a:ea typeface="Open Sans" panose="020B0606030504020204" pitchFamily="34" charset="0"/>
                          <a:cs typeface="Open Sans" panose="020B0606030504020204" pitchFamily="34" charset="0"/>
                        </a:rPr>
                        <a:t>A clearly defined exit procedure </a:t>
                      </a:r>
                      <a:r>
                        <a:rPr lang="en-US" sz="800" baseline="0" dirty="0" smtClean="0">
                          <a:solidFill>
                            <a:srgbClr val="000000"/>
                          </a:solidFill>
                          <a:effectLst/>
                          <a:latin typeface="+mn-lt"/>
                          <a:ea typeface="Open Sans" panose="020B0606030504020204" pitchFamily="34" charset="0"/>
                          <a:cs typeface="Open Sans" panose="020B0606030504020204" pitchFamily="34" charset="0"/>
                        </a:rPr>
                        <a:t>is needed to allow more students to participate in the intervention.</a:t>
                      </a:r>
                      <a:endParaRPr lang="en-US" sz="800" dirty="0">
                        <a:effectLst/>
                        <a:latin typeface="+mn-lt"/>
                        <a:ea typeface="Open Sans" panose="020B0606030504020204" pitchFamily="34" charset="0"/>
                        <a:cs typeface="Open Sans" panose="020B0606030504020204"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77036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74864"/>
            <a:ext cx="8382000" cy="4921136"/>
          </a:xfrm>
        </p:spPr>
        <p:txBody>
          <a:bodyPr>
            <a:normAutofit/>
          </a:bodyPr>
          <a:lstStyle/>
          <a:p>
            <a:pPr marL="514350">
              <a:buClr>
                <a:srgbClr val="FF0000"/>
              </a:buClr>
              <a:buFont typeface="Wingdings" panose="05000000000000000000" pitchFamily="2" charset="2"/>
              <a:buChar char="§"/>
            </a:pPr>
            <a:r>
              <a:rPr lang="en-US" sz="2400" dirty="0" smtClean="0">
                <a:solidFill>
                  <a:schemeClr val="tx1"/>
                </a:solidFill>
                <a:ea typeface="Open Sans" panose="020B0606030504020204" pitchFamily="34" charset="0"/>
                <a:cs typeface="Open Sans" panose="020B0606030504020204" pitchFamily="34" charset="0"/>
              </a:rPr>
              <a:t>School Counseling Program Evaluation</a:t>
            </a:r>
          </a:p>
          <a:p>
            <a:pPr marL="971550" lvl="1" indent="-3429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rPr>
              <a:t>Qualitative and Quantitative Data</a:t>
            </a:r>
          </a:p>
          <a:p>
            <a:pPr marL="971550" lvl="1" indent="-3429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rPr>
              <a:t>Stakeholder participation</a:t>
            </a:r>
          </a:p>
          <a:p>
            <a:pPr marL="971550" lvl="1" indent="-3429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rPr>
              <a:t>Totality of counseling program</a:t>
            </a:r>
          </a:p>
          <a:p>
            <a:pPr marL="971550" lvl="1" indent="-3429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rPr>
              <a:t>Review of student outcomes</a:t>
            </a:r>
          </a:p>
          <a:p>
            <a:pPr marL="971550" lvl="1" indent="-3429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rPr>
              <a:t>Alignment to needs assessment results</a:t>
            </a:r>
          </a:p>
          <a:p>
            <a:pPr marL="971550" lvl="1" indent="-3429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rPr>
              <a:t>Opportunities for program growth</a:t>
            </a:r>
          </a:p>
          <a:p>
            <a:pPr marL="628650" lvl="1" indent="0">
              <a:buClr>
                <a:srgbClr val="FF0000"/>
              </a:buClr>
              <a:buNone/>
            </a:pPr>
            <a:endParaRPr lang="en-US" sz="2000" dirty="0" smtClean="0">
              <a:solidFill>
                <a:schemeClr val="tx1"/>
              </a:solidFill>
              <a:ea typeface="Open Sans" panose="020B0606030504020204" pitchFamily="34" charset="0"/>
              <a:cs typeface="Open Sans" panose="020B0606030504020204" pitchFamily="34" charset="0"/>
            </a:endParaRPr>
          </a:p>
          <a:p>
            <a:pPr marL="514350">
              <a:buClr>
                <a:srgbClr val="FF0000"/>
              </a:buClr>
              <a:buFont typeface="Wingdings" panose="05000000000000000000" pitchFamily="2" charset="2"/>
              <a:buChar char="§"/>
            </a:pPr>
            <a:r>
              <a:rPr lang="en-US" sz="2400" dirty="0" smtClean="0">
                <a:solidFill>
                  <a:schemeClr val="tx1"/>
                </a:solidFill>
                <a:ea typeface="Open Sans" panose="020B0606030504020204" pitchFamily="34" charset="0"/>
                <a:cs typeface="Open Sans" panose="020B0606030504020204" pitchFamily="34" charset="0"/>
              </a:rPr>
              <a:t>School Counselor Competencies Assessment</a:t>
            </a:r>
          </a:p>
          <a:p>
            <a:pPr marL="971550" lvl="1" indent="-3429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rPr>
              <a:t>Professional growth opportunities </a:t>
            </a:r>
            <a:r>
              <a:rPr lang="en-US" sz="2000" dirty="0" smtClean="0">
                <a:solidFill>
                  <a:schemeClr val="tx1"/>
                </a:solidFill>
                <a:ea typeface="Open Sans" panose="020B0606030504020204" pitchFamily="34" charset="0"/>
                <a:cs typeface="Open Sans" panose="020B0606030504020204" pitchFamily="34" charset="0"/>
              </a:rPr>
              <a:t>impact on </a:t>
            </a:r>
            <a:r>
              <a:rPr lang="en-US" sz="2000" dirty="0" smtClean="0">
                <a:solidFill>
                  <a:schemeClr val="tx1"/>
                </a:solidFill>
                <a:ea typeface="Open Sans" panose="020B0606030504020204" pitchFamily="34" charset="0"/>
                <a:cs typeface="Open Sans" panose="020B0606030504020204" pitchFamily="34" charset="0"/>
              </a:rPr>
              <a:t>effectiveness</a:t>
            </a:r>
          </a:p>
          <a:p>
            <a:pPr marL="971550" lvl="1" indent="-3429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rPr>
              <a:t>Alignment to student outcomes</a:t>
            </a:r>
          </a:p>
          <a:p>
            <a:pPr marL="514350">
              <a:buClr>
                <a:srgbClr val="FF0000"/>
              </a:buClr>
              <a:buFont typeface="Courier New" panose="02070309020205020404" pitchFamily="49" charset="0"/>
              <a:buChar char="o"/>
            </a:pP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2"/>
          <p:cNvSpPr>
            <a:spLocks noGrp="1"/>
          </p:cNvSpPr>
          <p:nvPr>
            <p:ph type="title"/>
          </p:nvPr>
        </p:nvSpPr>
        <p:spPr/>
        <p:txBody>
          <a:bodyPr>
            <a:normAutofit fontScale="90000"/>
          </a:bodyPr>
          <a:lstStyle/>
          <a:p>
            <a:pPr algn="l"/>
            <a:r>
              <a:rPr lang="en-US" sz="3600" dirty="0" smtClean="0">
                <a:solidFill>
                  <a:schemeClr val="bg1"/>
                </a:solidFill>
              </a:rPr>
              <a:t>Accountability: Evaluation &amp; Improvement</a:t>
            </a:r>
            <a:endParaRPr lang="en-US" sz="3600" dirty="0">
              <a:solidFill>
                <a:schemeClr val="bg1"/>
              </a:solidFill>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val="3938270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74864"/>
            <a:ext cx="8382000" cy="4921136"/>
          </a:xfrm>
        </p:spPr>
        <p:txBody>
          <a:bodyPr>
            <a:normAutofit/>
          </a:bodyPr>
          <a:lstStyle/>
          <a:p>
            <a:pPr marL="514350">
              <a:buClr>
                <a:srgbClr val="FF0000"/>
              </a:buClr>
              <a:buFont typeface="Wingdings" panose="05000000000000000000" pitchFamily="2" charset="2"/>
              <a:buChar char="§"/>
            </a:pPr>
            <a:r>
              <a:rPr lang="en-US" sz="2400" dirty="0" smtClean="0">
                <a:solidFill>
                  <a:schemeClr val="tx1"/>
                </a:solidFill>
                <a:ea typeface="Open Sans" panose="020B0606030504020204" pitchFamily="34" charset="0"/>
                <a:cs typeface="Open Sans" panose="020B0606030504020204" pitchFamily="34" charset="0"/>
              </a:rPr>
              <a:t>School </a:t>
            </a:r>
            <a:r>
              <a:rPr lang="en-US" sz="2400" dirty="0">
                <a:solidFill>
                  <a:schemeClr val="tx1"/>
                </a:solidFill>
                <a:ea typeface="Open Sans" panose="020B0606030504020204" pitchFamily="34" charset="0"/>
                <a:cs typeface="Open Sans" panose="020B0606030504020204" pitchFamily="34" charset="0"/>
              </a:rPr>
              <a:t>counselor professional </a:t>
            </a:r>
            <a:r>
              <a:rPr lang="en-US" sz="2400" dirty="0" smtClean="0">
                <a:solidFill>
                  <a:schemeClr val="tx1"/>
                </a:solidFill>
                <a:ea typeface="Open Sans" panose="020B0606030504020204" pitchFamily="34" charset="0"/>
                <a:cs typeface="Open Sans" panose="020B0606030504020204" pitchFamily="34" charset="0"/>
              </a:rPr>
              <a:t>evaluation</a:t>
            </a:r>
          </a:p>
          <a:p>
            <a:pPr marL="1028700" lvl="1" indent="-4572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rPr>
              <a:t>Improve practice</a:t>
            </a:r>
            <a:endParaRPr lang="en-US" sz="2000" dirty="0" smtClean="0">
              <a:solidFill>
                <a:schemeClr val="tx1"/>
              </a:solidFill>
              <a:ea typeface="Open Sans" panose="020B0606030504020204" pitchFamily="34" charset="0"/>
              <a:cs typeface="Open Sans" panose="020B0606030504020204" pitchFamily="34" charset="0"/>
              <a:hlinkClick r:id="rId3"/>
            </a:endParaRPr>
          </a:p>
          <a:p>
            <a:pPr marL="1028700" lvl="1" indent="-4572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hlinkClick r:id="rId3"/>
              </a:rPr>
              <a:t>School Services Personnel Rubric</a:t>
            </a:r>
            <a:r>
              <a:rPr lang="en-US" sz="2000" dirty="0" smtClean="0">
                <a:solidFill>
                  <a:schemeClr val="tx1"/>
                </a:solidFill>
                <a:ea typeface="Open Sans" panose="020B0606030504020204" pitchFamily="34" charset="0"/>
                <a:cs typeface="Open Sans" panose="020B0606030504020204" pitchFamily="34" charset="0"/>
              </a:rPr>
              <a:t> (TEAM)</a:t>
            </a:r>
          </a:p>
          <a:p>
            <a:pPr marL="1028700" lvl="1" indent="-4572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rPr>
              <a:t>Includes all areas of the counseling program</a:t>
            </a:r>
          </a:p>
          <a:p>
            <a:pPr marL="1028700" lvl="1" indent="-4572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rPr>
              <a:t>Observations are conversations between the school counselor and evaluator</a:t>
            </a:r>
          </a:p>
          <a:p>
            <a:pPr marL="1028700" lvl="1" indent="-4572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rPr>
              <a:t>All observations are announced</a:t>
            </a:r>
          </a:p>
          <a:p>
            <a:pPr marL="1028700" lvl="1" indent="-457200">
              <a:buClr>
                <a:srgbClr val="FF0000"/>
              </a:buClr>
              <a:buFont typeface="Courier New" panose="02070309020205020404" pitchFamily="49" charset="0"/>
              <a:buChar char="o"/>
            </a:pPr>
            <a:r>
              <a:rPr lang="en-US" sz="2000" dirty="0" smtClean="0">
                <a:solidFill>
                  <a:schemeClr val="tx1"/>
                </a:solidFill>
                <a:ea typeface="Open Sans" panose="020B0606030504020204" pitchFamily="34" charset="0"/>
                <a:cs typeface="Open Sans" panose="020B0606030504020204" pitchFamily="34" charset="0"/>
              </a:rPr>
              <a:t>It aligns expectations of the model to the rubric </a:t>
            </a:r>
            <a:endParaRPr lang="en-US" sz="2000" dirty="0">
              <a:solidFill>
                <a:schemeClr val="tx1"/>
              </a:solidFill>
              <a:ea typeface="Open Sans" panose="020B0606030504020204" pitchFamily="34" charset="0"/>
              <a:cs typeface="Open Sans" panose="020B0606030504020204" pitchFamily="34" charset="0"/>
            </a:endParaRPr>
          </a:p>
        </p:txBody>
      </p:sp>
      <p:sp>
        <p:nvSpPr>
          <p:cNvPr id="3" name="Title 2"/>
          <p:cNvSpPr>
            <a:spLocks noGrp="1"/>
          </p:cNvSpPr>
          <p:nvPr>
            <p:ph type="title"/>
          </p:nvPr>
        </p:nvSpPr>
        <p:spPr/>
        <p:txBody>
          <a:bodyPr>
            <a:normAutofit fontScale="90000"/>
          </a:bodyPr>
          <a:lstStyle/>
          <a:p>
            <a:pPr algn="l"/>
            <a:r>
              <a:rPr lang="en-US" sz="3600" dirty="0" smtClean="0">
                <a:solidFill>
                  <a:schemeClr val="bg1"/>
                </a:solidFill>
              </a:rPr>
              <a:t>Accountability: Evaluation &amp; Improvement</a:t>
            </a:r>
            <a:endParaRPr lang="en-US" sz="3600" dirty="0">
              <a:solidFill>
                <a:schemeClr val="bg1"/>
              </a:solidFill>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val="4056724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6227" y="1143000"/>
            <a:ext cx="5394910" cy="4868577"/>
          </a:xfrm>
        </p:spPr>
      </p:pic>
      <p:sp>
        <p:nvSpPr>
          <p:cNvPr id="3" name="Title 2"/>
          <p:cNvSpPr>
            <a:spLocks noGrp="1"/>
          </p:cNvSpPr>
          <p:nvPr>
            <p:ph type="title"/>
          </p:nvPr>
        </p:nvSpPr>
        <p:spPr/>
        <p:txBody>
          <a:bodyPr/>
          <a:lstStyle/>
          <a:p>
            <a:pPr algn="l"/>
            <a:r>
              <a:rPr lang="en-US" dirty="0" smtClean="0">
                <a:solidFill>
                  <a:schemeClr val="bg1"/>
                </a:solidFill>
              </a:rPr>
              <a:t>Questions</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24</a:t>
            </a:fld>
            <a:endParaRPr lang="en-US" dirty="0"/>
          </a:p>
        </p:txBody>
      </p:sp>
    </p:spTree>
    <p:extLst>
      <p:ext uri="{BB962C8B-B14F-4D97-AF65-F5344CB8AC3E}">
        <p14:creationId xmlns:p14="http://schemas.microsoft.com/office/powerpoint/2010/main" val="3154066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Release </a:t>
            </a:r>
            <a:r>
              <a:rPr lang="en-US" dirty="0" smtClean="0"/>
              <a:t>of Implementation Guide and Timeline Checklist</a:t>
            </a:r>
          </a:p>
          <a:p>
            <a:r>
              <a:rPr lang="en-US" dirty="0" smtClean="0"/>
              <a:t>Complete Program Audit</a:t>
            </a:r>
          </a:p>
          <a:p>
            <a:r>
              <a:rPr lang="en-US" dirty="0" smtClean="0"/>
              <a:t>Watch for “Save the Dates</a:t>
            </a:r>
            <a:r>
              <a:rPr lang="en-US" dirty="0" smtClean="0"/>
              <a:t>” for additional professional development</a:t>
            </a:r>
            <a:endParaRPr lang="en-US" dirty="0" smtClean="0"/>
          </a:p>
          <a:p>
            <a:pPr marL="0" indent="0">
              <a:buNone/>
            </a:pPr>
            <a:endParaRPr lang="en-US" dirty="0"/>
          </a:p>
        </p:txBody>
      </p:sp>
      <p:sp>
        <p:nvSpPr>
          <p:cNvPr id="3" name="Title 2"/>
          <p:cNvSpPr>
            <a:spLocks noGrp="1"/>
          </p:cNvSpPr>
          <p:nvPr>
            <p:ph type="title"/>
          </p:nvPr>
        </p:nvSpPr>
        <p:spPr/>
        <p:txBody>
          <a:bodyPr/>
          <a:lstStyle/>
          <a:p>
            <a:pPr algn="l"/>
            <a:r>
              <a:rPr lang="en-US" dirty="0" smtClean="0">
                <a:solidFill>
                  <a:schemeClr val="bg1"/>
                </a:solidFill>
              </a:rPr>
              <a:t>Next Steps</a:t>
            </a:r>
            <a:r>
              <a:rPr lang="en-US" dirty="0" smtClean="0"/>
              <a:t>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25</a:t>
            </a:fld>
            <a:endParaRPr lang="en-US" dirty="0"/>
          </a:p>
        </p:txBody>
      </p:sp>
    </p:spTree>
    <p:extLst>
      <p:ext uri="{BB962C8B-B14F-4D97-AF65-F5344CB8AC3E}">
        <p14:creationId xmlns:p14="http://schemas.microsoft.com/office/powerpoint/2010/main" val="4268765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latin typeface="Arial" panose="020B0604020202020204" pitchFamily="34" charset="0"/>
                <a:cs typeface="Arial" panose="020B0604020202020204" pitchFamily="34" charset="0"/>
              </a:rPr>
              <a:t>Leigh Bagwell</a:t>
            </a:r>
          </a:p>
          <a:p>
            <a:pPr marL="0" indent="0" algn="ctr">
              <a:buNone/>
            </a:pPr>
            <a:r>
              <a:rPr lang="en-US" dirty="0">
                <a:latin typeface="Arial" panose="020B0604020202020204" pitchFamily="34" charset="0"/>
                <a:cs typeface="Arial" panose="020B0604020202020204" pitchFamily="34" charset="0"/>
              </a:rPr>
              <a:t>Coordinator of School Counseling</a:t>
            </a:r>
          </a:p>
          <a:p>
            <a:pPr marL="0" indent="0" algn="ctr">
              <a:buNone/>
            </a:pPr>
            <a:r>
              <a:rPr lang="en-US" dirty="0">
                <a:latin typeface="Arial" panose="020B0604020202020204" pitchFamily="34" charset="0"/>
                <a:cs typeface="Arial" panose="020B0604020202020204" pitchFamily="34" charset="0"/>
              </a:rPr>
              <a:t>College, Career and Technical Education</a:t>
            </a:r>
          </a:p>
          <a:p>
            <a:pPr marL="0" indent="0" algn="ctr">
              <a:buNone/>
            </a:pPr>
            <a:r>
              <a:rPr lang="en-US" dirty="0" smtClean="0">
                <a:latin typeface="Arial" panose="020B0604020202020204" pitchFamily="34" charset="0"/>
                <a:cs typeface="Arial" panose="020B0604020202020204" pitchFamily="34" charset="0"/>
                <a:hlinkClick r:id="rId3"/>
              </a:rPr>
              <a:t>Leigh.Bagwell@tn.gov</a:t>
            </a:r>
            <a:endParaRPr lang="en-US" dirty="0" smtClean="0">
              <a:latin typeface="Arial" panose="020B0604020202020204" pitchFamily="34" charset="0"/>
              <a:cs typeface="Arial" panose="020B0604020202020204" pitchFamily="34" charset="0"/>
            </a:endParaRPr>
          </a:p>
          <a:p>
            <a:pPr marL="0" indent="0" algn="ctr">
              <a:buNone/>
            </a:pPr>
            <a:r>
              <a:rPr lang="en-US" dirty="0" smtClean="0">
                <a:latin typeface="Arial" panose="020B0604020202020204" pitchFamily="34" charset="0"/>
                <a:cs typeface="Arial" panose="020B0604020202020204" pitchFamily="34" charset="0"/>
                <a:hlinkClick r:id="rId4"/>
              </a:rPr>
              <a:t>School.Counseling@tn.gov</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(615) 418-4527</a:t>
            </a:r>
          </a:p>
        </p:txBody>
      </p:sp>
      <p:sp>
        <p:nvSpPr>
          <p:cNvPr id="3" name="Title 2"/>
          <p:cNvSpPr>
            <a:spLocks noGrp="1"/>
          </p:cNvSpPr>
          <p:nvPr>
            <p:ph type="title"/>
          </p:nvPr>
        </p:nvSpPr>
        <p:spPr/>
        <p:txBody>
          <a:bodyPr/>
          <a:lstStyle/>
          <a:p>
            <a:r>
              <a:rPr lang="en-US" dirty="0">
                <a:latin typeface="Georgia" panose="02040502050405020303" pitchFamily="18" charset="0"/>
              </a:rPr>
              <a:t>Contact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val="37287089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7654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latin typeface="Arial" panose="020B0604020202020204" pitchFamily="34" charset="0"/>
                <a:cs typeface="Arial" panose="020B0604020202020204" pitchFamily="34" charset="0"/>
              </a:rPr>
              <a:t>School Counseling Philosophy</a:t>
            </a: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Beliefs, Vision Statement, and Mission </a:t>
            </a:r>
            <a:r>
              <a:rPr lang="en-US" dirty="0">
                <a:latin typeface="Arial" panose="020B0604020202020204" pitchFamily="34" charset="0"/>
                <a:cs typeface="Arial" panose="020B0604020202020204" pitchFamily="34" charset="0"/>
              </a:rPr>
              <a:t>Statement</a:t>
            </a:r>
          </a:p>
          <a:p>
            <a:r>
              <a:rPr lang="en-US" b="1" dirty="0" smtClean="0">
                <a:latin typeface="Arial" panose="020B0604020202020204" pitchFamily="34" charset="0"/>
                <a:cs typeface="Arial" panose="020B0604020202020204" pitchFamily="34" charset="0"/>
              </a:rPr>
              <a:t>School </a:t>
            </a:r>
            <a:r>
              <a:rPr lang="en-US" b="1" dirty="0">
                <a:latin typeface="Arial" panose="020B0604020202020204" pitchFamily="34" charset="0"/>
                <a:cs typeface="Arial" panose="020B0604020202020204" pitchFamily="34" charset="0"/>
              </a:rPr>
              <a:t>C</a:t>
            </a:r>
            <a:r>
              <a:rPr lang="en-US" b="1" dirty="0" smtClean="0">
                <a:latin typeface="Arial" panose="020B0604020202020204" pitchFamily="34" charset="0"/>
                <a:cs typeface="Arial" panose="020B0604020202020204" pitchFamily="34" charset="0"/>
              </a:rPr>
              <a:t>ounseling Guidelines</a:t>
            </a: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T.C.A., State </a:t>
            </a:r>
            <a:r>
              <a:rPr lang="en-US" dirty="0">
                <a:latin typeface="Arial" panose="020B0604020202020204" pitchFamily="34" charset="0"/>
                <a:cs typeface="Arial" panose="020B0604020202020204" pitchFamily="34" charset="0"/>
              </a:rPr>
              <a:t>Board of Education </a:t>
            </a:r>
            <a:r>
              <a:rPr lang="en-US" dirty="0" smtClean="0">
                <a:latin typeface="Arial" panose="020B0604020202020204" pitchFamily="34" charset="0"/>
                <a:cs typeface="Arial" panose="020B0604020202020204" pitchFamily="34" charset="0"/>
              </a:rPr>
              <a:t>policy, Student Standards, Professional </a:t>
            </a:r>
            <a:r>
              <a:rPr lang="en-US" dirty="0">
                <a:latin typeface="Arial" panose="020B0604020202020204" pitchFamily="34" charset="0"/>
                <a:cs typeface="Arial" panose="020B0604020202020204" pitchFamily="34" charset="0"/>
              </a:rPr>
              <a:t>School Counselor </a:t>
            </a:r>
            <a:r>
              <a:rPr lang="en-US" dirty="0" smtClean="0">
                <a:latin typeface="Arial" panose="020B0604020202020204" pitchFamily="34" charset="0"/>
                <a:cs typeface="Arial" panose="020B0604020202020204" pitchFamily="34" charset="0"/>
              </a:rPr>
              <a:t>Competencies, and Ethical Standards</a:t>
            </a:r>
            <a:endParaRPr lang="en-US"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Program Expectations</a:t>
            </a: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Budget, Resources, Responsibilities, and Use of Time</a:t>
            </a: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Program </a:t>
            </a:r>
            <a:r>
              <a:rPr lang="en-US" b="1" dirty="0" smtClean="0">
                <a:latin typeface="Arial" panose="020B0604020202020204" pitchFamily="34" charset="0"/>
                <a:cs typeface="Arial" panose="020B0604020202020204" pitchFamily="34" charset="0"/>
              </a:rPr>
              <a:t>Goals</a:t>
            </a: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Student outcomes, Data-driven, and support School Improvement Plan</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a:latin typeface="Georgia" panose="02040502050405020303" pitchFamily="18" charset="0"/>
              </a:rPr>
              <a:t>Foundations	</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4079524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97153" cy="5065436"/>
          </a:xfrm>
        </p:spPr>
        <p:txBody>
          <a:bodyPr>
            <a:normAutofit fontScale="92500" lnSpcReduction="20000"/>
          </a:bodyPr>
          <a:lstStyle/>
          <a:p>
            <a:r>
              <a:rPr lang="en-US" b="1" dirty="0" smtClean="0">
                <a:latin typeface="Arial" panose="020B0604020202020204" pitchFamily="34" charset="0"/>
                <a:cs typeface="Arial" panose="020B0604020202020204" pitchFamily="34" charset="0"/>
              </a:rPr>
              <a:t>Data</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Use of data</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School data profile</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Program results </a:t>
            </a:r>
            <a:r>
              <a:rPr lang="en-US" dirty="0" smtClean="0">
                <a:latin typeface="Arial" panose="020B0604020202020204" pitchFamily="34" charset="0"/>
                <a:cs typeface="Arial" panose="020B0604020202020204" pitchFamily="34" charset="0"/>
              </a:rPr>
              <a:t>data</a:t>
            </a:r>
          </a:p>
          <a:p>
            <a:r>
              <a:rPr lang="en-US" b="1" dirty="0" smtClean="0">
                <a:latin typeface="Arial" panose="020B0604020202020204" pitchFamily="34" charset="0"/>
                <a:cs typeface="Arial" panose="020B0604020202020204" pitchFamily="34" charset="0"/>
              </a:rPr>
              <a:t>Assessments</a:t>
            </a: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School and student needs assessments</a:t>
            </a:r>
            <a:endParaRPr lang="en-US" dirty="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School counselor competencies assessment</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School counseling program </a:t>
            </a:r>
            <a:r>
              <a:rPr lang="en-US" dirty="0" smtClean="0">
                <a:latin typeface="Arial" panose="020B0604020202020204" pitchFamily="34" charset="0"/>
                <a:cs typeface="Arial" panose="020B0604020202020204" pitchFamily="34" charset="0"/>
              </a:rPr>
              <a:t>audit</a:t>
            </a:r>
            <a:endParaRPr lang="en-US" dirty="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Use of time assessment</a:t>
            </a:r>
          </a:p>
          <a:p>
            <a:r>
              <a:rPr lang="en-US" b="1" dirty="0">
                <a:latin typeface="Arial" panose="020B0604020202020204" pitchFamily="34" charset="0"/>
                <a:cs typeface="Arial" panose="020B0604020202020204" pitchFamily="34" charset="0"/>
              </a:rPr>
              <a:t>Tools</a:t>
            </a: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Program Management </a:t>
            </a:r>
            <a:r>
              <a:rPr lang="en-US" dirty="0">
                <a:latin typeface="Arial" panose="020B0604020202020204" pitchFamily="34" charset="0"/>
                <a:cs typeface="Arial" panose="020B0604020202020204" pitchFamily="34" charset="0"/>
              </a:rPr>
              <a:t>agreements</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Advisory councils</a:t>
            </a:r>
          </a:p>
          <a:p>
            <a:pPr lvl="1">
              <a:buFont typeface="Courier New" panose="02070309020205020404" pitchFamily="49" charset="0"/>
              <a:buChar char="o"/>
            </a:pPr>
            <a:r>
              <a:rPr lang="en-US" dirty="0" smtClean="0">
                <a:latin typeface="Arial" panose="020B0604020202020204" pitchFamily="34" charset="0"/>
                <a:cs typeface="Arial" panose="020B0604020202020204" pitchFamily="34" charset="0"/>
              </a:rPr>
              <a:t>Closing </a:t>
            </a:r>
            <a:r>
              <a:rPr lang="en-US" dirty="0">
                <a:latin typeface="Arial" panose="020B0604020202020204" pitchFamily="34" charset="0"/>
                <a:cs typeface="Arial" panose="020B0604020202020204" pitchFamily="34" charset="0"/>
              </a:rPr>
              <a:t>the gap action plans</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Lesson plans</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Calendars</a:t>
            </a:r>
          </a:p>
        </p:txBody>
      </p:sp>
      <p:sp>
        <p:nvSpPr>
          <p:cNvPr id="3" name="Title 2"/>
          <p:cNvSpPr>
            <a:spLocks noGrp="1"/>
          </p:cNvSpPr>
          <p:nvPr>
            <p:ph type="title"/>
          </p:nvPr>
        </p:nvSpPr>
        <p:spPr/>
        <p:txBody>
          <a:bodyPr/>
          <a:lstStyle/>
          <a:p>
            <a:r>
              <a:rPr lang="en-US" dirty="0">
                <a:latin typeface="Georgia" panose="02040502050405020303" pitchFamily="18" charset="0"/>
              </a:rPr>
              <a:t>Management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742094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a:p>
            <a:pPr marL="0" indent="0">
              <a:buNone/>
            </a:pPr>
            <a:endParaRPr lang="en-US" dirty="0" smtClean="0"/>
          </a:p>
        </p:txBody>
      </p:sp>
      <p:sp>
        <p:nvSpPr>
          <p:cNvPr id="3" name="Title 2"/>
          <p:cNvSpPr>
            <a:spLocks noGrp="1"/>
          </p:cNvSpPr>
          <p:nvPr>
            <p:ph type="title"/>
          </p:nvPr>
        </p:nvSpPr>
        <p:spPr/>
        <p:txBody>
          <a:bodyPr/>
          <a:lstStyle/>
          <a:p>
            <a:r>
              <a:rPr lang="en-US" dirty="0" smtClean="0">
                <a:latin typeface="Georgia" panose="02040502050405020303" pitchFamily="18" charset="0"/>
              </a:rPr>
              <a:t>Delivery of Services</a:t>
            </a:r>
            <a:endParaRPr lang="en-US" dirty="0">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graphicFrame>
        <p:nvGraphicFramePr>
          <p:cNvPr id="5" name="Diagram 4"/>
          <p:cNvGraphicFramePr/>
          <p:nvPr>
            <p:extLst>
              <p:ext uri="{D42A27DB-BD31-4B8C-83A1-F6EECF244321}">
                <p14:modId xmlns:p14="http://schemas.microsoft.com/office/powerpoint/2010/main" val="2531952694"/>
              </p:ext>
            </p:extLst>
          </p:nvPr>
        </p:nvGraphicFramePr>
        <p:xfrm>
          <a:off x="152400" y="1295400"/>
          <a:ext cx="8839200" cy="416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52400" y="4648200"/>
            <a:ext cx="2362200" cy="36933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Work with Students</a:t>
            </a:r>
            <a:endParaRPr lang="en-US" dirty="0">
              <a:latin typeface="Arial" panose="020B0604020202020204" pitchFamily="34" charset="0"/>
              <a:cs typeface="Arial" panose="020B0604020202020204" pitchFamily="34" charset="0"/>
            </a:endParaRPr>
          </a:p>
        </p:txBody>
      </p:sp>
      <p:sp>
        <p:nvSpPr>
          <p:cNvPr id="7" name="TextBox 6"/>
          <p:cNvSpPr txBox="1"/>
          <p:nvPr/>
        </p:nvSpPr>
        <p:spPr>
          <a:xfrm>
            <a:off x="3314700" y="4662311"/>
            <a:ext cx="2362200" cy="646331"/>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Work on behalf of Students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1086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Clr>
                <a:srgbClr val="FF0000"/>
              </a:buClr>
              <a:buFont typeface="Wingdings" panose="05000000000000000000" pitchFamily="2" charset="2"/>
              <a:buChar char="§"/>
            </a:pPr>
            <a:r>
              <a:rPr lang="en-US" sz="2400" dirty="0">
                <a:solidFill>
                  <a:schemeClr val="tx1"/>
                </a:solidFill>
                <a:ea typeface="Open Sans" panose="020B0606030504020204" pitchFamily="34" charset="0"/>
                <a:cs typeface="Open Sans" panose="020B0606030504020204" pitchFamily="34" charset="0"/>
              </a:rPr>
              <a:t>Direct Student Services</a:t>
            </a:r>
          </a:p>
          <a:p>
            <a:pPr lvl="1">
              <a:buClr>
                <a:srgbClr val="FF0000"/>
              </a:buClr>
              <a:buFont typeface="Courier New" panose="02070309020205020404" pitchFamily="49" charset="0"/>
              <a:buChar char="o"/>
            </a:pPr>
            <a:r>
              <a:rPr lang="en-US" sz="2400" dirty="0">
                <a:solidFill>
                  <a:schemeClr val="tx1"/>
                </a:solidFill>
                <a:ea typeface="Open Sans" panose="020B0606030504020204" pitchFamily="34" charset="0"/>
                <a:cs typeface="Open Sans" panose="020B0606030504020204" pitchFamily="34" charset="0"/>
              </a:rPr>
              <a:t>School counseling core curriculum</a:t>
            </a:r>
          </a:p>
          <a:p>
            <a:pPr lvl="1">
              <a:buClr>
                <a:srgbClr val="FF0000"/>
              </a:buClr>
              <a:buFont typeface="Courier New" panose="02070309020205020404" pitchFamily="49" charset="0"/>
              <a:buChar char="o"/>
            </a:pPr>
            <a:r>
              <a:rPr lang="en-US" sz="2400" dirty="0">
                <a:solidFill>
                  <a:schemeClr val="tx1"/>
                </a:solidFill>
                <a:ea typeface="Open Sans" panose="020B0606030504020204" pitchFamily="34" charset="0"/>
                <a:cs typeface="Open Sans" panose="020B0606030504020204" pitchFamily="34" charset="0"/>
              </a:rPr>
              <a:t>Individual student planning</a:t>
            </a:r>
          </a:p>
          <a:p>
            <a:pPr lvl="1">
              <a:buClr>
                <a:srgbClr val="FF0000"/>
              </a:buClr>
              <a:buFont typeface="Courier New" panose="02070309020205020404" pitchFamily="49" charset="0"/>
              <a:buChar char="o"/>
            </a:pPr>
            <a:r>
              <a:rPr lang="en-US" sz="2400" dirty="0">
                <a:solidFill>
                  <a:schemeClr val="tx1"/>
                </a:solidFill>
                <a:ea typeface="Open Sans" panose="020B0606030504020204" pitchFamily="34" charset="0"/>
                <a:cs typeface="Open Sans" panose="020B0606030504020204" pitchFamily="34" charset="0"/>
              </a:rPr>
              <a:t>Responsive services</a:t>
            </a:r>
          </a:p>
          <a:p>
            <a:pPr marL="400050">
              <a:buClr>
                <a:srgbClr val="FF0000"/>
              </a:buClr>
              <a:buFont typeface="Wingdings" panose="05000000000000000000" pitchFamily="2" charset="2"/>
              <a:buChar char="§"/>
            </a:pPr>
            <a:r>
              <a:rPr lang="en-US" sz="2400" dirty="0">
                <a:solidFill>
                  <a:schemeClr val="tx1"/>
                </a:solidFill>
                <a:ea typeface="Open Sans" panose="020B0606030504020204" pitchFamily="34" charset="0"/>
                <a:cs typeface="Open Sans" panose="020B0606030504020204" pitchFamily="34" charset="0"/>
              </a:rPr>
              <a:t>Student Support Services</a:t>
            </a:r>
          </a:p>
          <a:p>
            <a:pPr marL="857250" lvl="1" indent="-342900">
              <a:buClr>
                <a:srgbClr val="FF0000"/>
              </a:buClr>
              <a:buFont typeface="Courier New" panose="02070309020205020404" pitchFamily="49" charset="0"/>
              <a:buChar char="o"/>
            </a:pPr>
            <a:r>
              <a:rPr lang="en-US" sz="2400" dirty="0">
                <a:solidFill>
                  <a:schemeClr val="tx1"/>
                </a:solidFill>
                <a:ea typeface="Open Sans" panose="020B0606030504020204" pitchFamily="34" charset="0"/>
                <a:cs typeface="Open Sans" panose="020B0606030504020204" pitchFamily="34" charset="0"/>
              </a:rPr>
              <a:t>Consultations</a:t>
            </a:r>
          </a:p>
          <a:p>
            <a:pPr marL="857250" lvl="1" indent="-342900">
              <a:buClr>
                <a:srgbClr val="FF0000"/>
              </a:buClr>
              <a:buFont typeface="Courier New" panose="02070309020205020404" pitchFamily="49" charset="0"/>
              <a:buChar char="o"/>
            </a:pPr>
            <a:r>
              <a:rPr lang="en-US" sz="2400" dirty="0">
                <a:solidFill>
                  <a:schemeClr val="tx1"/>
                </a:solidFill>
                <a:ea typeface="Open Sans" panose="020B0606030504020204" pitchFamily="34" charset="0"/>
                <a:cs typeface="Open Sans" panose="020B0606030504020204" pitchFamily="34" charset="0"/>
              </a:rPr>
              <a:t>Collaborations</a:t>
            </a:r>
          </a:p>
          <a:p>
            <a:pPr marL="857250" lvl="1" indent="-342900">
              <a:buClr>
                <a:srgbClr val="FF0000"/>
              </a:buClr>
              <a:buFont typeface="Courier New" panose="02070309020205020404" pitchFamily="49" charset="0"/>
              <a:buChar char="o"/>
            </a:pPr>
            <a:r>
              <a:rPr lang="en-US" sz="2400" dirty="0">
                <a:solidFill>
                  <a:schemeClr val="tx1"/>
                </a:solidFill>
                <a:ea typeface="Open Sans" panose="020B0606030504020204" pitchFamily="34" charset="0"/>
                <a:cs typeface="Open Sans" panose="020B0606030504020204" pitchFamily="34" charset="0"/>
              </a:rPr>
              <a:t>Referrals</a:t>
            </a:r>
          </a:p>
        </p:txBody>
      </p:sp>
      <p:sp>
        <p:nvSpPr>
          <p:cNvPr id="3" name="Title 2"/>
          <p:cNvSpPr>
            <a:spLocks noGrp="1"/>
          </p:cNvSpPr>
          <p:nvPr>
            <p:ph type="title"/>
          </p:nvPr>
        </p:nvSpPr>
        <p:spPr/>
        <p:txBody>
          <a:bodyPr>
            <a:normAutofit/>
          </a:bodyPr>
          <a:lstStyle/>
          <a:p>
            <a:pPr algn="l"/>
            <a:r>
              <a:rPr lang="en-US" sz="3600" dirty="0">
                <a:solidFill>
                  <a:schemeClr val="bg1"/>
                </a:solidFill>
              </a:rPr>
              <a:t>Delivery </a:t>
            </a:r>
            <a:r>
              <a:rPr lang="en-US" sz="3600" dirty="0" smtClean="0">
                <a:solidFill>
                  <a:schemeClr val="bg1"/>
                </a:solidFill>
              </a:rPr>
              <a:t>of Services</a:t>
            </a:r>
            <a:endParaRPr lang="en-US" sz="3600" dirty="0">
              <a:solidFill>
                <a:schemeClr val="bg1"/>
              </a:solidFill>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
        <p:nvSpPr>
          <p:cNvPr id="5" name="Flowchart: Alternate Process 4"/>
          <p:cNvSpPr/>
          <p:nvPr/>
        </p:nvSpPr>
        <p:spPr>
          <a:xfrm>
            <a:off x="4953000" y="3526482"/>
            <a:ext cx="4000500" cy="1274117"/>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80% of the school counselor’s time should be spent providing direct and student support services.</a:t>
            </a:r>
            <a:endParaRPr lang="en-US" dirty="0">
              <a:solidFill>
                <a:prstClr val="black"/>
              </a:solidFill>
            </a:endParaRPr>
          </a:p>
        </p:txBody>
      </p:sp>
      <p:sp>
        <p:nvSpPr>
          <p:cNvPr id="6" name="5-Point Star 5"/>
          <p:cNvSpPr/>
          <p:nvPr/>
        </p:nvSpPr>
        <p:spPr>
          <a:xfrm>
            <a:off x="4591050" y="3370538"/>
            <a:ext cx="723900" cy="6858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663492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084" y="1371600"/>
            <a:ext cx="8382000" cy="4525963"/>
          </a:xfrm>
        </p:spPr>
        <p:txBody>
          <a:bodyPr>
            <a:normAutofit/>
          </a:bodyPr>
          <a:lstStyle/>
          <a:p>
            <a:pPr marL="0" indent="0">
              <a:buClr>
                <a:srgbClr val="FF0000"/>
              </a:buClr>
              <a:buNone/>
            </a:pPr>
            <a:r>
              <a:rPr lang="en-US" sz="2400" dirty="0" smtClean="0">
                <a:solidFill>
                  <a:schemeClr val="tx1"/>
                </a:solidFill>
                <a:ea typeface="Open Sans" panose="020B0606030504020204" pitchFamily="34" charset="0"/>
                <a:cs typeface="Open Sans" panose="020B0606030504020204" pitchFamily="34" charset="0"/>
              </a:rPr>
              <a:t>School </a:t>
            </a:r>
            <a:r>
              <a:rPr lang="en-US" sz="2400" dirty="0">
                <a:solidFill>
                  <a:schemeClr val="tx1"/>
                </a:solidFill>
                <a:ea typeface="Open Sans" panose="020B0606030504020204" pitchFamily="34" charset="0"/>
                <a:cs typeface="Open Sans" panose="020B0606030504020204" pitchFamily="34" charset="0"/>
              </a:rPr>
              <a:t>counseling core </a:t>
            </a:r>
            <a:r>
              <a:rPr lang="en-US" sz="2400" dirty="0" smtClean="0">
                <a:solidFill>
                  <a:schemeClr val="tx1"/>
                </a:solidFill>
                <a:ea typeface="Open Sans" panose="020B0606030504020204" pitchFamily="34" charset="0"/>
                <a:cs typeface="Open Sans" panose="020B0606030504020204" pitchFamily="34" charset="0"/>
              </a:rPr>
              <a:t>curriculum</a:t>
            </a:r>
          </a:p>
          <a:p>
            <a:pPr lvl="1">
              <a:buClr>
                <a:srgbClr val="FF0000"/>
              </a:buClr>
              <a:buFont typeface="Wingdings" panose="05000000000000000000" pitchFamily="2" charset="2"/>
              <a:buChar char="§"/>
            </a:pPr>
            <a:r>
              <a:rPr lang="en-US" sz="2200" u="sng" dirty="0">
                <a:solidFill>
                  <a:schemeClr val="tx1"/>
                </a:solidFill>
                <a:ea typeface="Open Sans" panose="020B0606030504020204" pitchFamily="34" charset="0"/>
                <a:cs typeface="Open Sans" panose="020B0606030504020204" pitchFamily="34" charset="0"/>
              </a:rPr>
              <a:t>Instruction</a:t>
            </a:r>
            <a:r>
              <a:rPr lang="en-US" sz="2200" dirty="0">
                <a:solidFill>
                  <a:schemeClr val="tx1"/>
                </a:solidFill>
                <a:ea typeface="Open Sans" panose="020B0606030504020204" pitchFamily="34" charset="0"/>
                <a:cs typeface="Open Sans" panose="020B0606030504020204" pitchFamily="34" charset="0"/>
              </a:rPr>
              <a:t>: School counselors provide, facilitate, and coordinate instruction of the counseling core curriculum at the classroom, grade, and schoolwide level. </a:t>
            </a:r>
            <a:endParaRPr lang="en-US" sz="1400" dirty="0">
              <a:solidFill>
                <a:schemeClr val="tx1"/>
              </a:solidFill>
              <a:ea typeface="Open Sans" panose="020B0606030504020204" pitchFamily="34" charset="0"/>
              <a:cs typeface="Open Sans" panose="020B0606030504020204" pitchFamily="34" charset="0"/>
            </a:endParaRPr>
          </a:p>
          <a:p>
            <a:pPr marL="457200" lvl="1" indent="0">
              <a:buClr>
                <a:srgbClr val="FF0000"/>
              </a:buClr>
              <a:buNone/>
            </a:pPr>
            <a:endParaRPr lang="en-US" sz="2200" dirty="0" smtClean="0">
              <a:solidFill>
                <a:schemeClr val="tx1"/>
              </a:solidFill>
              <a:ea typeface="Open Sans" panose="020B0606030504020204" pitchFamily="34" charset="0"/>
              <a:cs typeface="Open Sans" panose="020B0606030504020204" pitchFamily="34" charset="0"/>
            </a:endParaRPr>
          </a:p>
          <a:p>
            <a:pPr marL="457200" lvl="1" indent="0">
              <a:buClr>
                <a:srgbClr val="FF0000"/>
              </a:buClr>
              <a:buNone/>
            </a:pPr>
            <a:endParaRPr lang="en-US" sz="2200" dirty="0" smtClean="0">
              <a:solidFill>
                <a:schemeClr val="tx1"/>
              </a:solidFill>
              <a:ea typeface="Open Sans" panose="020B0606030504020204" pitchFamily="34" charset="0"/>
              <a:cs typeface="Open Sans" panose="020B0606030504020204" pitchFamily="34" charset="0"/>
            </a:endParaRPr>
          </a:p>
          <a:p>
            <a:pPr lvl="1">
              <a:buClr>
                <a:srgbClr val="FF0000"/>
              </a:buClr>
              <a:buFont typeface="Wingdings" panose="05000000000000000000" pitchFamily="2" charset="2"/>
              <a:buChar char="§"/>
            </a:pPr>
            <a:r>
              <a:rPr lang="en-US" sz="2200" u="sng" dirty="0" smtClean="0">
                <a:solidFill>
                  <a:schemeClr val="tx1"/>
                </a:solidFill>
                <a:ea typeface="Open Sans" panose="020B0606030504020204" pitchFamily="34" charset="0"/>
                <a:cs typeface="Open Sans" panose="020B0606030504020204" pitchFamily="34" charset="0"/>
              </a:rPr>
              <a:t>Group </a:t>
            </a:r>
            <a:r>
              <a:rPr lang="en-US" sz="2200" u="sng" dirty="0">
                <a:solidFill>
                  <a:schemeClr val="tx1"/>
                </a:solidFill>
                <a:ea typeface="Open Sans" panose="020B0606030504020204" pitchFamily="34" charset="0"/>
                <a:cs typeface="Open Sans" panose="020B0606030504020204" pitchFamily="34" charset="0"/>
              </a:rPr>
              <a:t>Activities\Experiences</a:t>
            </a:r>
            <a:r>
              <a:rPr lang="en-US" sz="2200" dirty="0">
                <a:solidFill>
                  <a:schemeClr val="tx1"/>
                </a:solidFill>
                <a:ea typeface="Open Sans" panose="020B0606030504020204" pitchFamily="34" charset="0"/>
                <a:cs typeface="Open Sans" panose="020B0606030504020204" pitchFamily="34" charset="0"/>
              </a:rPr>
              <a:t>: School counselors conduct planned activities outside the classroom to promote academic achievement, social and emotional development, and college and career readiness. </a:t>
            </a:r>
          </a:p>
          <a:p>
            <a:pPr marL="457200" lvl="1" indent="0">
              <a:buClr>
                <a:srgbClr val="FF0000"/>
              </a:buClr>
              <a:buNone/>
            </a:pP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2"/>
          <p:cNvSpPr>
            <a:spLocks noGrp="1"/>
          </p:cNvSpPr>
          <p:nvPr>
            <p:ph type="title"/>
          </p:nvPr>
        </p:nvSpPr>
        <p:spPr/>
        <p:txBody>
          <a:bodyPr>
            <a:normAutofit/>
          </a:bodyPr>
          <a:lstStyle/>
          <a:p>
            <a:pPr algn="l"/>
            <a:r>
              <a:rPr lang="en-US" sz="3600" dirty="0">
                <a:solidFill>
                  <a:schemeClr val="bg1"/>
                </a:solidFill>
              </a:rPr>
              <a:t>Delivery o</a:t>
            </a:r>
            <a:r>
              <a:rPr lang="en-US" sz="3600" dirty="0" smtClean="0">
                <a:solidFill>
                  <a:schemeClr val="bg1"/>
                </a:solidFill>
              </a:rPr>
              <a:t>f Services</a:t>
            </a:r>
            <a:endParaRPr lang="en-US" sz="3600" dirty="0">
              <a:solidFill>
                <a:schemeClr val="bg1"/>
              </a:solidFill>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
        <p:nvSpPr>
          <p:cNvPr id="5" name="Flowchart: Alternate Process 4"/>
          <p:cNvSpPr/>
          <p:nvPr/>
        </p:nvSpPr>
        <p:spPr>
          <a:xfrm>
            <a:off x="888705" y="2979765"/>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Character education</a:t>
            </a:r>
            <a:endParaRPr lang="en-US" sz="1200" dirty="0">
              <a:solidFill>
                <a:prstClr val="black"/>
              </a:solidFill>
              <a:ea typeface="Open Sans" panose="020B0606030504020204" pitchFamily="34" charset="0"/>
              <a:cs typeface="Open Sans" panose="020B0606030504020204" pitchFamily="34" charset="0"/>
            </a:endParaRPr>
          </a:p>
        </p:txBody>
      </p:sp>
      <p:sp>
        <p:nvSpPr>
          <p:cNvPr id="6" name="Flowchart: Alternate Process 5"/>
          <p:cNvSpPr/>
          <p:nvPr/>
        </p:nvSpPr>
        <p:spPr>
          <a:xfrm>
            <a:off x="2726920" y="2998590"/>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Decision making</a:t>
            </a:r>
            <a:endParaRPr lang="en-US" sz="1200" dirty="0">
              <a:solidFill>
                <a:prstClr val="black"/>
              </a:solidFill>
              <a:ea typeface="Open Sans" panose="020B0606030504020204" pitchFamily="34" charset="0"/>
              <a:cs typeface="Open Sans" panose="020B0606030504020204" pitchFamily="34" charset="0"/>
            </a:endParaRPr>
          </a:p>
        </p:txBody>
      </p:sp>
      <p:sp>
        <p:nvSpPr>
          <p:cNvPr id="7" name="Flowchart: Alternate Process 6"/>
          <p:cNvSpPr/>
          <p:nvPr/>
        </p:nvSpPr>
        <p:spPr>
          <a:xfrm>
            <a:off x="4606777" y="2979765"/>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Bullying prevention</a:t>
            </a:r>
            <a:endParaRPr lang="en-US" sz="1200" dirty="0">
              <a:solidFill>
                <a:prstClr val="black"/>
              </a:solidFill>
              <a:ea typeface="Open Sans" panose="020B0606030504020204" pitchFamily="34" charset="0"/>
              <a:cs typeface="Open Sans" panose="020B0606030504020204" pitchFamily="34" charset="0"/>
            </a:endParaRPr>
          </a:p>
        </p:txBody>
      </p:sp>
      <p:sp>
        <p:nvSpPr>
          <p:cNvPr id="8" name="Flowchart: Alternate Process 7"/>
          <p:cNvSpPr/>
          <p:nvPr/>
        </p:nvSpPr>
        <p:spPr>
          <a:xfrm>
            <a:off x="6413869" y="2977107"/>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Career exploration</a:t>
            </a:r>
            <a:endParaRPr lang="en-US" sz="1200" dirty="0">
              <a:solidFill>
                <a:prstClr val="black"/>
              </a:solidFill>
              <a:ea typeface="Open Sans" panose="020B0606030504020204" pitchFamily="34" charset="0"/>
              <a:cs typeface="Open Sans" panose="020B0606030504020204" pitchFamily="34" charset="0"/>
            </a:endParaRPr>
          </a:p>
        </p:txBody>
      </p:sp>
      <p:sp>
        <p:nvSpPr>
          <p:cNvPr id="9" name="Flowchart: Alternate Process 8"/>
          <p:cNvSpPr/>
          <p:nvPr/>
        </p:nvSpPr>
        <p:spPr>
          <a:xfrm>
            <a:off x="888705" y="5244925"/>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Career fairs</a:t>
            </a:r>
            <a:endParaRPr lang="en-US" sz="1200" dirty="0">
              <a:solidFill>
                <a:prstClr val="black"/>
              </a:solidFill>
              <a:ea typeface="Open Sans" panose="020B0606030504020204" pitchFamily="34" charset="0"/>
              <a:cs typeface="Open Sans" panose="020B0606030504020204" pitchFamily="34" charset="0"/>
            </a:endParaRPr>
          </a:p>
        </p:txBody>
      </p:sp>
      <p:sp>
        <p:nvSpPr>
          <p:cNvPr id="10" name="Flowchart: Alternate Process 9"/>
          <p:cNvSpPr/>
          <p:nvPr/>
        </p:nvSpPr>
        <p:spPr>
          <a:xfrm>
            <a:off x="2726920" y="5244925"/>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Postsecondary site visits</a:t>
            </a:r>
            <a:endParaRPr lang="en-US" sz="1200" dirty="0">
              <a:solidFill>
                <a:prstClr val="black"/>
              </a:solidFill>
              <a:ea typeface="Open Sans" panose="020B0606030504020204" pitchFamily="34" charset="0"/>
              <a:cs typeface="Open Sans" panose="020B0606030504020204" pitchFamily="34" charset="0"/>
            </a:endParaRPr>
          </a:p>
        </p:txBody>
      </p:sp>
      <p:sp>
        <p:nvSpPr>
          <p:cNvPr id="11" name="Flowchart: Alternate Process 10"/>
          <p:cNvSpPr/>
          <p:nvPr/>
        </p:nvSpPr>
        <p:spPr>
          <a:xfrm>
            <a:off x="4606777" y="5242287"/>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Leadership workshops</a:t>
            </a:r>
            <a:endParaRPr lang="en-US" sz="1200" dirty="0">
              <a:solidFill>
                <a:prstClr val="black"/>
              </a:solidFill>
              <a:ea typeface="Open Sans" panose="020B0606030504020204" pitchFamily="34" charset="0"/>
              <a:cs typeface="Open Sans" panose="020B0606030504020204" pitchFamily="34" charset="0"/>
            </a:endParaRPr>
          </a:p>
        </p:txBody>
      </p:sp>
      <p:sp>
        <p:nvSpPr>
          <p:cNvPr id="12" name="Flowchart: Alternate Process 11"/>
          <p:cNvSpPr/>
          <p:nvPr/>
        </p:nvSpPr>
        <p:spPr>
          <a:xfrm>
            <a:off x="6410325" y="5242287"/>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Community/ Business Tours</a:t>
            </a:r>
            <a:endParaRPr lang="en-US" sz="1200" dirty="0">
              <a:solidFill>
                <a:prstClr val="black"/>
              </a:solidFill>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47922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084" y="1371600"/>
            <a:ext cx="8382000" cy="4525963"/>
          </a:xfrm>
        </p:spPr>
        <p:txBody>
          <a:bodyPr>
            <a:normAutofit/>
          </a:bodyPr>
          <a:lstStyle/>
          <a:p>
            <a:pPr marL="0" indent="0">
              <a:buClr>
                <a:srgbClr val="FF0000"/>
              </a:buClr>
              <a:buNone/>
            </a:pPr>
            <a:r>
              <a:rPr lang="en-US" sz="2400" dirty="0" smtClean="0">
                <a:solidFill>
                  <a:schemeClr val="tx1"/>
                </a:solidFill>
                <a:ea typeface="Open Sans" panose="020B0606030504020204" pitchFamily="34" charset="0"/>
                <a:cs typeface="Open Sans" panose="020B0606030504020204" pitchFamily="34" charset="0"/>
              </a:rPr>
              <a:t>Individual Student Planning</a:t>
            </a:r>
          </a:p>
          <a:p>
            <a:pPr lvl="1">
              <a:buClr>
                <a:srgbClr val="FF0000"/>
              </a:buClr>
              <a:buFont typeface="Wingdings" panose="05000000000000000000" pitchFamily="2" charset="2"/>
              <a:buChar char="§"/>
            </a:pPr>
            <a:r>
              <a:rPr lang="en-US" sz="2200" u="sng" dirty="0" smtClean="0">
                <a:solidFill>
                  <a:schemeClr val="tx1"/>
                </a:solidFill>
                <a:ea typeface="Open Sans" panose="020B0606030504020204" pitchFamily="34" charset="0"/>
                <a:cs typeface="Open Sans" panose="020B0606030504020204" pitchFamily="34" charset="0"/>
              </a:rPr>
              <a:t>Appraisal</a:t>
            </a:r>
            <a:r>
              <a:rPr lang="en-US" sz="2200" dirty="0" smtClean="0">
                <a:solidFill>
                  <a:schemeClr val="tx1"/>
                </a:solidFill>
                <a:ea typeface="Open Sans" panose="020B0606030504020204" pitchFamily="34" charset="0"/>
                <a:cs typeface="Open Sans" panose="020B0606030504020204" pitchFamily="34" charset="0"/>
              </a:rPr>
              <a:t>: </a:t>
            </a:r>
            <a:r>
              <a:rPr lang="en-US" sz="2200" dirty="0">
                <a:solidFill>
                  <a:schemeClr val="tx1"/>
                </a:solidFill>
                <a:ea typeface="Open Sans" panose="020B0606030504020204" pitchFamily="34" charset="0"/>
                <a:cs typeface="Open Sans" panose="020B0606030504020204" pitchFamily="34" charset="0"/>
              </a:rPr>
              <a:t>School counselors </a:t>
            </a:r>
            <a:r>
              <a:rPr lang="en-US" sz="2200" dirty="0" smtClean="0">
                <a:solidFill>
                  <a:schemeClr val="tx1"/>
                </a:solidFill>
                <a:ea typeface="Open Sans" panose="020B0606030504020204" pitchFamily="34" charset="0"/>
                <a:cs typeface="Open Sans" panose="020B0606030504020204" pitchFamily="34" charset="0"/>
              </a:rPr>
              <a:t>assist students in analyzing and evaluating abilities, interests, skills, and achievement.</a:t>
            </a:r>
            <a:endParaRPr lang="en-US" sz="1400" dirty="0">
              <a:solidFill>
                <a:schemeClr val="tx1"/>
              </a:solidFill>
              <a:ea typeface="Open Sans" panose="020B0606030504020204" pitchFamily="34" charset="0"/>
              <a:cs typeface="Open Sans" panose="020B0606030504020204" pitchFamily="34" charset="0"/>
            </a:endParaRPr>
          </a:p>
          <a:p>
            <a:pPr marL="457200" lvl="1" indent="0">
              <a:buClr>
                <a:srgbClr val="FF0000"/>
              </a:buClr>
              <a:buNone/>
            </a:pPr>
            <a:endParaRPr lang="en-US" sz="2200" dirty="0" smtClean="0">
              <a:solidFill>
                <a:schemeClr val="tx1"/>
              </a:solidFill>
              <a:ea typeface="Open Sans" panose="020B0606030504020204" pitchFamily="34" charset="0"/>
              <a:cs typeface="Open Sans" panose="020B0606030504020204" pitchFamily="34" charset="0"/>
            </a:endParaRPr>
          </a:p>
          <a:p>
            <a:pPr marL="457200" lvl="1" indent="0">
              <a:buClr>
                <a:srgbClr val="FF0000"/>
              </a:buClr>
              <a:buNone/>
            </a:pPr>
            <a:endParaRPr lang="en-US" sz="2200" dirty="0" smtClean="0">
              <a:solidFill>
                <a:schemeClr val="tx1"/>
              </a:solidFill>
              <a:ea typeface="Open Sans" panose="020B0606030504020204" pitchFamily="34" charset="0"/>
              <a:cs typeface="Open Sans" panose="020B0606030504020204" pitchFamily="34" charset="0"/>
            </a:endParaRPr>
          </a:p>
          <a:p>
            <a:pPr lvl="1">
              <a:buClr>
                <a:srgbClr val="FF0000"/>
              </a:buClr>
              <a:buFont typeface="Wingdings" panose="05000000000000000000" pitchFamily="2" charset="2"/>
              <a:buChar char="§"/>
            </a:pPr>
            <a:r>
              <a:rPr lang="en-US" sz="2200" u="sng" dirty="0" smtClean="0">
                <a:solidFill>
                  <a:schemeClr val="tx1"/>
                </a:solidFill>
                <a:ea typeface="Open Sans" panose="020B0606030504020204" pitchFamily="34" charset="0"/>
                <a:cs typeface="Open Sans" panose="020B0606030504020204" pitchFamily="34" charset="0"/>
              </a:rPr>
              <a:t>Advisement</a:t>
            </a:r>
            <a:r>
              <a:rPr lang="en-US" sz="2200" dirty="0" smtClean="0">
                <a:solidFill>
                  <a:schemeClr val="tx1"/>
                </a:solidFill>
                <a:ea typeface="Open Sans" panose="020B0606030504020204" pitchFamily="34" charset="0"/>
                <a:cs typeface="Open Sans" panose="020B0606030504020204" pitchFamily="34" charset="0"/>
              </a:rPr>
              <a:t>: </a:t>
            </a:r>
            <a:r>
              <a:rPr lang="en-US" sz="2200" dirty="0">
                <a:solidFill>
                  <a:schemeClr val="tx1"/>
                </a:solidFill>
                <a:ea typeface="Open Sans" panose="020B0606030504020204" pitchFamily="34" charset="0"/>
                <a:cs typeface="Open Sans" panose="020B0606030504020204" pitchFamily="34" charset="0"/>
              </a:rPr>
              <a:t>School counselors </a:t>
            </a:r>
            <a:r>
              <a:rPr lang="en-US" sz="2200" dirty="0" smtClean="0">
                <a:solidFill>
                  <a:schemeClr val="tx1"/>
                </a:solidFill>
                <a:ea typeface="Open Sans" panose="020B0606030504020204" pitchFamily="34" charset="0"/>
                <a:cs typeface="Open Sans" panose="020B0606030504020204" pitchFamily="34" charset="0"/>
              </a:rPr>
              <a:t>assist students in establishing goals and future plans based upon academic, career, and personal/social data.</a:t>
            </a:r>
            <a:endParaRPr lang="en-US" sz="2200" dirty="0">
              <a:solidFill>
                <a:schemeClr val="tx1"/>
              </a:solidFill>
              <a:ea typeface="Open Sans" panose="020B0606030504020204" pitchFamily="34" charset="0"/>
              <a:cs typeface="Open Sans" panose="020B0606030504020204" pitchFamily="34" charset="0"/>
            </a:endParaRPr>
          </a:p>
          <a:p>
            <a:pPr marL="457200" lvl="1" indent="0">
              <a:buClr>
                <a:srgbClr val="FF0000"/>
              </a:buClr>
              <a:buNone/>
            </a:pP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2"/>
          <p:cNvSpPr>
            <a:spLocks noGrp="1"/>
          </p:cNvSpPr>
          <p:nvPr>
            <p:ph type="title"/>
          </p:nvPr>
        </p:nvSpPr>
        <p:spPr/>
        <p:txBody>
          <a:bodyPr>
            <a:normAutofit/>
          </a:bodyPr>
          <a:lstStyle/>
          <a:p>
            <a:pPr algn="l"/>
            <a:r>
              <a:rPr lang="en-US" sz="3600" dirty="0">
                <a:solidFill>
                  <a:schemeClr val="bg1"/>
                </a:solidFill>
                <a:latin typeface="Georgia" panose="02040502050405020303" pitchFamily="18" charset="0"/>
              </a:rPr>
              <a:t>Delivery o</a:t>
            </a:r>
            <a:r>
              <a:rPr lang="en-US" sz="3600" dirty="0" smtClean="0">
                <a:solidFill>
                  <a:schemeClr val="bg1"/>
                </a:solidFill>
                <a:latin typeface="Georgia" panose="02040502050405020303" pitchFamily="18" charset="0"/>
              </a:rPr>
              <a:t>f Services</a:t>
            </a:r>
            <a:endParaRPr lang="en-US" sz="3600" dirty="0">
              <a:solidFill>
                <a:schemeClr val="bg1"/>
              </a:solidFill>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
        <p:nvSpPr>
          <p:cNvPr id="5" name="Flowchart: Alternate Process 4"/>
          <p:cNvSpPr/>
          <p:nvPr/>
        </p:nvSpPr>
        <p:spPr>
          <a:xfrm>
            <a:off x="888705" y="2736763"/>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Data Chats</a:t>
            </a:r>
            <a:endParaRPr lang="en-US" sz="1200" dirty="0">
              <a:solidFill>
                <a:prstClr val="black"/>
              </a:solidFill>
              <a:ea typeface="Open Sans" panose="020B0606030504020204" pitchFamily="34" charset="0"/>
              <a:cs typeface="Open Sans" panose="020B0606030504020204" pitchFamily="34" charset="0"/>
            </a:endParaRPr>
          </a:p>
        </p:txBody>
      </p:sp>
      <p:sp>
        <p:nvSpPr>
          <p:cNvPr id="6" name="Flowchart: Alternate Process 5"/>
          <p:cNvSpPr/>
          <p:nvPr/>
        </p:nvSpPr>
        <p:spPr>
          <a:xfrm>
            <a:off x="2695797" y="2748371"/>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Achievement Interpretation</a:t>
            </a:r>
            <a:endParaRPr lang="en-US" sz="1200" dirty="0">
              <a:solidFill>
                <a:prstClr val="black"/>
              </a:solidFill>
              <a:ea typeface="Open Sans" panose="020B0606030504020204" pitchFamily="34" charset="0"/>
              <a:cs typeface="Open Sans" panose="020B0606030504020204" pitchFamily="34" charset="0"/>
            </a:endParaRPr>
          </a:p>
        </p:txBody>
      </p:sp>
      <p:sp>
        <p:nvSpPr>
          <p:cNvPr id="7" name="Flowchart: Alternate Process 6"/>
          <p:cNvSpPr/>
          <p:nvPr/>
        </p:nvSpPr>
        <p:spPr>
          <a:xfrm>
            <a:off x="4593357" y="2736763"/>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Interest Inventories</a:t>
            </a:r>
            <a:endParaRPr lang="en-US" sz="1200" dirty="0">
              <a:solidFill>
                <a:prstClr val="black"/>
              </a:solidFill>
              <a:ea typeface="Open Sans" panose="020B0606030504020204" pitchFamily="34" charset="0"/>
              <a:cs typeface="Open Sans" panose="020B0606030504020204" pitchFamily="34" charset="0"/>
            </a:endParaRPr>
          </a:p>
        </p:txBody>
      </p:sp>
      <p:sp>
        <p:nvSpPr>
          <p:cNvPr id="8" name="Flowchart: Alternate Process 7"/>
          <p:cNvSpPr/>
          <p:nvPr/>
        </p:nvSpPr>
        <p:spPr>
          <a:xfrm>
            <a:off x="6403235" y="2736763"/>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EPSO Coursework</a:t>
            </a:r>
            <a:endParaRPr lang="en-US" sz="1200" dirty="0">
              <a:solidFill>
                <a:prstClr val="black"/>
              </a:solidFill>
              <a:ea typeface="Open Sans" panose="020B0606030504020204" pitchFamily="34" charset="0"/>
              <a:cs typeface="Open Sans" panose="020B0606030504020204" pitchFamily="34" charset="0"/>
            </a:endParaRPr>
          </a:p>
        </p:txBody>
      </p:sp>
      <p:sp>
        <p:nvSpPr>
          <p:cNvPr id="9" name="Flowchart: Alternate Process 8"/>
          <p:cNvSpPr/>
          <p:nvPr/>
        </p:nvSpPr>
        <p:spPr>
          <a:xfrm>
            <a:off x="888705" y="4834888"/>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Personal Goals</a:t>
            </a:r>
            <a:endParaRPr lang="en-US" sz="1200" dirty="0">
              <a:solidFill>
                <a:prstClr val="black"/>
              </a:solidFill>
              <a:ea typeface="Open Sans" panose="020B0606030504020204" pitchFamily="34" charset="0"/>
              <a:cs typeface="Open Sans" panose="020B0606030504020204" pitchFamily="34" charset="0"/>
            </a:endParaRPr>
          </a:p>
        </p:txBody>
      </p:sp>
      <p:sp>
        <p:nvSpPr>
          <p:cNvPr id="10" name="Flowchart: Alternate Process 9"/>
          <p:cNvSpPr/>
          <p:nvPr/>
        </p:nvSpPr>
        <p:spPr>
          <a:xfrm>
            <a:off x="2695797" y="4834888"/>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Postsecondary plans</a:t>
            </a:r>
            <a:endParaRPr lang="en-US" sz="1200" dirty="0">
              <a:solidFill>
                <a:prstClr val="black"/>
              </a:solidFill>
              <a:ea typeface="Open Sans" panose="020B0606030504020204" pitchFamily="34" charset="0"/>
              <a:cs typeface="Open Sans" panose="020B0606030504020204" pitchFamily="34" charset="0"/>
            </a:endParaRPr>
          </a:p>
        </p:txBody>
      </p:sp>
      <p:sp>
        <p:nvSpPr>
          <p:cNvPr id="11" name="Flowchart: Alternate Process 10"/>
          <p:cNvSpPr/>
          <p:nvPr/>
        </p:nvSpPr>
        <p:spPr>
          <a:xfrm>
            <a:off x="4593357" y="4834888"/>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Intervention Plans</a:t>
            </a:r>
            <a:endParaRPr lang="en-US" sz="1200" dirty="0">
              <a:solidFill>
                <a:prstClr val="black"/>
              </a:solidFill>
              <a:ea typeface="Open Sans" panose="020B0606030504020204" pitchFamily="34" charset="0"/>
              <a:cs typeface="Open Sans" panose="020B0606030504020204" pitchFamily="34" charset="0"/>
            </a:endParaRPr>
          </a:p>
        </p:txBody>
      </p:sp>
      <p:sp>
        <p:nvSpPr>
          <p:cNvPr id="12" name="Flowchart: Alternate Process 11"/>
          <p:cNvSpPr/>
          <p:nvPr/>
        </p:nvSpPr>
        <p:spPr>
          <a:xfrm>
            <a:off x="6403235" y="4834888"/>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Behavior Plans</a:t>
            </a:r>
            <a:endParaRPr lang="en-US" sz="1200" dirty="0">
              <a:solidFill>
                <a:prstClr val="black"/>
              </a:solidFill>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65554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084" y="1371600"/>
            <a:ext cx="8382000" cy="4525963"/>
          </a:xfrm>
        </p:spPr>
        <p:txBody>
          <a:bodyPr>
            <a:normAutofit/>
          </a:bodyPr>
          <a:lstStyle/>
          <a:p>
            <a:pPr marL="0" indent="0">
              <a:buClr>
                <a:srgbClr val="FF0000"/>
              </a:buClr>
              <a:buNone/>
            </a:pPr>
            <a:r>
              <a:rPr lang="en-US" sz="2400" dirty="0" smtClean="0">
                <a:solidFill>
                  <a:schemeClr val="tx1"/>
                </a:solidFill>
                <a:ea typeface="Open Sans" panose="020B0606030504020204" pitchFamily="34" charset="0"/>
                <a:cs typeface="Open Sans" panose="020B0606030504020204" pitchFamily="34" charset="0"/>
              </a:rPr>
              <a:t>Responsive Services</a:t>
            </a:r>
          </a:p>
          <a:p>
            <a:pPr lvl="1">
              <a:buClr>
                <a:srgbClr val="FF0000"/>
              </a:buClr>
              <a:buFont typeface="Wingdings" panose="05000000000000000000" pitchFamily="2" charset="2"/>
              <a:buChar char="§"/>
            </a:pPr>
            <a:r>
              <a:rPr lang="en-US" sz="2200" u="sng" dirty="0" smtClean="0">
                <a:solidFill>
                  <a:schemeClr val="tx1"/>
                </a:solidFill>
                <a:ea typeface="Open Sans" panose="020B0606030504020204" pitchFamily="34" charset="0"/>
                <a:cs typeface="Open Sans" panose="020B0606030504020204" pitchFamily="34" charset="0"/>
              </a:rPr>
              <a:t>Short-term Counseling</a:t>
            </a:r>
            <a:r>
              <a:rPr lang="en-US" sz="2200" dirty="0" smtClean="0">
                <a:solidFill>
                  <a:schemeClr val="tx1"/>
                </a:solidFill>
                <a:ea typeface="Open Sans" panose="020B0606030504020204" pitchFamily="34" charset="0"/>
                <a:cs typeface="Open Sans" panose="020B0606030504020204" pitchFamily="34" charset="0"/>
              </a:rPr>
              <a:t>: </a:t>
            </a:r>
            <a:r>
              <a:rPr lang="en-US" sz="2200" dirty="0">
                <a:solidFill>
                  <a:schemeClr val="tx1"/>
                </a:solidFill>
                <a:ea typeface="Open Sans" panose="020B0606030504020204" pitchFamily="34" charset="0"/>
                <a:cs typeface="Open Sans" panose="020B0606030504020204" pitchFamily="34" charset="0"/>
              </a:rPr>
              <a:t>School counselors </a:t>
            </a:r>
            <a:r>
              <a:rPr lang="en-US" sz="2200" dirty="0" smtClean="0">
                <a:solidFill>
                  <a:schemeClr val="tx1"/>
                </a:solidFill>
                <a:ea typeface="Open Sans" panose="020B0606030504020204" pitchFamily="34" charset="0"/>
                <a:cs typeface="Open Sans" panose="020B0606030504020204" pitchFamily="34" charset="0"/>
              </a:rPr>
              <a:t>provide short-term counseling to build students’ capacity to use appropriate coping skills, exercise self-advocacy, and solve problems. </a:t>
            </a:r>
            <a:endParaRPr lang="en-US" sz="1400" dirty="0">
              <a:solidFill>
                <a:schemeClr val="tx1"/>
              </a:solidFill>
              <a:ea typeface="Open Sans" panose="020B0606030504020204" pitchFamily="34" charset="0"/>
              <a:cs typeface="Open Sans" panose="020B0606030504020204" pitchFamily="34" charset="0"/>
            </a:endParaRPr>
          </a:p>
          <a:p>
            <a:pPr marL="457200" lvl="1" indent="0">
              <a:buClr>
                <a:srgbClr val="FF0000"/>
              </a:buClr>
              <a:buNone/>
            </a:pPr>
            <a:endParaRPr lang="en-US" sz="2200" dirty="0" smtClean="0">
              <a:solidFill>
                <a:schemeClr val="tx1"/>
              </a:solidFill>
              <a:ea typeface="Open Sans" panose="020B0606030504020204" pitchFamily="34" charset="0"/>
              <a:cs typeface="Open Sans" panose="020B0606030504020204" pitchFamily="34" charset="0"/>
            </a:endParaRPr>
          </a:p>
          <a:p>
            <a:pPr marL="457200" lvl="1" indent="0">
              <a:buClr>
                <a:srgbClr val="FF0000"/>
              </a:buClr>
              <a:buNone/>
            </a:pPr>
            <a:endParaRPr lang="en-US" sz="2200" dirty="0" smtClean="0">
              <a:solidFill>
                <a:schemeClr val="tx1"/>
              </a:solidFill>
              <a:ea typeface="Open Sans" panose="020B0606030504020204" pitchFamily="34" charset="0"/>
              <a:cs typeface="Open Sans" panose="020B0606030504020204" pitchFamily="34" charset="0"/>
            </a:endParaRPr>
          </a:p>
          <a:p>
            <a:pPr lvl="1">
              <a:buClr>
                <a:srgbClr val="FF0000"/>
              </a:buClr>
              <a:buFont typeface="Wingdings" panose="05000000000000000000" pitchFamily="2" charset="2"/>
              <a:buChar char="§"/>
            </a:pPr>
            <a:r>
              <a:rPr lang="en-US" sz="2200" u="sng" dirty="0" smtClean="0">
                <a:solidFill>
                  <a:schemeClr val="tx1"/>
                </a:solidFill>
                <a:ea typeface="Open Sans" panose="020B0606030504020204" pitchFamily="34" charset="0"/>
                <a:cs typeface="Open Sans" panose="020B0606030504020204" pitchFamily="34" charset="0"/>
              </a:rPr>
              <a:t>Crisis Response</a:t>
            </a:r>
            <a:r>
              <a:rPr lang="en-US" sz="2200" dirty="0" smtClean="0">
                <a:solidFill>
                  <a:schemeClr val="tx1"/>
                </a:solidFill>
                <a:ea typeface="Open Sans" panose="020B0606030504020204" pitchFamily="34" charset="0"/>
                <a:cs typeface="Open Sans" panose="020B0606030504020204" pitchFamily="34" charset="0"/>
              </a:rPr>
              <a:t>: </a:t>
            </a:r>
            <a:r>
              <a:rPr lang="en-US" sz="2200" dirty="0">
                <a:solidFill>
                  <a:schemeClr val="tx1"/>
                </a:solidFill>
                <a:ea typeface="Open Sans" panose="020B0606030504020204" pitchFamily="34" charset="0"/>
                <a:cs typeface="Open Sans" panose="020B0606030504020204" pitchFamily="34" charset="0"/>
              </a:rPr>
              <a:t>School counselors </a:t>
            </a:r>
            <a:r>
              <a:rPr lang="en-US" sz="2200" dirty="0" smtClean="0">
                <a:solidFill>
                  <a:schemeClr val="tx1"/>
                </a:solidFill>
                <a:ea typeface="Open Sans" panose="020B0606030504020204" pitchFamily="34" charset="0"/>
                <a:cs typeface="Open Sans" panose="020B0606030504020204" pitchFamily="34" charset="0"/>
              </a:rPr>
              <a:t>provide intervention and follow-up services to students facing emergency situations that could interrupt their learning.</a:t>
            </a:r>
            <a:endParaRPr lang="en-US" sz="2200" dirty="0">
              <a:solidFill>
                <a:schemeClr val="tx1"/>
              </a:solidFill>
              <a:ea typeface="Open Sans" panose="020B0606030504020204" pitchFamily="34" charset="0"/>
              <a:cs typeface="Open Sans" panose="020B0606030504020204" pitchFamily="34" charset="0"/>
            </a:endParaRPr>
          </a:p>
          <a:p>
            <a:pPr marL="457200" lvl="1" indent="0">
              <a:buClr>
                <a:srgbClr val="FF0000"/>
              </a:buClr>
              <a:buNone/>
            </a:pP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2"/>
          <p:cNvSpPr>
            <a:spLocks noGrp="1"/>
          </p:cNvSpPr>
          <p:nvPr>
            <p:ph type="title"/>
          </p:nvPr>
        </p:nvSpPr>
        <p:spPr/>
        <p:txBody>
          <a:bodyPr>
            <a:normAutofit/>
          </a:bodyPr>
          <a:lstStyle/>
          <a:p>
            <a:pPr algn="l"/>
            <a:r>
              <a:rPr lang="en-US" sz="3600" dirty="0">
                <a:solidFill>
                  <a:schemeClr val="bg1"/>
                </a:solidFill>
                <a:latin typeface="Georgia" panose="02040502050405020303" pitchFamily="18" charset="0"/>
              </a:rPr>
              <a:t>Delivery o</a:t>
            </a:r>
            <a:r>
              <a:rPr lang="en-US" sz="3600" dirty="0" smtClean="0">
                <a:solidFill>
                  <a:schemeClr val="bg1"/>
                </a:solidFill>
                <a:latin typeface="Georgia" panose="02040502050405020303" pitchFamily="18" charset="0"/>
              </a:rPr>
              <a:t>f Services</a:t>
            </a:r>
            <a:endParaRPr lang="en-US" sz="3600" dirty="0">
              <a:solidFill>
                <a:schemeClr val="bg1"/>
              </a:solidFill>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
        <p:nvSpPr>
          <p:cNvPr id="5" name="Flowchart: Alternate Process 4"/>
          <p:cNvSpPr/>
          <p:nvPr/>
        </p:nvSpPr>
        <p:spPr>
          <a:xfrm>
            <a:off x="1219200" y="3249327"/>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Individual Counseling</a:t>
            </a:r>
            <a:endParaRPr lang="en-US" sz="1200" dirty="0">
              <a:solidFill>
                <a:prstClr val="black"/>
              </a:solidFill>
              <a:ea typeface="Open Sans" panose="020B0606030504020204" pitchFamily="34" charset="0"/>
              <a:cs typeface="Open Sans" panose="020B0606030504020204" pitchFamily="34" charset="0"/>
            </a:endParaRPr>
          </a:p>
        </p:txBody>
      </p:sp>
      <p:sp>
        <p:nvSpPr>
          <p:cNvPr id="6" name="Flowchart: Alternate Process 5"/>
          <p:cNvSpPr/>
          <p:nvPr/>
        </p:nvSpPr>
        <p:spPr>
          <a:xfrm>
            <a:off x="3641984" y="3249327"/>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Group Counseling</a:t>
            </a:r>
            <a:endParaRPr lang="en-US" sz="1200" dirty="0">
              <a:solidFill>
                <a:prstClr val="black"/>
              </a:solidFill>
              <a:ea typeface="Open Sans" panose="020B0606030504020204" pitchFamily="34" charset="0"/>
              <a:cs typeface="Open Sans" panose="020B0606030504020204" pitchFamily="34" charset="0"/>
            </a:endParaRPr>
          </a:p>
        </p:txBody>
      </p:sp>
      <p:sp>
        <p:nvSpPr>
          <p:cNvPr id="7" name="Flowchart: Alternate Process 6"/>
          <p:cNvSpPr/>
          <p:nvPr/>
        </p:nvSpPr>
        <p:spPr>
          <a:xfrm>
            <a:off x="5943600" y="3249327"/>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Standards Mastery</a:t>
            </a:r>
            <a:endParaRPr lang="en-US" sz="1200" dirty="0">
              <a:solidFill>
                <a:prstClr val="black"/>
              </a:solidFill>
              <a:ea typeface="Open Sans" panose="020B0606030504020204" pitchFamily="34" charset="0"/>
              <a:cs typeface="Open Sans" panose="020B0606030504020204" pitchFamily="34" charset="0"/>
            </a:endParaRPr>
          </a:p>
        </p:txBody>
      </p:sp>
      <p:sp>
        <p:nvSpPr>
          <p:cNvPr id="9" name="Flowchart: Alternate Process 8"/>
          <p:cNvSpPr/>
          <p:nvPr/>
        </p:nvSpPr>
        <p:spPr>
          <a:xfrm>
            <a:off x="888705" y="5244925"/>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Death of a loved one</a:t>
            </a:r>
            <a:endParaRPr lang="en-US" sz="1200" dirty="0">
              <a:solidFill>
                <a:prstClr val="black"/>
              </a:solidFill>
              <a:ea typeface="Open Sans" panose="020B0606030504020204" pitchFamily="34" charset="0"/>
              <a:cs typeface="Open Sans" panose="020B0606030504020204" pitchFamily="34" charset="0"/>
            </a:endParaRPr>
          </a:p>
        </p:txBody>
      </p:sp>
      <p:sp>
        <p:nvSpPr>
          <p:cNvPr id="10" name="Flowchart: Alternate Process 9"/>
          <p:cNvSpPr/>
          <p:nvPr/>
        </p:nvSpPr>
        <p:spPr>
          <a:xfrm>
            <a:off x="2705673" y="5231401"/>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Homelessness</a:t>
            </a:r>
            <a:endParaRPr lang="en-US" sz="1200" dirty="0">
              <a:solidFill>
                <a:prstClr val="black"/>
              </a:solidFill>
              <a:ea typeface="Open Sans" panose="020B0606030504020204" pitchFamily="34" charset="0"/>
              <a:cs typeface="Open Sans" panose="020B0606030504020204" pitchFamily="34" charset="0"/>
            </a:endParaRPr>
          </a:p>
        </p:txBody>
      </p:sp>
      <p:sp>
        <p:nvSpPr>
          <p:cNvPr id="11" name="Flowchart: Alternate Process 10"/>
          <p:cNvSpPr/>
          <p:nvPr/>
        </p:nvSpPr>
        <p:spPr>
          <a:xfrm>
            <a:off x="4593357" y="5242287"/>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Abuse or Neglect</a:t>
            </a:r>
            <a:endParaRPr lang="en-US" sz="1200" dirty="0">
              <a:solidFill>
                <a:prstClr val="black"/>
              </a:solidFill>
              <a:ea typeface="Open Sans" panose="020B0606030504020204" pitchFamily="34" charset="0"/>
              <a:cs typeface="Open Sans" panose="020B0606030504020204" pitchFamily="34" charset="0"/>
            </a:endParaRPr>
          </a:p>
        </p:txBody>
      </p:sp>
      <p:sp>
        <p:nvSpPr>
          <p:cNvPr id="12" name="Flowchart: Alternate Process 11"/>
          <p:cNvSpPr/>
          <p:nvPr/>
        </p:nvSpPr>
        <p:spPr>
          <a:xfrm>
            <a:off x="6410325" y="5242287"/>
            <a:ext cx="1600200" cy="381000"/>
          </a:xfrm>
          <a:prstGeom prst="flowChartAlternateProcess">
            <a:avLst/>
          </a:prstGeom>
          <a:solidFill>
            <a:srgbClr val="C4D5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prstClr val="black"/>
                </a:solidFill>
                <a:ea typeface="Open Sans" panose="020B0606030504020204" pitchFamily="34" charset="0"/>
                <a:cs typeface="Open Sans" panose="020B0606030504020204" pitchFamily="34" charset="0"/>
              </a:rPr>
              <a:t>Suicidal Ideation</a:t>
            </a:r>
            <a:endParaRPr lang="en-US" sz="1200" dirty="0">
              <a:solidFill>
                <a:prstClr val="black"/>
              </a:solidFill>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72851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A061CFA7-5784-4816-8865-3D363482387D}" vid="{3FE5B953-5DEC-4335-BBB5-E60459355A33}"/>
    </a:ext>
  </a:extLst>
</a:theme>
</file>

<file path=ppt/theme/theme2.xml><?xml version="1.0" encoding="utf-8"?>
<a:theme xmlns:a="http://schemas.openxmlformats.org/drawingml/2006/main" name="TDOE Theme">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DOE Theme" id="{76BDF057-C17B-43E0-8792-A1A4FB4AAD87}" vid="{455963F0-AD43-4C4B-8FF0-7ACAA8A1C468}"/>
    </a:ext>
  </a:extLst>
</a:theme>
</file>

<file path=ppt/theme/theme3.xml><?xml version="1.0" encoding="utf-8"?>
<a:theme xmlns:a="http://schemas.openxmlformats.org/drawingml/2006/main" name="1_TDOE Template - Editing">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Custom 1">
      <a:majorFont>
        <a:latin typeface="Open Sans"/>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002A7E"/>
      </a:dk2>
      <a:lt2>
        <a:srgbClr val="FFFFFF"/>
      </a:lt2>
      <a:accent1>
        <a:srgbClr val="75787B"/>
      </a:accent1>
      <a:accent2>
        <a:srgbClr val="C82630"/>
      </a:accent2>
      <a:accent3>
        <a:srgbClr val="2DCCD3"/>
      </a:accent3>
      <a:accent4>
        <a:srgbClr val="D2D755"/>
      </a:accent4>
      <a:accent5>
        <a:srgbClr val="E87722"/>
      </a:accent5>
      <a:accent6>
        <a:srgbClr val="5D7975"/>
      </a:accent6>
      <a:hlink>
        <a:srgbClr val="0000FF"/>
      </a:hlink>
      <a:folHlink>
        <a:srgbClr val="800080"/>
      </a:folHlink>
    </a:clrScheme>
    <a:fontScheme name="Secondary Font Choic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TDOE PowerPoint 2017</Template>
  <TotalTime>42221</TotalTime>
  <Words>3507</Words>
  <Application>Microsoft Office PowerPoint</Application>
  <PresentationFormat>On-screen Show (4:3)</PresentationFormat>
  <Paragraphs>416</Paragraphs>
  <Slides>27</Slides>
  <Notes>18</Notes>
  <HiddenSlides>2</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27</vt:i4>
      </vt:variant>
    </vt:vector>
  </HeadingPairs>
  <TitlesOfParts>
    <vt:vector size="38" baseType="lpstr">
      <vt:lpstr>Arial</vt:lpstr>
      <vt:lpstr>Calibri</vt:lpstr>
      <vt:lpstr>Courier New</vt:lpstr>
      <vt:lpstr>Georgia</vt:lpstr>
      <vt:lpstr>Open Sans</vt:lpstr>
      <vt:lpstr>PermianSlabSerifTypeface</vt:lpstr>
      <vt:lpstr>Wingdings</vt:lpstr>
      <vt:lpstr>TDOE Template - Editing</vt:lpstr>
      <vt:lpstr>TDOE Theme</vt:lpstr>
      <vt:lpstr>1_TDOE Template - Editing</vt:lpstr>
      <vt:lpstr>Office Theme</vt:lpstr>
      <vt:lpstr>Webinar: Part 2-Implementing a Comprehensive School Counseling Program</vt:lpstr>
      <vt:lpstr>The National Model of School Counseling: Elements of Best Practices </vt:lpstr>
      <vt:lpstr>Foundations </vt:lpstr>
      <vt:lpstr>Management</vt:lpstr>
      <vt:lpstr>Delivery of Services</vt:lpstr>
      <vt:lpstr>Delivery of Services</vt:lpstr>
      <vt:lpstr>Delivery of Services</vt:lpstr>
      <vt:lpstr>Delivery of Services</vt:lpstr>
      <vt:lpstr>Delivery of Services</vt:lpstr>
      <vt:lpstr>Delivery of Services</vt:lpstr>
      <vt:lpstr>Delivery of Services</vt:lpstr>
      <vt:lpstr>Delivery of Services</vt:lpstr>
      <vt:lpstr>Delivery of Services</vt:lpstr>
      <vt:lpstr>Delivery of Services</vt:lpstr>
      <vt:lpstr>Accountability</vt:lpstr>
      <vt:lpstr>Accountability: Data Analysis</vt:lpstr>
      <vt:lpstr>Accountability: Data Analysis</vt:lpstr>
      <vt:lpstr>Accountability: Data Analysis</vt:lpstr>
      <vt:lpstr>Accountability: Program Results</vt:lpstr>
      <vt:lpstr>Accountability: Program Results</vt:lpstr>
      <vt:lpstr>Accountability: Results Reports</vt:lpstr>
      <vt:lpstr>Accountability: Evaluation &amp; Improvement</vt:lpstr>
      <vt:lpstr>Accountability: Evaluation &amp; Improvement</vt:lpstr>
      <vt:lpstr>Questions</vt:lpstr>
      <vt:lpstr>Next Steps </vt:lpstr>
      <vt:lpstr>Contact</vt:lpstr>
      <vt:lpstr>PowerPoint Presentation</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a Comprehensive School Counseling Program</dc:title>
  <dc:creator>Leigh Bagwell</dc:creator>
  <cp:lastModifiedBy>Leigh Bagwell</cp:lastModifiedBy>
  <cp:revision>27</cp:revision>
  <cp:lastPrinted>2017-03-07T23:57:11Z</cp:lastPrinted>
  <dcterms:created xsi:type="dcterms:W3CDTF">2017-03-07T20:02:50Z</dcterms:created>
  <dcterms:modified xsi:type="dcterms:W3CDTF">2017-05-31T15:11:31Z</dcterms:modified>
</cp:coreProperties>
</file>