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4.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752" r:id="rId3"/>
    <p:sldMasterId id="2147483762" r:id="rId4"/>
    <p:sldMasterId id="2147483792" r:id="rId5"/>
  </p:sldMasterIdLst>
  <p:notesMasterIdLst>
    <p:notesMasterId r:id="rId36"/>
  </p:notesMasterIdLst>
  <p:handoutMasterIdLst>
    <p:handoutMasterId r:id="rId37"/>
  </p:handoutMasterIdLst>
  <p:sldIdLst>
    <p:sldId id="257" r:id="rId6"/>
    <p:sldId id="348" r:id="rId7"/>
    <p:sldId id="364" r:id="rId8"/>
    <p:sldId id="480" r:id="rId9"/>
    <p:sldId id="421" r:id="rId10"/>
    <p:sldId id="422" r:id="rId11"/>
    <p:sldId id="477" r:id="rId12"/>
    <p:sldId id="478" r:id="rId13"/>
    <p:sldId id="423" r:id="rId14"/>
    <p:sldId id="424" r:id="rId15"/>
    <p:sldId id="426" r:id="rId16"/>
    <p:sldId id="430" r:id="rId17"/>
    <p:sldId id="433" r:id="rId18"/>
    <p:sldId id="435" r:id="rId19"/>
    <p:sldId id="441" r:id="rId20"/>
    <p:sldId id="443" r:id="rId21"/>
    <p:sldId id="451" r:id="rId22"/>
    <p:sldId id="453" r:id="rId23"/>
    <p:sldId id="457" r:id="rId24"/>
    <p:sldId id="460" r:id="rId25"/>
    <p:sldId id="462" r:id="rId26"/>
    <p:sldId id="465" r:id="rId27"/>
    <p:sldId id="466" r:id="rId28"/>
    <p:sldId id="468" r:id="rId29"/>
    <p:sldId id="471" r:id="rId30"/>
    <p:sldId id="472" r:id="rId31"/>
    <p:sldId id="475" r:id="rId32"/>
    <p:sldId id="479" r:id="rId33"/>
    <p:sldId id="476" r:id="rId34"/>
    <p:sldId id="324" r:id="rId3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E60B2B-8B72-4F5D-B9C0-A4046A4E27FD}">
          <p14:sldIdLst>
            <p14:sldId id="257"/>
            <p14:sldId id="348"/>
            <p14:sldId id="364"/>
            <p14:sldId id="480"/>
            <p14:sldId id="421"/>
            <p14:sldId id="422"/>
            <p14:sldId id="477"/>
            <p14:sldId id="478"/>
            <p14:sldId id="423"/>
            <p14:sldId id="424"/>
            <p14:sldId id="426"/>
            <p14:sldId id="430"/>
            <p14:sldId id="433"/>
            <p14:sldId id="435"/>
            <p14:sldId id="441"/>
            <p14:sldId id="443"/>
            <p14:sldId id="451"/>
            <p14:sldId id="453"/>
            <p14:sldId id="457"/>
            <p14:sldId id="460"/>
            <p14:sldId id="462"/>
            <p14:sldId id="465"/>
            <p14:sldId id="466"/>
            <p14:sldId id="468"/>
            <p14:sldId id="471"/>
            <p14:sldId id="472"/>
            <p14:sldId id="475"/>
            <p14:sldId id="479"/>
            <p14:sldId id="476"/>
            <p14:sldId id="32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gh Bagwell" initials="LB" lastIdx="1" clrIdx="0">
    <p:extLst>
      <p:ext uri="{19B8F6BF-5375-455C-9EA6-DF929625EA0E}">
        <p15:presenceInfo xmlns:p15="http://schemas.microsoft.com/office/powerpoint/2012/main" userId="S-1-5-21-2149558826-3324038498-27948981-322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409"/>
    <a:srgbClr val="FFFF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917" autoAdjust="0"/>
  </p:normalViewPr>
  <p:slideViewPr>
    <p:cSldViewPr snapToGrid="0">
      <p:cViewPr varScale="1">
        <p:scale>
          <a:sx n="58" d="100"/>
          <a:sy n="58" d="100"/>
        </p:scale>
        <p:origin x="1770" y="66"/>
      </p:cViewPr>
      <p:guideLst/>
    </p:cSldViewPr>
  </p:slideViewPr>
  <p:notesTextViewPr>
    <p:cViewPr>
      <p:scale>
        <a:sx n="1" d="1"/>
        <a:sy n="1" d="1"/>
      </p:scale>
      <p:origin x="0" y="0"/>
    </p:cViewPr>
  </p:notesTextViewPr>
  <p:sorterViewPr>
    <p:cViewPr>
      <p:scale>
        <a:sx n="100" d="100"/>
        <a:sy n="100" d="100"/>
      </p:scale>
      <p:origin x="0" y="-237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053E1CAE-19DB-456D-96C4-1CD69C43378F}" type="datetimeFigureOut">
              <a:rPr lang="en-US" smtClean="0"/>
              <a:t>1/18/2018</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172C8AD-22FD-47F7-8D5C-8B0E32D2AC20}" type="slidenum">
              <a:rPr lang="en-US" smtClean="0"/>
              <a:t>‹#›</a:t>
            </a:fld>
            <a:endParaRPr lang="en-US"/>
          </a:p>
        </p:txBody>
      </p:sp>
    </p:spTree>
    <p:extLst>
      <p:ext uri="{BB962C8B-B14F-4D97-AF65-F5344CB8AC3E}">
        <p14:creationId xmlns:p14="http://schemas.microsoft.com/office/powerpoint/2010/main" val="1448069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0C7986E-2FF8-4B33-BAF2-9DE2884B1207}" type="datetimeFigureOut">
              <a:rPr lang="en-US" smtClean="0"/>
              <a:t>1/18/2018</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26B8160-EA83-41AA-B389-A7A97FF4B4D0}" type="slidenum">
              <a:rPr lang="en-US" smtClean="0"/>
              <a:t>‹#›</a:t>
            </a:fld>
            <a:endParaRPr lang="en-US" dirty="0"/>
          </a:p>
        </p:txBody>
      </p:sp>
    </p:spTree>
    <p:extLst>
      <p:ext uri="{BB962C8B-B14F-4D97-AF65-F5344CB8AC3E}">
        <p14:creationId xmlns:p14="http://schemas.microsoft.com/office/powerpoint/2010/main" val="345163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r>
              <a:rPr lang="en-US" dirty="0" smtClean="0"/>
              <a:t>Introduction</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92476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Distribute</a:t>
            </a:r>
            <a:r>
              <a:rPr lang="en-US" baseline="0" dirty="0" smtClean="0"/>
              <a:t> Program Audit feedback. </a:t>
            </a:r>
          </a:p>
          <a:p>
            <a:r>
              <a:rPr lang="en-US" baseline="0" dirty="0" smtClean="0"/>
              <a:t>Each team should review feedback and discuss. Make notes on the steps that your team may have complete. As we discuss each of the steps, use the feedback from the Audit to determine what further action should be taken to complete those steps. Update your IP accordingly.  </a:t>
            </a:r>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111527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B8160-EA83-41AA-B389-A7A97FF4B4D0}" type="slidenum">
              <a:rPr lang="en-US" smtClean="0"/>
              <a:t>11</a:t>
            </a:fld>
            <a:endParaRPr lang="en-US" dirty="0"/>
          </a:p>
        </p:txBody>
      </p:sp>
    </p:spTree>
    <p:extLst>
      <p:ext uri="{BB962C8B-B14F-4D97-AF65-F5344CB8AC3E}">
        <p14:creationId xmlns:p14="http://schemas.microsoft.com/office/powerpoint/2010/main" val="433502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r>
              <a:rPr lang="en-US" dirty="0" smtClean="0"/>
              <a:t>Highlight</a:t>
            </a:r>
            <a:r>
              <a:rPr lang="en-US" baseline="0" dirty="0" smtClean="0"/>
              <a:t> that all schools must provide CSCP as defined by state board policy, 5.103</a:t>
            </a:r>
          </a:p>
          <a:p>
            <a:pPr marL="914379" lvl="1" indent="-457189">
              <a:buFont typeface="Courier New" panose="02070309020205020404" pitchFamily="49" charset="0"/>
              <a:buChar char="o"/>
            </a:pPr>
            <a:r>
              <a:rPr lang="en-US" b="1" dirty="0" smtClean="0"/>
              <a:t>Counseling Standards </a:t>
            </a:r>
            <a:r>
              <a:rPr lang="en-US" dirty="0" smtClean="0"/>
              <a:t>describe the attitudes, knowledge, skills, and experiences students need to achieve academic success, postsecondary and career readiness, and social/emotional development</a:t>
            </a:r>
          </a:p>
          <a:p>
            <a:pPr marL="914379" lvl="1" indent="-457189">
              <a:buFont typeface="Courier New" panose="02070309020205020404" pitchFamily="49" charset="0"/>
              <a:buChar char="o"/>
            </a:pPr>
            <a:r>
              <a:rPr lang="en-US" b="1" dirty="0" smtClean="0"/>
              <a:t>School Counseling Model </a:t>
            </a:r>
            <a:r>
              <a:rPr lang="en-US" dirty="0" smtClean="0"/>
              <a:t>provides a framework for delivering high quality school counseling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that includes a summary of these guidelines for individual schools to share with school faculty, parents, and students. This presentation could also be shared with the local school board and district staff.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district policy advisor can be a resource for the team as they review policies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958351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C0F1C1-43A0-497A-A315-060F6E93AB0E}" type="slidenum">
              <a:rPr lang="en-US">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850293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r>
              <a:rPr lang="en-US" dirty="0" smtClean="0"/>
              <a:t>Discuss the roles and responsibilities of school counselors.</a:t>
            </a:r>
          </a:p>
          <a:p>
            <a:r>
              <a:rPr lang="en-US" dirty="0" smtClean="0"/>
              <a:t>Identify which are not aligned to the model</a:t>
            </a:r>
            <a:r>
              <a:rPr lang="en-US" baseline="0" dirty="0" smtClean="0"/>
              <a:t> – make suggestions for how to accomplish those tasks and identify what the counselor will do in their place</a:t>
            </a:r>
          </a:p>
          <a:p>
            <a:r>
              <a:rPr lang="en-US" baseline="0" dirty="0" smtClean="0"/>
              <a:t>Teams will chart their role/responsibility reassignment strategies and share out</a:t>
            </a:r>
          </a:p>
          <a:p>
            <a:r>
              <a:rPr lang="en-US" baseline="0" dirty="0" smtClean="0"/>
              <a:t>Team should update the IP to continue addressing roles, budgets, use of time</a:t>
            </a:r>
          </a:p>
          <a:p>
            <a:endParaRPr lang="en-US" dirty="0"/>
          </a:p>
        </p:txBody>
      </p:sp>
      <p:sp>
        <p:nvSpPr>
          <p:cNvPr id="4" name="Slide Number Placeholder 3"/>
          <p:cNvSpPr>
            <a:spLocks noGrp="1"/>
          </p:cNvSpPr>
          <p:nvPr>
            <p:ph type="sldNum" sz="quarter" idx="10"/>
          </p:nvPr>
        </p:nvSpPr>
        <p:spPr/>
        <p:txBody>
          <a:bodyPr/>
          <a:lstStyle/>
          <a:p>
            <a:fld id="{ADC0F1C1-43A0-497A-A315-060F6E93AB0E}"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013202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a:t>
            </a:r>
            <a:r>
              <a:rPr lang="en-US" baseline="0" dirty="0" smtClean="0"/>
              <a:t> has conducted a Needs Assessment before? </a:t>
            </a:r>
          </a:p>
          <a:p>
            <a:r>
              <a:rPr lang="en-US" baseline="0" dirty="0" smtClean="0"/>
              <a:t>Nancy/Joe to share</a:t>
            </a:r>
          </a:p>
          <a:p>
            <a:r>
              <a:rPr lang="en-US" baseline="0" dirty="0" smtClean="0"/>
              <a:t>Purpose is to gather stakeholder feedback (perception data) on what they believe, can do, know and have experienced.</a:t>
            </a:r>
          </a:p>
          <a:p>
            <a:r>
              <a:rPr lang="en-US" baseline="0" dirty="0" smtClean="0"/>
              <a:t>This info will drive program goals and delivery of services (action plans).</a:t>
            </a:r>
          </a:p>
          <a:p>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242213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how the identified needs align to the school, district and state</a:t>
            </a:r>
            <a:r>
              <a:rPr lang="en-US" baseline="0" dirty="0" smtClean="0"/>
              <a:t> goals.</a:t>
            </a:r>
          </a:p>
          <a:p>
            <a:r>
              <a:rPr lang="en-US" baseline="0" dirty="0" smtClean="0"/>
              <a:t>Consider the activities, strategies, and interventions that will be delivered to address the gaps/needs – will they support a comprehensive program or will other parts of the program be impacted.</a:t>
            </a:r>
          </a:p>
          <a:p>
            <a:r>
              <a:rPr lang="en-US" baseline="0" dirty="0" smtClean="0"/>
              <a:t>Consider what other stakeholders are also engaged in addressing the gaps/needs.</a:t>
            </a:r>
          </a:p>
          <a:p>
            <a:r>
              <a:rPr lang="en-US" baseline="0" dirty="0" smtClean="0"/>
              <a:t>Select one for the program goal. </a:t>
            </a:r>
          </a:p>
          <a:p>
            <a:endParaRPr lang="en-US" baseline="0" dirty="0" smtClean="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09483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team also serves as an advocate for counseling program goals by bringing awareness to counselors’ work and making connections to other initiatives as those opportunities arise.</a:t>
            </a:r>
          </a:p>
          <a:p>
            <a:endParaRPr lang="en-US" dirty="0" smtClean="0"/>
          </a:p>
          <a:p>
            <a:r>
              <a:rPr lang="en-US" dirty="0" smtClean="0"/>
              <a:t>Program goals will provide focus</a:t>
            </a:r>
            <a:r>
              <a:rPr lang="en-US" baseline="0" dirty="0" smtClean="0"/>
              <a:t> for the counseling program, but the program is not limited to work only around the specific program goal.</a:t>
            </a:r>
            <a:endParaRPr lang="en-US" dirty="0" smtClean="0"/>
          </a:p>
          <a:p>
            <a:endParaRPr lang="en-US" dirty="0" smtClean="0"/>
          </a:p>
          <a:p>
            <a:r>
              <a:rPr lang="en-US" dirty="0" smtClean="0"/>
              <a:t>District: </a:t>
            </a:r>
          </a:p>
          <a:p>
            <a:r>
              <a:rPr lang="en-US" dirty="0" smtClean="0"/>
              <a:t>How will you guide your individual schools through the development of strong program goals?</a:t>
            </a:r>
          </a:p>
          <a:p>
            <a:endParaRPr lang="en-US" dirty="0" smtClean="0"/>
          </a:p>
          <a:p>
            <a:r>
              <a:rPr lang="en-US" dirty="0" smtClean="0"/>
              <a:t>Teams will review data, select</a:t>
            </a:r>
            <a:r>
              <a:rPr lang="en-US" baseline="0" dirty="0" smtClean="0"/>
              <a:t> focus areas for program goals, identify any additional data needed (needs assessments)</a:t>
            </a:r>
          </a:p>
          <a:p>
            <a:r>
              <a:rPr lang="en-US" baseline="0" dirty="0" smtClean="0"/>
              <a:t>Share out focus areas for program goals</a:t>
            </a:r>
          </a:p>
          <a:p>
            <a:r>
              <a:rPr lang="en-US" baseline="0" dirty="0" smtClean="0"/>
              <a:t>Update the IP to complete this step.</a:t>
            </a:r>
            <a:endParaRPr lang="en-US" dirty="0" smtClean="0"/>
          </a:p>
          <a:p>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439665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Teams</a:t>
            </a:r>
            <a:r>
              <a:rPr lang="en-US" baseline="0" dirty="0" smtClean="0"/>
              <a:t> will discuss how SC Competencies assessment can help improve counseling program. </a:t>
            </a:r>
          </a:p>
          <a:p>
            <a:r>
              <a:rPr lang="en-US" baseline="0" dirty="0" smtClean="0"/>
              <a:t>Update IP to complete this step. </a:t>
            </a:r>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330516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 teams:</a:t>
            </a:r>
            <a:r>
              <a:rPr lang="en-US" baseline="0" dirty="0" smtClean="0"/>
              <a:t> how will you train counselors/administrators on using PMA. Will you collect and provide feedback? How will you monitor for review and/or revisions throughout the year, as necessary.</a:t>
            </a:r>
            <a:endParaRPr lang="en-US" dirty="0" smtClean="0"/>
          </a:p>
          <a:p>
            <a:r>
              <a:rPr lang="en-US" dirty="0" smtClean="0"/>
              <a:t>Each</a:t>
            </a:r>
            <a:r>
              <a:rPr lang="en-US" baseline="0" dirty="0" smtClean="0"/>
              <a:t> Team should identify what areas of the PMA are already complete.</a:t>
            </a:r>
          </a:p>
          <a:p>
            <a:r>
              <a:rPr lang="en-US" baseline="0" dirty="0" smtClean="0"/>
              <a:t>Update the IP to complete this step.</a:t>
            </a:r>
          </a:p>
          <a:p>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23003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B8160-EA83-41AA-B389-A7A97FF4B4D0}" type="slidenum">
              <a:rPr lang="en-US" smtClean="0"/>
              <a:t>2</a:t>
            </a:fld>
            <a:endParaRPr lang="en-US" dirty="0"/>
          </a:p>
        </p:txBody>
      </p:sp>
    </p:spTree>
    <p:extLst>
      <p:ext uri="{BB962C8B-B14F-4D97-AF65-F5344CB8AC3E}">
        <p14:creationId xmlns:p14="http://schemas.microsoft.com/office/powerpoint/2010/main" val="4263462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teams 10</a:t>
            </a:r>
            <a:r>
              <a:rPr lang="en-US" baseline="0" dirty="0" smtClean="0"/>
              <a:t> minutes to start brainstorming activities/interventions that should be addressed through the action plans.</a:t>
            </a:r>
          </a:p>
          <a:p>
            <a:r>
              <a:rPr lang="en-US" baseline="0" dirty="0" smtClean="0"/>
              <a:t>Not intended to cover every activity/service of the counseling program.</a:t>
            </a:r>
          </a:p>
          <a:p>
            <a:r>
              <a:rPr lang="en-US" dirty="0" smtClean="0"/>
              <a:t>Teams will update</a:t>
            </a:r>
            <a:r>
              <a:rPr lang="en-US" baseline="0" dirty="0" smtClean="0"/>
              <a:t> the IP to complete this step.</a:t>
            </a:r>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507512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implementation team should discuss general topics to be included in the yearly calendar</a:t>
            </a:r>
            <a:r>
              <a:rPr lang="en-US" baseline="0" dirty="0" smtClean="0"/>
              <a:t> as well as identify strategies to communicate the yearly calendar with stakeholders.</a:t>
            </a:r>
          </a:p>
          <a:p>
            <a:r>
              <a:rPr lang="en-US" baseline="0" dirty="0" smtClean="0"/>
              <a:t>The team should update the IP to complete this step.</a:t>
            </a:r>
          </a:p>
          <a:p>
            <a:endParaRPr lang="en-US" dirty="0" smtClean="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658207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Knox</a:t>
            </a:r>
            <a:r>
              <a:rPr lang="en-US" baseline="0" dirty="0" smtClean="0"/>
              <a:t> County School - example</a:t>
            </a:r>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060442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will create consistent communications throughout the district. If there will be processes that should be used consistently throughout the district, the team should ensure that clear instructions are included in the presentations.</a:t>
            </a:r>
          </a:p>
          <a:p>
            <a:endParaRPr lang="en-US" dirty="0" smtClean="0"/>
          </a:p>
          <a:p>
            <a:endParaRPr lang="en-US" dirty="0" smtClean="0"/>
          </a:p>
          <a:p>
            <a:r>
              <a:rPr lang="en-US" dirty="0" smtClean="0"/>
              <a:t>Communication</a:t>
            </a:r>
            <a:r>
              <a:rPr lang="en-US" baseline="0" dirty="0" smtClean="0"/>
              <a:t> will be really important. Think strategically about where you will have the best opportunities to reach the most stakeholders.</a:t>
            </a:r>
          </a:p>
          <a:p>
            <a:r>
              <a:rPr lang="en-US" baseline="0" dirty="0" smtClean="0"/>
              <a:t>The intro presentation can be replicated and shared. Utilize google classroom to collaborate on this. </a:t>
            </a:r>
          </a:p>
          <a:p>
            <a:r>
              <a:rPr lang="en-US" baseline="0" dirty="0" smtClean="0"/>
              <a:t>Let the team discuss potential opportunities for training. </a:t>
            </a:r>
          </a:p>
          <a:p>
            <a:r>
              <a:rPr lang="en-US" baseline="0" dirty="0" smtClean="0"/>
              <a:t>Update the IP to complete this step. </a:t>
            </a:r>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746291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434424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718438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team will discuss and up the IP to complete the step.</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4151479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r>
              <a:rPr lang="en-US" dirty="0" smtClean="0"/>
              <a:t>Talk about the Final report from MEASURE</a:t>
            </a:r>
          </a:p>
          <a:p>
            <a:r>
              <a:rPr lang="en-US" dirty="0" smtClean="0"/>
              <a:t>Districts may want to collect and share.</a:t>
            </a:r>
            <a:r>
              <a:rPr lang="en-US" baseline="0" dirty="0" smtClean="0"/>
              <a:t> </a:t>
            </a:r>
          </a:p>
          <a:p>
            <a:r>
              <a:rPr lang="en-US" baseline="0" dirty="0" smtClean="0"/>
              <a:t>Let the team update the IP to complete this step.</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7907848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r>
              <a:rPr lang="en-US" dirty="0" smtClean="0"/>
              <a:t>Talk about the Final report from MEASURE</a:t>
            </a:r>
          </a:p>
          <a:p>
            <a:r>
              <a:rPr lang="en-US" dirty="0" smtClean="0"/>
              <a:t>Districts may want to collect and share.</a:t>
            </a:r>
            <a:r>
              <a:rPr lang="en-US" baseline="0" dirty="0" smtClean="0"/>
              <a:t> </a:t>
            </a:r>
          </a:p>
          <a:p>
            <a:r>
              <a:rPr lang="en-US" baseline="0" dirty="0" smtClean="0"/>
              <a:t>Let the team update the IP to complete this step.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type of report will increase awareness of the impact of high-quality school counseling programs and could influence policy and funding decisions. The district implementation team should also review the results report to identify and celebrate areas of growth.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implementation team should assist the school counseling supervisor in sharing the overall program results with other stakeholders.</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40227204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327593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t>
            </a:r>
            <a:r>
              <a:rPr lang="en-US" baseline="0" dirty="0" smtClean="0"/>
              <a:t> over the information in each team packet. </a:t>
            </a:r>
          </a:p>
          <a:p>
            <a:r>
              <a:rPr lang="en-US" baseline="0" dirty="0" smtClean="0"/>
              <a:t>Start with Implementation Plan – teams should use this throughout the training to identify next steps for completion of each item. </a:t>
            </a:r>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t>3</a:t>
            </a:fld>
            <a:endParaRPr lang="en-US"/>
          </a:p>
        </p:txBody>
      </p:sp>
    </p:spTree>
    <p:extLst>
      <p:ext uri="{BB962C8B-B14F-4D97-AF65-F5344CB8AC3E}">
        <p14:creationId xmlns:p14="http://schemas.microsoft.com/office/powerpoint/2010/main" val="25281812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2629583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B8160-EA83-41AA-B389-A7A97FF4B4D0}" type="slidenum">
              <a:rPr lang="en-US" smtClean="0"/>
              <a:t>4</a:t>
            </a:fld>
            <a:endParaRPr lang="en-US" dirty="0"/>
          </a:p>
        </p:txBody>
      </p:sp>
    </p:spTree>
    <p:extLst>
      <p:ext uri="{BB962C8B-B14F-4D97-AF65-F5344CB8AC3E}">
        <p14:creationId xmlns:p14="http://schemas.microsoft.com/office/powerpoint/2010/main" val="3720324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B8160-EA83-41AA-B389-A7A97FF4B4D0}" type="slidenum">
              <a:rPr lang="en-US" smtClean="0"/>
              <a:t>5</a:t>
            </a:fld>
            <a:endParaRPr lang="en-US" dirty="0"/>
          </a:p>
        </p:txBody>
      </p:sp>
    </p:spTree>
    <p:extLst>
      <p:ext uri="{BB962C8B-B14F-4D97-AF65-F5344CB8AC3E}">
        <p14:creationId xmlns:p14="http://schemas.microsoft.com/office/powerpoint/2010/main" val="1988887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a:t>
            </a:r>
            <a:r>
              <a:rPr lang="en-US" baseline="0" dirty="0" smtClean="0"/>
              <a:t> that are done once and then reviewed. </a:t>
            </a:r>
          </a:p>
          <a:p>
            <a:r>
              <a:rPr lang="en-US" baseline="0" dirty="0" smtClean="0"/>
              <a:t>Plan is for this year to prepare for full implementation next year so set reasonable timelines. </a:t>
            </a:r>
          </a:p>
          <a:p>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t>6</a:t>
            </a:fld>
            <a:endParaRPr lang="en-US" dirty="0"/>
          </a:p>
        </p:txBody>
      </p:sp>
    </p:spTree>
    <p:extLst>
      <p:ext uri="{BB962C8B-B14F-4D97-AF65-F5344CB8AC3E}">
        <p14:creationId xmlns:p14="http://schemas.microsoft.com/office/powerpoint/2010/main" val="387635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B8160-EA83-41AA-B389-A7A97FF4B4D0}" type="slidenum">
              <a:rPr lang="en-US" smtClean="0"/>
              <a:t>7</a:t>
            </a:fld>
            <a:endParaRPr lang="en-US" dirty="0"/>
          </a:p>
        </p:txBody>
      </p:sp>
    </p:spTree>
    <p:extLst>
      <p:ext uri="{BB962C8B-B14F-4D97-AF65-F5344CB8AC3E}">
        <p14:creationId xmlns:p14="http://schemas.microsoft.com/office/powerpoint/2010/main" val="1580689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B8160-EA83-41AA-B389-A7A97FF4B4D0}" type="slidenum">
              <a:rPr lang="en-US" smtClean="0"/>
              <a:t>8</a:t>
            </a:fld>
            <a:endParaRPr lang="en-US" dirty="0"/>
          </a:p>
        </p:txBody>
      </p:sp>
    </p:spTree>
    <p:extLst>
      <p:ext uri="{BB962C8B-B14F-4D97-AF65-F5344CB8AC3E}">
        <p14:creationId xmlns:p14="http://schemas.microsoft.com/office/powerpoint/2010/main" val="70183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5 minutes to talk as a team about other potential</a:t>
            </a:r>
            <a:r>
              <a:rPr lang="en-US" baseline="0" dirty="0" smtClean="0"/>
              <a:t> members and then complete that section of the IP.  Identify who should be responsible for reaching out to those folks and a date for completion. </a:t>
            </a:r>
            <a:endParaRPr lang="en-US" dirty="0"/>
          </a:p>
        </p:txBody>
      </p:sp>
      <p:sp>
        <p:nvSpPr>
          <p:cNvPr id="4" name="Slide Number Placeholder 3"/>
          <p:cNvSpPr>
            <a:spLocks noGrp="1"/>
          </p:cNvSpPr>
          <p:nvPr>
            <p:ph type="sldNum" sz="quarter" idx="10"/>
          </p:nvPr>
        </p:nvSpPr>
        <p:spPr/>
        <p:txBody>
          <a:bodyPr/>
          <a:lstStyle/>
          <a:p>
            <a:fld id="{A26B8160-EA83-41AA-B389-A7A97FF4B4D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86466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ctrTitle" hasCustomPrompt="1"/>
          </p:nvPr>
        </p:nvSpPr>
        <p:spPr>
          <a:xfrm>
            <a:off x="684597" y="3810002"/>
            <a:ext cx="77724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332183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100607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4" name="Rectangle 3"/>
          <p:cNvSpPr/>
          <p:nvPr/>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
        <p:nvSpPr>
          <p:cNvPr id="5" name="Rectangle 4"/>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1343631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
        <p:nvSpPr>
          <p:cNvPr id="6" name="Rectangle 5"/>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Tree>
    <p:extLst>
      <p:ext uri="{BB962C8B-B14F-4D97-AF65-F5344CB8AC3E}">
        <p14:creationId xmlns:p14="http://schemas.microsoft.com/office/powerpoint/2010/main" val="1194445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221841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963462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2"/>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8" name="Rectangle 17"/>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9" name="Rectangle 18"/>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430392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06255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039513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401409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0728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77"/>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1" y="6108906"/>
            <a:ext cx="1616967" cy="639563"/>
          </a:xfrm>
          <a:prstGeom prst="rect">
            <a:avLst/>
          </a:prstGeom>
        </p:spPr>
      </p:pic>
      <p:sp>
        <p:nvSpPr>
          <p:cNvPr id="6" name="Slide Number Placeholder 5"/>
          <p:cNvSpPr>
            <a:spLocks noGrp="1"/>
          </p:cNvSpPr>
          <p:nvPr>
            <p:ph type="sldNum" sz="quarter" idx="12"/>
          </p:nvPr>
        </p:nvSpPr>
        <p:spPr>
          <a:xfrm>
            <a:off x="8229600" y="6356352"/>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338441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424061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85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8449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769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75929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31217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152400" y="4038605"/>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638212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34055939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12520025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2"/>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1076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7"/>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1" y="6108906"/>
            <a:ext cx="1616967" cy="639563"/>
          </a:xfrm>
          <a:prstGeom prst="rect">
            <a:avLst/>
          </a:prstGeom>
        </p:spPr>
      </p:pic>
      <p:sp>
        <p:nvSpPr>
          <p:cNvPr id="13" name="Slide Number Placeholder 5"/>
          <p:cNvSpPr>
            <a:spLocks noGrp="1"/>
          </p:cNvSpPr>
          <p:nvPr>
            <p:ph type="sldNum" sz="quarter" idx="12"/>
          </p:nvPr>
        </p:nvSpPr>
        <p:spPr>
          <a:xfrm>
            <a:off x="8229600" y="6356352"/>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5181322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6958297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1576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9698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10803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9051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064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81"/>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10"/>
            <a:ext cx="1616967" cy="639563"/>
          </a:xfrm>
          <a:prstGeom prst="rect">
            <a:avLst/>
          </a:prstGeom>
        </p:spPr>
      </p:pic>
      <p:sp>
        <p:nvSpPr>
          <p:cNvPr id="6" name="Slide Number Placeholder 5"/>
          <p:cNvSpPr>
            <a:spLocks noGrp="1"/>
          </p:cNvSpPr>
          <p:nvPr>
            <p:ph type="sldNum" sz="quarter" idx="12"/>
          </p:nvPr>
        </p:nvSpPr>
        <p:spPr>
          <a:xfrm>
            <a:off x="8229600" y="6356356"/>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563903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2" name="Title 1"/>
          <p:cNvSpPr txBox="1">
            <a:spLocks/>
          </p:cNvSpPr>
          <p:nvPr userDrawn="1"/>
        </p:nvSpPr>
        <p:spPr>
          <a:xfrm>
            <a:off x="608397" y="3898906"/>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6"/>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4957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ctrTitle" hasCustomPrompt="1"/>
          </p:nvPr>
        </p:nvSpPr>
        <p:spPr>
          <a:xfrm>
            <a:off x="684597" y="3810006"/>
            <a:ext cx="77724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377"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754" indent="0">
              <a:buNone/>
              <a:defRPr/>
            </a:lvl5pPr>
          </a:lstStyle>
          <a:p>
            <a:pPr marL="0" marR="0" lvl="0" indent="0" algn="l" defTabSz="914377"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33817553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81"/>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10"/>
            <a:ext cx="1616967" cy="639563"/>
          </a:xfrm>
          <a:prstGeom prst="rect">
            <a:avLst/>
          </a:prstGeom>
        </p:spPr>
      </p:pic>
      <p:sp>
        <p:nvSpPr>
          <p:cNvPr id="6" name="Slide Number Placeholder 5"/>
          <p:cNvSpPr>
            <a:spLocks noGrp="1"/>
          </p:cNvSpPr>
          <p:nvPr>
            <p:ph type="sldNum" sz="quarter" idx="12"/>
          </p:nvPr>
        </p:nvSpPr>
        <p:spPr>
          <a:xfrm>
            <a:off x="8229600" y="6356356"/>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136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6"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1"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0193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81"/>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10"/>
            <a:ext cx="1616967" cy="639563"/>
          </a:xfrm>
          <a:prstGeom prst="rect">
            <a:avLst/>
          </a:prstGeom>
        </p:spPr>
      </p:pic>
      <p:sp>
        <p:nvSpPr>
          <p:cNvPr id="13" name="Slide Number Placeholder 5"/>
          <p:cNvSpPr>
            <a:spLocks noGrp="1"/>
          </p:cNvSpPr>
          <p:nvPr>
            <p:ph type="sldNum" sz="quarter" idx="12"/>
          </p:nvPr>
        </p:nvSpPr>
        <p:spPr>
          <a:xfrm>
            <a:off x="8229600" y="6356356"/>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42929161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8"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1"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5097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81"/>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10"/>
            <a:ext cx="1616967" cy="639563"/>
          </a:xfrm>
          <a:prstGeom prst="rect">
            <a:avLst/>
          </a:prstGeom>
        </p:spPr>
      </p:pic>
      <p:sp>
        <p:nvSpPr>
          <p:cNvPr id="7" name="Slide Number Placeholder 5"/>
          <p:cNvSpPr>
            <a:spLocks noGrp="1"/>
          </p:cNvSpPr>
          <p:nvPr>
            <p:ph type="sldNum" sz="quarter" idx="12"/>
          </p:nvPr>
        </p:nvSpPr>
        <p:spPr>
          <a:xfrm>
            <a:off x="8229600" y="6356356"/>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6797049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6"/>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a:t>Insert Slide Heading</a:t>
            </a:r>
          </a:p>
        </p:txBody>
      </p:sp>
    </p:spTree>
    <p:extLst>
      <p:ext uri="{BB962C8B-B14F-4D97-AF65-F5344CB8AC3E}">
        <p14:creationId xmlns:p14="http://schemas.microsoft.com/office/powerpoint/2010/main" val="2184993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txBox="1">
            <a:spLocks/>
          </p:cNvSpPr>
          <p:nvPr userDrawn="1"/>
        </p:nvSpPr>
        <p:spPr>
          <a:xfrm>
            <a:off x="608397" y="3898906"/>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latin typeface="PermianSlabSerifTypeface"/>
                <a:cs typeface="PermianSlabSerifTypeface"/>
              </a:rPr>
              <a:t>Presenter Name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Title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Team/Office/Division</a:t>
            </a:r>
          </a:p>
          <a:p>
            <a:r>
              <a:rPr lang="en-US" sz="3000" b="1" dirty="0">
                <a:solidFill>
                  <a:srgbClr val="FFFFFF"/>
                </a:solidFill>
                <a:latin typeface="PermianSlabSerifTypeface"/>
                <a:cs typeface="PermianSlabSerifTypeface"/>
              </a:rPr>
              <a:t>Email Address</a:t>
            </a:r>
          </a:p>
          <a:p>
            <a:r>
              <a:rPr lang="en-US" sz="3000" b="1" dirty="0">
                <a:solidFill>
                  <a:srgbClr val="FFFFFF"/>
                </a:solidFill>
                <a:latin typeface="PermianSlabSerifTypeface"/>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1036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txBox="1">
            <a:spLocks/>
          </p:cNvSpPr>
          <p:nvPr userDrawn="1"/>
        </p:nvSpPr>
        <p:spPr>
          <a:xfrm>
            <a:off x="608397" y="3898906"/>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6"/>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6829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Footer Placeholder 4"/>
          <p:cNvSpPr>
            <a:spLocks noGrp="1"/>
          </p:cNvSpPr>
          <p:nvPr>
            <p:ph type="ftr" sz="quarter" idx="11"/>
          </p:nvPr>
        </p:nvSpPr>
        <p:spPr>
          <a:xfrm>
            <a:off x="3124200" y="6375400"/>
            <a:ext cx="2895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E7073"/>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E7073"/>
                </a:solidFill>
              </a:rPr>
              <a:pPr/>
              <a:t>‹#›</a:t>
            </a:fld>
            <a:endParaRPr lang="en-US" dirty="0">
              <a:solidFill>
                <a:srgbClr val="6E7073"/>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7221468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152400" y="4038607"/>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
        <p:nvSpPr>
          <p:cNvPr id="9" name="Rectangle 8"/>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5558553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907866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4" name="Rectangle 3"/>
          <p:cNvSpPr/>
          <p:nvPr/>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
        <p:nvSpPr>
          <p:cNvPr id="5" name="Rectangle 4"/>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30396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7"/>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1" y="6108906"/>
            <a:ext cx="1616967" cy="639563"/>
          </a:xfrm>
          <a:prstGeom prst="rect">
            <a:avLst/>
          </a:prstGeom>
        </p:spPr>
      </p:pic>
      <p:sp>
        <p:nvSpPr>
          <p:cNvPr id="7" name="Slide Number Placeholder 5"/>
          <p:cNvSpPr>
            <a:spLocks noGrp="1"/>
          </p:cNvSpPr>
          <p:nvPr>
            <p:ph type="sldNum" sz="quarter" idx="12"/>
          </p:nvPr>
        </p:nvSpPr>
        <p:spPr>
          <a:xfrm>
            <a:off x="8229600" y="6356352"/>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5929558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
        <p:nvSpPr>
          <p:cNvPr id="6" name="Rectangle 5"/>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Tree>
    <p:extLst>
      <p:ext uri="{BB962C8B-B14F-4D97-AF65-F5344CB8AC3E}">
        <p14:creationId xmlns:p14="http://schemas.microsoft.com/office/powerpoint/2010/main" val="22314157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8297581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0661383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4"/>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ectangle 17"/>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1074639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5339954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2548282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1317181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351435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4409259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1307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2"/>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a:t>Insert Slide Heading</a:t>
            </a:r>
          </a:p>
        </p:txBody>
      </p:sp>
    </p:spTree>
    <p:extLst>
      <p:ext uri="{BB962C8B-B14F-4D97-AF65-F5344CB8AC3E}">
        <p14:creationId xmlns:p14="http://schemas.microsoft.com/office/powerpoint/2010/main" val="17963217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4730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72959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51880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08505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152400" y="4038607"/>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1366288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41653554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9853288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4"/>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8554273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0473965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985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2" name="Title 1"/>
          <p:cNvSpPr txBox="1">
            <a:spLocks/>
          </p:cNvSpPr>
          <p:nvPr userDrawn="1"/>
        </p:nvSpPr>
        <p:spPr>
          <a:xfrm>
            <a:off x="608397" y="3898902"/>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latin typeface="PermianSlabSerifTypeface"/>
                <a:cs typeface="PermianSlabSerifTypeface"/>
              </a:rPr>
              <a:t>Presenter Name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Title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Team/Office/Division</a:t>
            </a:r>
          </a:p>
          <a:p>
            <a:r>
              <a:rPr lang="en-US" sz="3000" b="1" dirty="0">
                <a:solidFill>
                  <a:srgbClr val="FFFFFF"/>
                </a:solidFill>
                <a:latin typeface="PermianSlabSerifTypeface"/>
                <a:cs typeface="PermianSlabSerifTypeface"/>
              </a:rPr>
              <a:t>Email Address</a:t>
            </a:r>
          </a:p>
          <a:p>
            <a:r>
              <a:rPr lang="en-US" sz="3000" b="1" dirty="0">
                <a:solidFill>
                  <a:srgbClr val="FFFFFF"/>
                </a:solidFill>
                <a:latin typeface="PermianSlabSerifTypeface"/>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5831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7548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1106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69255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98386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7"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1"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6466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9"/>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08"/>
            <a:ext cx="1616967" cy="639563"/>
          </a:xfrm>
          <a:prstGeom prst="rect">
            <a:avLst/>
          </a:prstGeom>
        </p:spPr>
      </p:pic>
      <p:sp>
        <p:nvSpPr>
          <p:cNvPr id="6" name="Slide Number Placeholder 5"/>
          <p:cNvSpPr>
            <a:spLocks noGrp="1"/>
          </p:cNvSpPr>
          <p:nvPr>
            <p:ph type="sldNum" sz="quarter" idx="12"/>
          </p:nvPr>
        </p:nvSpPr>
        <p:spPr>
          <a:xfrm>
            <a:off x="8229600" y="6356354"/>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84795068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200400"/>
            <a:ext cx="9144000" cy="304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685800" y="3810000"/>
            <a:ext cx="7772400" cy="1470025"/>
          </a:xfrm>
        </p:spPr>
        <p:txBody>
          <a:bodyPr>
            <a:normAutofit/>
          </a:bodyPr>
          <a:lstStyle>
            <a:lvl1pPr>
              <a:defRPr sz="4000" b="1" baseline="0">
                <a:solidFill>
                  <a:schemeClr val="bg1"/>
                </a:solidFill>
                <a:latin typeface="PermianSlabSerifTypeface" pitchFamily="50" charset="0"/>
              </a:defRPr>
            </a:lvl1pPr>
          </a:lstStyle>
          <a:p>
            <a:r>
              <a:rPr lang="en-US" dirty="0" smtClean="0"/>
              <a:t>Main Presentation Title</a:t>
            </a:r>
            <a:endParaRPr lang="en-US" dirty="0"/>
          </a:p>
        </p:txBody>
      </p:sp>
      <p:sp>
        <p:nvSpPr>
          <p:cNvPr id="3" name="Subtitle 2"/>
          <p:cNvSpPr>
            <a:spLocks noGrp="1"/>
          </p:cNvSpPr>
          <p:nvPr>
            <p:ph type="subTitle" idx="1" hasCustomPrompt="1"/>
          </p:nvPr>
        </p:nvSpPr>
        <p:spPr>
          <a:xfrm>
            <a:off x="1371600" y="5257800"/>
            <a:ext cx="6400800" cy="609600"/>
          </a:xfrm>
        </p:spPr>
        <p:txBody>
          <a:bodyPr>
            <a:normAutofit/>
          </a:bodyPr>
          <a:lstStyle>
            <a:lvl1pPr marL="0" indent="0" algn="ctr">
              <a:buNone/>
              <a:defRPr sz="280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US" dirty="0"/>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Title, Name | Organization | Date</a:t>
            </a:r>
            <a:endParaRPr lang="en-US" dirty="0">
              <a:solidFill>
                <a:prstClr val="black">
                  <a:tint val="75000"/>
                </a:prstClr>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9700" y="838200"/>
            <a:ext cx="6324600" cy="1646625"/>
          </a:xfrm>
          <a:prstGeom prst="rect">
            <a:avLst/>
          </a:prstGeom>
        </p:spPr>
      </p:pic>
    </p:spTree>
    <p:extLst>
      <p:ext uri="{BB962C8B-B14F-4D97-AF65-F5344CB8AC3E}">
        <p14:creationId xmlns:p14="http://schemas.microsoft.com/office/powerpoint/2010/main" val="3926788038"/>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Agenda Slide with Roman Numerals">
    <p:spTree>
      <p:nvGrpSpPr>
        <p:cNvPr id="1" name=""/>
        <p:cNvGrpSpPr/>
        <p:nvPr/>
      </p:nvGrpSpPr>
      <p:grpSpPr>
        <a:xfrm>
          <a:off x="0" y="0"/>
          <a:ext cx="0" cy="0"/>
          <a:chOff x="0" y="0"/>
          <a:chExt cx="0" cy="0"/>
        </a:xfrm>
      </p:grpSpPr>
      <p:sp>
        <p:nvSpPr>
          <p:cNvPr id="10" name="Rectangle 9"/>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Agenda</a:t>
            </a:r>
            <a:endParaRPr lang="en-US" dirty="0"/>
          </a:p>
        </p:txBody>
      </p:sp>
      <p:sp>
        <p:nvSpPr>
          <p:cNvPr id="3" name="Content Placeholder 2"/>
          <p:cNvSpPr>
            <a:spLocks noGrp="1"/>
          </p:cNvSpPr>
          <p:nvPr>
            <p:ph idx="1" hasCustomPrompt="1"/>
          </p:nvPr>
        </p:nvSpPr>
        <p:spPr>
          <a:xfrm>
            <a:off x="304800" y="1295400"/>
            <a:ext cx="8229600" cy="4525963"/>
          </a:xfrm>
        </p:spPr>
        <p:txBody>
          <a:bodyPr>
            <a:normAutofit/>
          </a:bodyPr>
          <a:lstStyle>
            <a:lvl1pPr marL="514350" indent="-514350">
              <a:buClr>
                <a:srgbClr val="FF0000"/>
              </a:buClr>
              <a:buFont typeface="+mj-lt"/>
              <a:buAutoNum type="romanUcPeriod"/>
              <a:defRPr sz="2400" baseline="0">
                <a:latin typeface="Open Sans" panose="020B0606030504020204" pitchFamily="34" charset="0"/>
                <a:ea typeface="Open Sans" panose="020B0606030504020204" pitchFamily="34" charset="0"/>
                <a:cs typeface="Open Sans" panose="020B0606030504020204" pitchFamily="34" charset="0"/>
              </a:defRPr>
            </a:lvl1pPr>
            <a:lvl2pPr marL="971550" indent="-514350">
              <a:buClr>
                <a:srgbClr val="FF0000"/>
              </a:buClr>
              <a:buFont typeface="Arial" panose="020B0604020202020204" pitchFamily="34" charset="0"/>
              <a:buChar char="•"/>
              <a:defRPr sz="2200" baseline="0">
                <a:latin typeface="Open Sans" panose="020B0606030504020204" pitchFamily="34" charset="0"/>
                <a:ea typeface="Open Sans" panose="020B0606030504020204" pitchFamily="34" charset="0"/>
                <a:cs typeface="Open Sans" panose="020B0606030504020204" pitchFamily="34" charset="0"/>
              </a:defRPr>
            </a:lvl2pPr>
            <a:lvl3pPr marL="1428750" indent="-514350">
              <a:buClr>
                <a:srgbClr val="FF0000"/>
              </a:buClr>
              <a:buFont typeface="Courier New" panose="02070309020205020404" pitchFamily="49" charset="0"/>
              <a:buChar char="o"/>
              <a:defRPr sz="2000">
                <a:latin typeface="Open Sans" panose="020B0606030504020204" pitchFamily="34" charset="0"/>
                <a:ea typeface="Open Sans" panose="020B0606030504020204" pitchFamily="34" charset="0"/>
                <a:cs typeface="Open Sans" panose="020B0606030504020204" pitchFamily="34" charset="0"/>
              </a:defRPr>
            </a:lvl3pPr>
            <a:lvl4pPr marL="1771650" indent="-400050">
              <a:buClr>
                <a:srgbClr val="FF0000"/>
              </a:buClr>
              <a:buFont typeface="+mj-lt"/>
              <a:buAutoNum type="romanUcPeriod"/>
              <a:defRPr sz="1800">
                <a:latin typeface="Open Sans" panose="020B0606030504020204" pitchFamily="34" charset="0"/>
                <a:ea typeface="Open Sans" panose="020B0606030504020204" pitchFamily="34" charset="0"/>
                <a:cs typeface="Open Sans" panose="020B0606030504020204" pitchFamily="34" charset="0"/>
              </a:defRPr>
            </a:lvl4pPr>
            <a:lvl5pPr marL="2228850" indent="-400050">
              <a:buClr>
                <a:srgbClr val="FF0000"/>
              </a:buClr>
              <a:buFont typeface="+mj-lt"/>
              <a:buAutoNum type="romanUcPeriod"/>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Agenda Item 1</a:t>
            </a:r>
          </a:p>
          <a:p>
            <a:pPr lvl="1"/>
            <a:r>
              <a:rPr lang="en-US" dirty="0" smtClean="0"/>
              <a:t>Supporting detail &lt;if necessary&gt;</a:t>
            </a:r>
          </a:p>
          <a:p>
            <a:pPr lvl="0"/>
            <a:r>
              <a:rPr lang="en-US" dirty="0" smtClean="0"/>
              <a:t>Agenda Item 2</a:t>
            </a:r>
          </a:p>
        </p:txBody>
      </p:sp>
      <p:sp>
        <p:nvSpPr>
          <p:cNvPr id="7" name="Rectangle 6"/>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26"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097378"/>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Agenda Slide with Checkboxes">
    <p:spTree>
      <p:nvGrpSpPr>
        <p:cNvPr id="1" name=""/>
        <p:cNvGrpSpPr/>
        <p:nvPr/>
      </p:nvGrpSpPr>
      <p:grpSpPr>
        <a:xfrm>
          <a:off x="0" y="0"/>
          <a:ext cx="0" cy="0"/>
          <a:chOff x="0" y="0"/>
          <a:chExt cx="0" cy="0"/>
        </a:xfrm>
      </p:grpSpPr>
      <p:sp>
        <p:nvSpPr>
          <p:cNvPr id="10" name="Rectangle 9"/>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Agenda</a:t>
            </a:r>
            <a:endParaRPr lang="en-US" dirty="0"/>
          </a:p>
        </p:txBody>
      </p:sp>
      <p:sp>
        <p:nvSpPr>
          <p:cNvPr id="3" name="Content Placeholder 2"/>
          <p:cNvSpPr>
            <a:spLocks noGrp="1"/>
          </p:cNvSpPr>
          <p:nvPr>
            <p:ph idx="1" hasCustomPrompt="1"/>
          </p:nvPr>
        </p:nvSpPr>
        <p:spPr>
          <a:xfrm>
            <a:off x="304800" y="1295400"/>
            <a:ext cx="8229600" cy="4525963"/>
          </a:xfrm>
        </p:spPr>
        <p:txBody>
          <a:bodyPr>
            <a:normAutofit/>
          </a:bodyPr>
          <a:lstStyle>
            <a:lvl1pPr marL="514350" indent="-514350">
              <a:buClr>
                <a:srgbClr val="FF0000"/>
              </a:buClr>
              <a:buFont typeface="Wingdings" panose="05000000000000000000" pitchFamily="2" charset="2"/>
              <a:buChar char="q"/>
              <a:defRPr sz="2400" baseline="0">
                <a:latin typeface="Open Sans" panose="020B0606030504020204" pitchFamily="34" charset="0"/>
                <a:ea typeface="Open Sans" panose="020B0606030504020204" pitchFamily="34" charset="0"/>
                <a:cs typeface="Open Sans" panose="020B0606030504020204" pitchFamily="34" charset="0"/>
              </a:defRPr>
            </a:lvl1pPr>
            <a:lvl2pPr marL="971550" indent="-514350">
              <a:buClr>
                <a:srgbClr val="FF0000"/>
              </a:buClr>
              <a:buFont typeface="Arial" panose="020B0604020202020204" pitchFamily="34" charset="0"/>
              <a:buChar char="•"/>
              <a:defRPr sz="2200" baseline="0">
                <a:latin typeface="Open Sans" panose="020B0606030504020204" pitchFamily="34" charset="0"/>
                <a:ea typeface="Open Sans" panose="020B0606030504020204" pitchFamily="34" charset="0"/>
                <a:cs typeface="Open Sans" panose="020B0606030504020204" pitchFamily="34" charset="0"/>
              </a:defRPr>
            </a:lvl2pPr>
            <a:lvl3pPr marL="1428750" indent="-514350">
              <a:buClr>
                <a:srgbClr val="FF0000"/>
              </a:buClr>
              <a:buFont typeface="Courier New" panose="02070309020205020404" pitchFamily="49" charset="0"/>
              <a:buChar char="o"/>
              <a:defRPr sz="2000">
                <a:latin typeface="Open Sans" panose="020B0606030504020204" pitchFamily="34" charset="0"/>
                <a:ea typeface="Open Sans" panose="020B0606030504020204" pitchFamily="34" charset="0"/>
                <a:cs typeface="Open Sans" panose="020B0606030504020204" pitchFamily="34" charset="0"/>
              </a:defRPr>
            </a:lvl3pPr>
            <a:lvl4pPr marL="1771650" indent="-400050">
              <a:buClr>
                <a:srgbClr val="FF0000"/>
              </a:buClr>
              <a:buFont typeface="+mj-lt"/>
              <a:buAutoNum type="romanUcPeriod"/>
              <a:defRPr sz="1800">
                <a:latin typeface="Open Sans" panose="020B0606030504020204" pitchFamily="34" charset="0"/>
                <a:ea typeface="Open Sans" panose="020B0606030504020204" pitchFamily="34" charset="0"/>
                <a:cs typeface="Open Sans" panose="020B0606030504020204" pitchFamily="34" charset="0"/>
              </a:defRPr>
            </a:lvl4pPr>
            <a:lvl5pPr marL="2228850" indent="-400050">
              <a:buClr>
                <a:srgbClr val="FF0000"/>
              </a:buClr>
              <a:buFont typeface="+mj-lt"/>
              <a:buAutoNum type="romanUcPeriod"/>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Agenda Item 1</a:t>
            </a:r>
          </a:p>
          <a:p>
            <a:pPr lvl="1"/>
            <a:r>
              <a:rPr lang="en-US" dirty="0" smtClean="0"/>
              <a:t>Supporting detail &lt;if necessary&gt;</a:t>
            </a:r>
          </a:p>
          <a:p>
            <a:pPr lvl="0"/>
            <a:r>
              <a:rPr lang="en-US" dirty="0" smtClean="0"/>
              <a:t>Agenda Item 2</a:t>
            </a:r>
          </a:p>
        </p:txBody>
      </p:sp>
      <p:sp>
        <p:nvSpPr>
          <p:cNvPr id="7" name="Rectangle 6"/>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26"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169647"/>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10" name="Rectangle 9"/>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Title of Slide</a:t>
            </a:r>
            <a:endParaRPr lang="en-US" dirty="0"/>
          </a:p>
        </p:txBody>
      </p:sp>
      <p:sp>
        <p:nvSpPr>
          <p:cNvPr id="3" name="Content Placeholder 2"/>
          <p:cNvSpPr>
            <a:spLocks noGrp="1"/>
          </p:cNvSpPr>
          <p:nvPr>
            <p:ph idx="1" hasCustomPrompt="1"/>
          </p:nvPr>
        </p:nvSpPr>
        <p:spPr>
          <a:xfrm>
            <a:off x="304800" y="1295400"/>
            <a:ext cx="8229600" cy="4525963"/>
          </a:xfrm>
        </p:spPr>
        <p:txBody>
          <a:bodyPr>
            <a:normAutofit/>
          </a:bodyPr>
          <a:lstStyle>
            <a:lvl1pPr marL="342900" indent="-342900">
              <a:buClr>
                <a:srgbClr val="FF0000"/>
              </a:buClr>
              <a:buFont typeface="Wingdings" panose="05000000000000000000" pitchFamily="2" charset="2"/>
              <a:buChar char="§"/>
              <a:defRPr sz="2400" baseline="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2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3pPr>
            <a:lvl4pPr marL="1600200" indent="-228600">
              <a:buClr>
                <a:srgbClr val="FF0000"/>
              </a:buClr>
              <a:buFont typeface="Courier New" panose="02070309020205020404" pitchFamily="49" charset="0"/>
              <a:buChar char="o"/>
              <a:defRPr sz="18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First level of slide information</a:t>
            </a:r>
          </a:p>
          <a:p>
            <a:pPr lvl="1"/>
            <a:r>
              <a:rPr lang="en-US" dirty="0" smtClean="0"/>
              <a:t>Second level of slide information</a:t>
            </a:r>
          </a:p>
          <a:p>
            <a:pPr lvl="2"/>
            <a:r>
              <a:rPr lang="en-US" dirty="0" smtClean="0"/>
              <a:t>Third level of slide information</a:t>
            </a:r>
          </a:p>
          <a:p>
            <a:pPr lvl="3"/>
            <a:r>
              <a:rPr lang="en-US" dirty="0" smtClean="0"/>
              <a:t>Fourth level of slide information</a:t>
            </a:r>
          </a:p>
          <a:p>
            <a:pPr lvl="4"/>
            <a:r>
              <a:rPr lang="en-US" dirty="0" smtClean="0"/>
              <a:t>Fifth level of slide information</a:t>
            </a:r>
            <a:endParaRPr lang="en-US" dirty="0"/>
          </a:p>
        </p:txBody>
      </p:sp>
      <p:sp>
        <p:nvSpPr>
          <p:cNvPr id="7" name="Rectangle 6"/>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26"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0575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2" name="Title 1"/>
          <p:cNvSpPr txBox="1">
            <a:spLocks/>
          </p:cNvSpPr>
          <p:nvPr userDrawn="1"/>
        </p:nvSpPr>
        <p:spPr>
          <a:xfrm>
            <a:off x="608397" y="3898902"/>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2"/>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46545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ntent Slide with Two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371600"/>
            <a:ext cx="4038600" cy="4525963"/>
          </a:xfrm>
        </p:spPr>
        <p:txBody>
          <a:bodyPr/>
          <a:lstStyle>
            <a:lvl1pPr marL="342900" indent="-342900">
              <a:buClr>
                <a:srgbClr val="FF0000"/>
              </a:buClr>
              <a:buFont typeface="Wingdings" panose="05000000000000000000" pitchFamily="2" charset="2"/>
              <a:buChar char="§"/>
              <a:defRPr sz="22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4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smtClean="0"/>
              <a:t>First level of slide information</a:t>
            </a:r>
          </a:p>
          <a:p>
            <a:pPr lvl="1"/>
            <a:r>
              <a:rPr lang="en-US" dirty="0" smtClean="0"/>
              <a:t>Second level of slide information</a:t>
            </a:r>
          </a:p>
          <a:p>
            <a:pPr lvl="2"/>
            <a:r>
              <a:rPr lang="en-US" dirty="0" smtClean="0"/>
              <a:t>Third level of slide information</a:t>
            </a:r>
          </a:p>
          <a:p>
            <a:pPr lvl="3"/>
            <a:r>
              <a:rPr lang="en-US" dirty="0" smtClean="0"/>
              <a:t>Fourth level of slide information</a:t>
            </a:r>
          </a:p>
          <a:p>
            <a:pPr lvl="4"/>
            <a:r>
              <a:rPr lang="en-US" dirty="0" smtClean="0"/>
              <a:t>Fifth level of slide information</a:t>
            </a:r>
            <a:endParaRPr lang="en-US" dirty="0"/>
          </a:p>
        </p:txBody>
      </p:sp>
      <p:sp>
        <p:nvSpPr>
          <p:cNvPr id="4" name="Content Placeholder 3"/>
          <p:cNvSpPr>
            <a:spLocks noGrp="1"/>
          </p:cNvSpPr>
          <p:nvPr>
            <p:ph sz="half" idx="2" hasCustomPrompt="1"/>
          </p:nvPr>
        </p:nvSpPr>
        <p:spPr>
          <a:xfrm>
            <a:off x="4572000" y="1371600"/>
            <a:ext cx="4038600" cy="4525963"/>
          </a:xfrm>
        </p:spPr>
        <p:txBody>
          <a:bodyPr/>
          <a:lstStyle>
            <a:lvl1pPr marL="342900" indent="-342900">
              <a:buClr>
                <a:srgbClr val="FF0000"/>
              </a:buClr>
              <a:buFont typeface="Wingdings" panose="05000000000000000000" pitchFamily="2" charset="2"/>
              <a:buChar char="§"/>
              <a:defRPr sz="22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4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smtClean="0"/>
              <a:t>First level of slide information</a:t>
            </a:r>
          </a:p>
          <a:p>
            <a:pPr lvl="1"/>
            <a:r>
              <a:rPr lang="en-US" dirty="0" smtClean="0"/>
              <a:t>Second level of slide information</a:t>
            </a:r>
          </a:p>
          <a:p>
            <a:pPr lvl="2"/>
            <a:r>
              <a:rPr lang="en-US" dirty="0" smtClean="0"/>
              <a:t>Third level of slide information</a:t>
            </a:r>
          </a:p>
          <a:p>
            <a:pPr lvl="3"/>
            <a:r>
              <a:rPr lang="en-US" dirty="0" smtClean="0"/>
              <a:t>Fourth level of slide information</a:t>
            </a:r>
          </a:p>
          <a:p>
            <a:pPr lvl="4"/>
            <a:r>
              <a:rPr lang="en-US" dirty="0" smtClean="0"/>
              <a:t>Fifth level of slide information</a:t>
            </a:r>
            <a:endParaRPr lang="en-US" dirty="0"/>
          </a:p>
        </p:txBody>
      </p:sp>
      <p:sp>
        <p:nvSpPr>
          <p:cNvPr id="8" name="Rectangle 7"/>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Title of Slide</a:t>
            </a:r>
            <a:endParaRPr lang="en-US" dirty="0"/>
          </a:p>
        </p:txBody>
      </p:sp>
      <p:sp>
        <p:nvSpPr>
          <p:cNvPr id="10" name="Rectangle 9"/>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253862"/>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Example of a Table for a Slide">
    <p:spTree>
      <p:nvGrpSpPr>
        <p:cNvPr id="1" name=""/>
        <p:cNvGrpSpPr/>
        <p:nvPr/>
      </p:nvGrpSpPr>
      <p:grpSpPr>
        <a:xfrm>
          <a:off x="0" y="0"/>
          <a:ext cx="0" cy="0"/>
          <a:chOff x="0" y="0"/>
          <a:chExt cx="0" cy="0"/>
        </a:xfrm>
      </p:grpSpPr>
      <p:sp>
        <p:nvSpPr>
          <p:cNvPr id="8" name="Rectangle 7"/>
          <p:cNvSpPr/>
          <p:nvPr userDrawn="1"/>
        </p:nvSpPr>
        <p:spPr>
          <a:xfrm>
            <a:off x="-76200" y="152400"/>
            <a:ext cx="92964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hasCustomPrompt="1"/>
          </p:nvPr>
        </p:nvSpPr>
        <p:spPr>
          <a:xfrm>
            <a:off x="304800" y="152400"/>
            <a:ext cx="8229600" cy="914400"/>
          </a:xfrm>
        </p:spPr>
        <p:txBody>
          <a:bodyPr>
            <a:normAutofit/>
          </a:bodyPr>
          <a:lstStyle>
            <a:lvl1pPr algn="l">
              <a:defRPr sz="3200">
                <a:solidFill>
                  <a:schemeClr val="bg1"/>
                </a:solidFill>
                <a:latin typeface="PermianSlabSerifTypeface" pitchFamily="50" charset="0"/>
              </a:defRPr>
            </a:lvl1pPr>
          </a:lstStyle>
          <a:p>
            <a:r>
              <a:rPr lang="en-US" dirty="0" smtClean="0"/>
              <a:t>Title of Slide</a:t>
            </a:r>
            <a:endParaRPr lang="en-US" dirty="0"/>
          </a:p>
        </p:txBody>
      </p:sp>
      <p:sp>
        <p:nvSpPr>
          <p:cNvPr id="10" name="Rectangle 9"/>
          <p:cNvSpPr/>
          <p:nvPr userDrawn="1"/>
        </p:nvSpPr>
        <p:spPr>
          <a:xfrm>
            <a:off x="-76200" y="6172200"/>
            <a:ext cx="9296400" cy="762000"/>
          </a:xfrm>
          <a:prstGeom prst="rect">
            <a:avLst/>
          </a:prstGeom>
          <a:solidFill>
            <a:srgbClr val="75787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2" descr="C:\Users\CA19029\Desktop\PIE color revers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248400"/>
            <a:ext cx="2133599" cy="5213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userDrawn="1">
            <p:extLst/>
          </p:nvPr>
        </p:nvGraphicFramePr>
        <p:xfrm>
          <a:off x="533400" y="1752600"/>
          <a:ext cx="7924800" cy="1981200"/>
        </p:xfrm>
        <a:graphic>
          <a:graphicData uri="http://schemas.openxmlformats.org/drawingml/2006/table">
            <a:tbl>
              <a:tblPr firstRow="1" bandRow="1">
                <a:tableStyleId>{7E9639D4-E3E2-4D34-9284-5A2195B3D0D7}</a:tableStyleId>
              </a:tblPr>
              <a:tblGrid>
                <a:gridCol w="2641600"/>
                <a:gridCol w="2641600"/>
                <a:gridCol w="2641600"/>
              </a:tblGrid>
              <a:tr h="4572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810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4338597"/>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Next Section Intro Slide">
    <p:spTree>
      <p:nvGrpSpPr>
        <p:cNvPr id="1" name=""/>
        <p:cNvGrpSpPr/>
        <p:nvPr/>
      </p:nvGrpSpPr>
      <p:grpSpPr>
        <a:xfrm>
          <a:off x="0" y="0"/>
          <a:ext cx="0" cy="0"/>
          <a:chOff x="0" y="0"/>
          <a:chExt cx="0" cy="0"/>
        </a:xfrm>
      </p:grpSpPr>
      <p:sp>
        <p:nvSpPr>
          <p:cNvPr id="10" name="Rectangle 9"/>
          <p:cNvSpPr/>
          <p:nvPr userDrawn="1"/>
        </p:nvSpPr>
        <p:spPr>
          <a:xfrm>
            <a:off x="3200399" y="3581400"/>
            <a:ext cx="6082145" cy="1981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hasCustomPrompt="1"/>
          </p:nvPr>
        </p:nvSpPr>
        <p:spPr>
          <a:xfrm>
            <a:off x="3352801" y="4114800"/>
            <a:ext cx="5562599" cy="914400"/>
          </a:xfrm>
        </p:spPr>
        <p:txBody>
          <a:bodyPr>
            <a:normAutofit/>
          </a:bodyPr>
          <a:lstStyle>
            <a:lvl1pPr algn="r">
              <a:defRPr sz="3500" b="1">
                <a:solidFill>
                  <a:schemeClr val="bg1"/>
                </a:solidFill>
                <a:latin typeface="PermianSlabSerifTypeface" pitchFamily="50" charset="0"/>
              </a:defRPr>
            </a:lvl1pPr>
          </a:lstStyle>
          <a:p>
            <a:r>
              <a:rPr lang="en-US" dirty="0" smtClean="0"/>
              <a:t>Section Title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5458" y="3581400"/>
            <a:ext cx="1888742" cy="1981198"/>
          </a:xfrm>
          <a:prstGeom prst="rect">
            <a:avLst/>
          </a:prstGeom>
        </p:spPr>
      </p:pic>
    </p:spTree>
    <p:extLst>
      <p:ext uri="{BB962C8B-B14F-4D97-AF65-F5344CB8AC3E}">
        <p14:creationId xmlns:p14="http://schemas.microsoft.com/office/powerpoint/2010/main" val="1732500215"/>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27352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62766357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prstClr val="white"/>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latin typeface="Open Sans"/>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82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152400" y="4038605"/>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
        <p:nvSpPr>
          <p:cNvPr id="9" name="Rectangle 8"/>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47364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slideLayout" Target="../slideLayouts/slideLayout34.xml"/><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slideLayout" Target="../slideLayouts/slideLayout33.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29" Type="http://schemas.openxmlformats.org/officeDocument/2006/relationships/slideLayout" Target="../slideLayouts/slideLayout37.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slideLayout" Target="../slideLayouts/slideLayout32.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slideLayout" Target="../slideLayouts/slideLayout31.xml"/><Relationship Id="rId28" Type="http://schemas.openxmlformats.org/officeDocument/2006/relationships/slideLayout" Target="../slideLayouts/slideLayout36.x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 Id="rId27" Type="http://schemas.openxmlformats.org/officeDocument/2006/relationships/slideLayout" Target="../slideLayouts/slideLayout35.xml"/><Relationship Id="rId3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theme" Target="../theme/theme3.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slideLayout" Target="../slideLayouts/slideLayout72.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slideLayout" Target="../slideLayouts/slideLayout71.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29" Type="http://schemas.openxmlformats.org/officeDocument/2006/relationships/slideLayout" Target="../slideLayouts/slideLayout75.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slideLayout" Target="../slideLayouts/slideLayout70.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28" Type="http://schemas.openxmlformats.org/officeDocument/2006/relationships/slideLayout" Target="../slideLayouts/slideLayout74.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slideLayout" Target="../slideLayouts/slideLayout73.xml"/><Relationship Id="rId30"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theme" Target="../theme/theme5.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9"/>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712696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7"/>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7" name="Slide Number Placeholder 5"/>
          <p:cNvSpPr>
            <a:spLocks noGrp="1"/>
          </p:cNvSpPr>
          <p:nvPr>
            <p:ph type="sldNum" sz="quarter" idx="4"/>
          </p:nvPr>
        </p:nvSpPr>
        <p:spPr>
          <a:xfrm>
            <a:off x="6858000" y="6410328"/>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9256885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 id="2147483690" r:id="rId21"/>
    <p:sldLayoutId id="2147483691" r:id="rId22"/>
    <p:sldLayoutId id="2147483692" r:id="rId23"/>
    <p:sldLayoutId id="2147483693" r:id="rId24"/>
    <p:sldLayoutId id="2147483694" r:id="rId25"/>
    <p:sldLayoutId id="2147483695" r:id="rId26"/>
    <p:sldLayoutId id="2147483696" r:id="rId27"/>
    <p:sldLayoutId id="2147483697" r:id="rId28"/>
    <p:sldLayoutId id="2147483698" r:id="rId2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9"/>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404403387"/>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Lst>
  <p:hf hdr="0" ftr="0" dt="0"/>
  <p:txStyles>
    <p:titleStyle>
      <a:lvl1pPr algn="l" defTabSz="914377"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891" indent="-342891" algn="l" defTabSz="914377"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32" indent="-285744" algn="l" defTabSz="914377"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2971" indent="-228594" algn="l" defTabSz="914377"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160" indent="-228594" algn="l" defTabSz="914377"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349" indent="-228594" algn="l" defTabSz="914377"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9"/>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7" name="Slide Number Placeholder 5"/>
          <p:cNvSpPr>
            <a:spLocks noGrp="1"/>
          </p:cNvSpPr>
          <p:nvPr>
            <p:ph type="sldNum" sz="quarter" idx="4"/>
          </p:nvPr>
        </p:nvSpPr>
        <p:spPr>
          <a:xfrm>
            <a:off x="6858000" y="6410330"/>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9773750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4" r:id="rId22"/>
    <p:sldLayoutId id="2147483785" r:id="rId23"/>
    <p:sldLayoutId id="2147483786" r:id="rId24"/>
    <p:sldLayoutId id="2147483787" r:id="rId25"/>
    <p:sldLayoutId id="2147483788" r:id="rId26"/>
    <p:sldLayoutId id="2147483789" r:id="rId27"/>
    <p:sldLayoutId id="2147483790" r:id="rId28"/>
    <p:sldLayoutId id="2147483791" r:id="rId29"/>
  </p:sldLayoutIdLs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7E419-7B45-487E-8E2B-233A849213EE}" type="datetimeFigureOut">
              <a:rPr lang="en-US" smtClean="0">
                <a:solidFill>
                  <a:prstClr val="black">
                    <a:tint val="75000"/>
                  </a:prstClr>
                </a:solidFill>
              </a:rPr>
              <a:pPr/>
              <a:t>1/18/2018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6D405-1250-40AE-9C6A-A28D903F551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879815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hoolcounselor.org/asca/media/asca/Ethics/EthicalStandards2016.pdf" TargetMode="External"/><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3" Type="http://schemas.openxmlformats.org/officeDocument/2006/relationships/hyperlink" Target="mailto:Leigh.Bagwell@tn.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mailto:School.Counseling@tn.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tn.gov/education/topic/school-counsel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www.tn.gov/assets/entities/education/attachments/ccte_counseling_implementation_guide.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597" y="3810002"/>
            <a:ext cx="7772400" cy="1984742"/>
          </a:xfrm>
        </p:spPr>
        <p:txBody>
          <a:bodyPr>
            <a:normAutofit/>
          </a:bodyPr>
          <a:lstStyle/>
          <a:p>
            <a:r>
              <a:rPr lang="en-US" dirty="0" smtClean="0"/>
              <a:t>School Counseling Model Implementation at the District Level</a:t>
            </a:r>
            <a:endParaRPr lang="en-US" sz="2200" dirty="0"/>
          </a:p>
        </p:txBody>
      </p:sp>
      <p:sp>
        <p:nvSpPr>
          <p:cNvPr id="4" name="Text Placeholder 3"/>
          <p:cNvSpPr>
            <a:spLocks noGrp="1"/>
          </p:cNvSpPr>
          <p:nvPr>
            <p:ph type="body" sz="quarter" idx="10"/>
          </p:nvPr>
        </p:nvSpPr>
        <p:spPr/>
        <p:txBody>
          <a:bodyPr>
            <a:normAutofit/>
          </a:bodyPr>
          <a:lstStyle/>
          <a:p>
            <a:r>
              <a:rPr lang="en-US" dirty="0"/>
              <a:t>Leigh Bagwell | Coordinator of School Counseling </a:t>
            </a:r>
          </a:p>
        </p:txBody>
      </p:sp>
    </p:spTree>
    <p:extLst>
      <p:ext uri="{BB962C8B-B14F-4D97-AF65-F5344CB8AC3E}">
        <p14:creationId xmlns:p14="http://schemas.microsoft.com/office/powerpoint/2010/main" val="4005925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dirty="0" smtClean="0"/>
              <a:t>Program Audit</a:t>
            </a:r>
          </a:p>
          <a:p>
            <a:pPr lvl="1"/>
            <a:r>
              <a:rPr lang="en-US" dirty="0" smtClean="0"/>
              <a:t>Focus on the implementation of the model.</a:t>
            </a:r>
          </a:p>
          <a:p>
            <a:pPr lvl="1"/>
            <a:r>
              <a:rPr lang="en-US" dirty="0" smtClean="0"/>
              <a:t>Do one component at a time.</a:t>
            </a:r>
          </a:p>
          <a:p>
            <a:pPr lvl="1"/>
            <a:r>
              <a:rPr lang="en-US" dirty="0" smtClean="0"/>
              <a:t>Identifies baseline for implementation plan.</a:t>
            </a:r>
          </a:p>
          <a:p>
            <a:pPr lvl="1"/>
            <a:r>
              <a:rPr lang="en-US" dirty="0" smtClean="0"/>
              <a:t>Provide feedback for continuous improvement.</a:t>
            </a:r>
          </a:p>
          <a:p>
            <a:pPr lvl="1"/>
            <a:endParaRPr lang="en-US" dirty="0" smtClean="0"/>
          </a:p>
          <a:p>
            <a:pPr marL="57150" indent="0">
              <a:buNone/>
            </a:pPr>
            <a:r>
              <a:rPr lang="en-US" dirty="0"/>
              <a:t>The </a:t>
            </a:r>
            <a:r>
              <a:rPr lang="en-US" dirty="0" smtClean="0"/>
              <a:t>district lead will: </a:t>
            </a:r>
          </a:p>
          <a:p>
            <a:pPr marL="400050"/>
            <a:r>
              <a:rPr lang="en-US" dirty="0" smtClean="0"/>
              <a:t>conduct </a:t>
            </a:r>
            <a:r>
              <a:rPr lang="en-US" dirty="0"/>
              <a:t>the Program Audit based on the district as a whole</a:t>
            </a:r>
            <a:r>
              <a:rPr lang="en-US" dirty="0" smtClean="0"/>
              <a:t>.</a:t>
            </a:r>
          </a:p>
          <a:p>
            <a:pPr marL="400050"/>
            <a:r>
              <a:rPr lang="en-US" dirty="0" smtClean="0"/>
              <a:t>ensure </a:t>
            </a:r>
            <a:r>
              <a:rPr lang="en-US" dirty="0"/>
              <a:t>individual schools complete the Program Audit and Implementation Plan. This may include </a:t>
            </a:r>
            <a:r>
              <a:rPr lang="en-US" dirty="0" smtClean="0"/>
              <a:t>training </a:t>
            </a:r>
            <a:r>
              <a:rPr lang="en-US" dirty="0"/>
              <a:t>as well as collecting documentation for review. </a:t>
            </a:r>
          </a:p>
          <a:p>
            <a:pPr marL="57150" indent="0">
              <a:buNone/>
            </a:pPr>
            <a:endParaRPr lang="en-US" dirty="0" smtClean="0"/>
          </a:p>
          <a:p>
            <a:pPr marL="57150" indent="0">
              <a:buNone/>
            </a:pPr>
            <a:r>
              <a:rPr lang="en-US" dirty="0" smtClean="0"/>
              <a:t>The </a:t>
            </a:r>
            <a:r>
              <a:rPr lang="en-US" dirty="0"/>
              <a:t>district implementation team should review the results of the </a:t>
            </a:r>
            <a:r>
              <a:rPr lang="en-US" dirty="0" smtClean="0"/>
              <a:t>district audit </a:t>
            </a:r>
            <a:r>
              <a:rPr lang="en-US" dirty="0"/>
              <a:t>and make recommendations for completing the implementation plan at the district level. </a:t>
            </a:r>
            <a:endParaRPr lang="en-US" dirty="0" smtClean="0"/>
          </a:p>
          <a:p>
            <a:endParaRPr lang="en-US" dirty="0" smtClean="0"/>
          </a:p>
          <a:p>
            <a:pPr lvl="0"/>
            <a:endParaRPr lang="en-US" dirty="0"/>
          </a:p>
        </p:txBody>
      </p:sp>
      <p:sp>
        <p:nvSpPr>
          <p:cNvPr id="3" name="Title 2"/>
          <p:cNvSpPr>
            <a:spLocks noGrp="1"/>
          </p:cNvSpPr>
          <p:nvPr>
            <p:ph type="title"/>
          </p:nvPr>
        </p:nvSpPr>
        <p:spPr/>
        <p:txBody>
          <a:bodyPr>
            <a:normAutofit fontScale="90000"/>
          </a:bodyPr>
          <a:lstStyle/>
          <a:p>
            <a:r>
              <a:rPr lang="en-US" dirty="0" smtClean="0"/>
              <a:t>Step 2: Program Audit &amp; Implementation Plan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656771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Beliefs, Vision, &amp; Mission</a:t>
            </a:r>
          </a:p>
          <a:p>
            <a:r>
              <a:rPr lang="en-US" dirty="0" smtClean="0"/>
              <a:t>Two approaches</a:t>
            </a:r>
          </a:p>
          <a:p>
            <a:pPr lvl="1"/>
            <a:r>
              <a:rPr lang="en-US" dirty="0" smtClean="0"/>
              <a:t>District team develop a district counseling philosophy and each school counseling program adopts that as their own.</a:t>
            </a:r>
          </a:p>
          <a:p>
            <a:pPr lvl="1"/>
            <a:endParaRPr lang="en-US" dirty="0" smtClean="0"/>
          </a:p>
          <a:p>
            <a:pPr lvl="1"/>
            <a:r>
              <a:rPr lang="en-US" dirty="0" smtClean="0"/>
              <a:t>District team identify </a:t>
            </a:r>
            <a:r>
              <a:rPr lang="en-US" dirty="0"/>
              <a:t>the beliefs, vision, and mission that are applicable to the district counseling department, focusing on how the department will support school counselors as they develop their individual school counseling programs. </a:t>
            </a:r>
            <a:r>
              <a:rPr lang="en-US" dirty="0" smtClean="0"/>
              <a:t>Individual schools will develop their own school counseling philosophies.</a:t>
            </a:r>
            <a:endParaRPr lang="en-US" b="1" dirty="0"/>
          </a:p>
        </p:txBody>
      </p:sp>
      <p:sp>
        <p:nvSpPr>
          <p:cNvPr id="3" name="Title 2"/>
          <p:cNvSpPr>
            <a:spLocks noGrp="1"/>
          </p:cNvSpPr>
          <p:nvPr>
            <p:ph type="title"/>
          </p:nvPr>
        </p:nvSpPr>
        <p:spPr/>
        <p:txBody>
          <a:bodyPr/>
          <a:lstStyle/>
          <a:p>
            <a:r>
              <a:rPr lang="en-US" dirty="0" smtClean="0"/>
              <a:t>Step 3: School Counseling Philosophy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741996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799" y="1143000"/>
            <a:ext cx="8639695" cy="5041669"/>
          </a:xfrm>
        </p:spPr>
        <p:txBody>
          <a:bodyPr>
            <a:normAutofit/>
          </a:bodyPr>
          <a:lstStyle/>
          <a:p>
            <a:pPr marL="514338" indent="-457189"/>
            <a:r>
              <a:rPr lang="en-US" sz="2200" dirty="0" smtClean="0"/>
              <a:t>Tennessee Code Annotated</a:t>
            </a:r>
          </a:p>
          <a:p>
            <a:pPr marL="514338" indent="-457189"/>
            <a:r>
              <a:rPr lang="en-US" sz="2200" dirty="0" smtClean="0"/>
              <a:t>State Board of Education Policy 5.103</a:t>
            </a:r>
          </a:p>
          <a:p>
            <a:pPr marL="514338" indent="-457189"/>
            <a:r>
              <a:rPr lang="en-US" sz="2200" dirty="0" smtClean="0">
                <a:hlinkClick r:id="rId3"/>
              </a:rPr>
              <a:t>Ethical Standards</a:t>
            </a:r>
            <a:endParaRPr lang="en-US" sz="2200" dirty="0" smtClean="0"/>
          </a:p>
          <a:p>
            <a:pPr marL="57149" indent="0">
              <a:buNone/>
            </a:pPr>
            <a:endParaRPr lang="en-US" sz="2200" dirty="0" smtClean="0"/>
          </a:p>
          <a:p>
            <a:pPr marL="57149" indent="0">
              <a:buNone/>
            </a:pPr>
            <a:r>
              <a:rPr lang="en-US" sz="2200" dirty="0" smtClean="0"/>
              <a:t>The district team may: </a:t>
            </a:r>
          </a:p>
          <a:p>
            <a:pPr marL="400049" indent="-342900"/>
            <a:r>
              <a:rPr lang="en-US" sz="2200" dirty="0" smtClean="0"/>
              <a:t>develop a presentation of school counseling guidelines.</a:t>
            </a:r>
          </a:p>
          <a:p>
            <a:pPr marL="400049" indent="-342900"/>
            <a:r>
              <a:rPr lang="en-US" sz="2200" dirty="0" smtClean="0"/>
              <a:t>review district policies and procedures. </a:t>
            </a:r>
          </a:p>
          <a:p>
            <a:pPr marL="400049" indent="-342900"/>
            <a:r>
              <a:rPr lang="en-US" sz="2200" dirty="0" smtClean="0"/>
              <a:t>develop a counseling program review to ensure that the guidelines are followed in all of the schools throughout the implementation of the program. </a:t>
            </a:r>
          </a:p>
          <a:p>
            <a:pPr marL="57149" indent="0">
              <a:buNone/>
            </a:pPr>
            <a:endParaRPr lang="en-US" dirty="0"/>
          </a:p>
          <a:p>
            <a:pPr marL="914379" lvl="1" indent="-457189">
              <a:buFont typeface="Courier New" panose="02070309020205020404" pitchFamily="49" charset="0"/>
              <a:buChar char="o"/>
            </a:pPr>
            <a:endParaRPr lang="en-US" dirty="0" smtClean="0"/>
          </a:p>
        </p:txBody>
      </p:sp>
      <p:sp>
        <p:nvSpPr>
          <p:cNvPr id="3" name="Title 2"/>
          <p:cNvSpPr>
            <a:spLocks noGrp="1"/>
          </p:cNvSpPr>
          <p:nvPr>
            <p:ph type="title"/>
          </p:nvPr>
        </p:nvSpPr>
        <p:spPr/>
        <p:txBody>
          <a:bodyPr>
            <a:normAutofit/>
          </a:bodyPr>
          <a:lstStyle/>
          <a:p>
            <a:r>
              <a:rPr lang="en-US" dirty="0"/>
              <a:t>Step 4: Review and Update Policies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2403493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Foundations: Program Expectations</a:t>
            </a:r>
            <a:endParaRPr lang="en-US" dirty="0"/>
          </a:p>
        </p:txBody>
      </p:sp>
      <p:sp>
        <p:nvSpPr>
          <p:cNvPr id="7" name="Content Placeholder 6"/>
          <p:cNvSpPr>
            <a:spLocks noGrp="1"/>
          </p:cNvSpPr>
          <p:nvPr>
            <p:ph idx="1"/>
          </p:nvPr>
        </p:nvSpPr>
        <p:spPr/>
        <p:txBody>
          <a:bodyPr>
            <a:normAutofit/>
          </a:bodyPr>
          <a:lstStyle/>
          <a:p>
            <a:pPr>
              <a:buFont typeface="Wingdings" panose="05000000000000000000" pitchFamily="2" charset="2"/>
              <a:buChar char="§"/>
            </a:pPr>
            <a:r>
              <a:rPr lang="en-US" dirty="0" smtClean="0"/>
              <a:t>Budget</a:t>
            </a:r>
          </a:p>
          <a:p>
            <a:pPr>
              <a:buFont typeface="Wingdings" panose="05000000000000000000" pitchFamily="2" charset="2"/>
              <a:buChar char="§"/>
            </a:pPr>
            <a:r>
              <a:rPr lang="en-US" dirty="0" smtClean="0"/>
              <a:t>Facilities</a:t>
            </a:r>
          </a:p>
          <a:p>
            <a:pPr>
              <a:buFont typeface="Wingdings" panose="05000000000000000000" pitchFamily="2" charset="2"/>
              <a:buChar char="§"/>
            </a:pPr>
            <a:r>
              <a:rPr lang="en-US" dirty="0" smtClean="0"/>
              <a:t>Materials</a:t>
            </a:r>
          </a:p>
          <a:p>
            <a:pPr>
              <a:buFont typeface="Wingdings" panose="05000000000000000000" pitchFamily="2" charset="2"/>
              <a:buChar char="§"/>
            </a:pPr>
            <a:r>
              <a:rPr lang="en-US" dirty="0" smtClean="0"/>
              <a:t>Supplies/Equipment/Technology</a:t>
            </a:r>
          </a:p>
          <a:p>
            <a:pPr>
              <a:buFont typeface="Wingdings" panose="05000000000000000000" pitchFamily="2" charset="2"/>
              <a:buChar char="§"/>
            </a:pPr>
            <a:r>
              <a:rPr lang="en-US" dirty="0"/>
              <a:t>Staffing &amp; </a:t>
            </a:r>
            <a:r>
              <a:rPr lang="en-US" dirty="0" smtClean="0"/>
              <a:t>Ratios</a:t>
            </a:r>
            <a:endParaRPr lang="en-US" dirty="0"/>
          </a:p>
          <a:p>
            <a:pPr>
              <a:buFont typeface="Wingdings" panose="05000000000000000000" pitchFamily="2" charset="2"/>
              <a:buChar char="§"/>
            </a:pPr>
            <a:r>
              <a:rPr lang="en-US" dirty="0"/>
              <a:t>Use of Time – </a:t>
            </a:r>
            <a:r>
              <a:rPr lang="en-US" dirty="0" smtClean="0"/>
              <a:t>80/20</a:t>
            </a:r>
            <a:endParaRPr lang="en-US" dirty="0"/>
          </a:p>
          <a:p>
            <a:pPr>
              <a:buFont typeface="Wingdings" panose="05000000000000000000" pitchFamily="2" charset="2"/>
              <a:buChar char="§"/>
            </a:pPr>
            <a:r>
              <a:rPr lang="en-US" dirty="0"/>
              <a:t>Appropriate School Counseling Activities</a:t>
            </a:r>
          </a:p>
          <a:p>
            <a:pPr>
              <a:buFont typeface="Wingdings" panose="05000000000000000000" pitchFamily="2" charset="2"/>
              <a:buChar char="§"/>
            </a:pPr>
            <a:endParaRPr lang="en-US" dirty="0" smtClean="0"/>
          </a:p>
        </p:txBody>
      </p:sp>
      <p:sp>
        <p:nvSpPr>
          <p:cNvPr id="5" name="Slide Number Placeholder 4"/>
          <p:cNvSpPr>
            <a:spLocks noGrp="1"/>
          </p:cNvSpPr>
          <p:nvPr>
            <p:ph type="sldNum" sz="quarter" idx="12"/>
          </p:nvPr>
        </p:nvSpPr>
        <p:spPr/>
        <p:txBody>
          <a:bodyPr/>
          <a:lstStyle/>
          <a:p>
            <a:fld id="{5C76A076-0EB6-4ACF-BC93-AE169B35ECF5}" type="slidenum">
              <a:rPr lang="en-US" smtClean="0">
                <a:solidFill>
                  <a:srgbClr val="1B365D"/>
                </a:solidFill>
              </a:rPr>
              <a:pPr/>
              <a:t>13</a:t>
            </a:fld>
            <a:endParaRPr lang="en-US" dirty="0">
              <a:solidFill>
                <a:srgbClr val="1B365D"/>
              </a:solidFill>
            </a:endParaRPr>
          </a:p>
        </p:txBody>
      </p:sp>
    </p:spTree>
    <p:extLst>
      <p:ext uri="{BB962C8B-B14F-4D97-AF65-F5344CB8AC3E}">
        <p14:creationId xmlns:p14="http://schemas.microsoft.com/office/powerpoint/2010/main" val="196569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Step 5: Review Program Expectations</a:t>
            </a:r>
            <a:endParaRPr lang="en-US" dirty="0"/>
          </a:p>
        </p:txBody>
      </p:sp>
      <p:sp>
        <p:nvSpPr>
          <p:cNvPr id="7" name="Content Placeholder 6"/>
          <p:cNvSpPr>
            <a:spLocks noGrp="1"/>
          </p:cNvSpPr>
          <p:nvPr>
            <p:ph idx="1"/>
          </p:nvPr>
        </p:nvSpPr>
        <p:spPr/>
        <p:txBody>
          <a:bodyPr>
            <a:normAutofit fontScale="92500" lnSpcReduction="20000"/>
          </a:bodyPr>
          <a:lstStyle/>
          <a:p>
            <a:pPr marL="0" indent="0">
              <a:buNone/>
            </a:pPr>
            <a:r>
              <a:rPr lang="en-US" dirty="0" smtClean="0"/>
              <a:t>District leads should direct school counselors on how to complete this step. </a:t>
            </a:r>
          </a:p>
          <a:p>
            <a:pPr marL="0" indent="0">
              <a:buNone/>
            </a:pPr>
            <a:endParaRPr lang="en-US" dirty="0" smtClean="0"/>
          </a:p>
          <a:p>
            <a:pPr marL="0" indent="0">
              <a:buNone/>
            </a:pPr>
            <a:r>
              <a:rPr lang="en-US" dirty="0" smtClean="0"/>
              <a:t>District level decisions may include:</a:t>
            </a:r>
          </a:p>
          <a:p>
            <a:pPr>
              <a:buFont typeface="Wingdings" panose="05000000000000000000" pitchFamily="2" charset="2"/>
              <a:buChar char="§"/>
            </a:pPr>
            <a:r>
              <a:rPr lang="en-US" dirty="0" smtClean="0"/>
              <a:t>Staffing</a:t>
            </a:r>
          </a:p>
          <a:p>
            <a:pPr>
              <a:buFont typeface="Wingdings" panose="05000000000000000000" pitchFamily="2" charset="2"/>
              <a:buChar char="§"/>
            </a:pPr>
            <a:r>
              <a:rPr lang="en-US" dirty="0" smtClean="0"/>
              <a:t>Roles and responsibilities</a:t>
            </a:r>
          </a:p>
          <a:p>
            <a:pPr>
              <a:buFont typeface="Wingdings" panose="05000000000000000000" pitchFamily="2" charset="2"/>
              <a:buChar char="§"/>
            </a:pPr>
            <a:r>
              <a:rPr lang="en-US" dirty="0" smtClean="0"/>
              <a:t>Use of time</a:t>
            </a:r>
          </a:p>
          <a:p>
            <a:pPr marL="0" indent="0">
              <a:buNone/>
            </a:pPr>
            <a:endParaRPr lang="en-US" dirty="0" smtClean="0"/>
          </a:p>
          <a:p>
            <a:pPr marL="0" indent="0">
              <a:buNone/>
            </a:pPr>
            <a:r>
              <a:rPr lang="en-US" dirty="0" smtClean="0"/>
              <a:t>School Counselor Training: </a:t>
            </a:r>
          </a:p>
          <a:p>
            <a:pPr marL="0" indent="0">
              <a:buNone/>
            </a:pPr>
            <a:r>
              <a:rPr lang="en-US" dirty="0" smtClean="0"/>
              <a:t>	Creating a student-driven budget.</a:t>
            </a:r>
          </a:p>
          <a:p>
            <a:pPr marL="0" indent="0">
              <a:buNone/>
            </a:pPr>
            <a:r>
              <a:rPr lang="en-US" dirty="0" smtClean="0"/>
              <a:t>	Advocating for the counseling program.</a:t>
            </a:r>
          </a:p>
          <a:p>
            <a:pPr marL="0" indent="0">
              <a:buNone/>
            </a:pPr>
            <a:r>
              <a:rPr lang="en-US" dirty="0"/>
              <a:t>	</a:t>
            </a:r>
            <a:endParaRPr lang="en-US" dirty="0" smtClean="0"/>
          </a:p>
          <a:p>
            <a:pPr lvl="0">
              <a:buFont typeface="Wingdings" panose="05000000000000000000" pitchFamily="2" charset="2"/>
              <a:buChar char="§"/>
            </a:pPr>
            <a:r>
              <a:rPr lang="en-US" dirty="0" smtClean="0"/>
              <a:t>The </a:t>
            </a:r>
            <a:r>
              <a:rPr lang="en-US" dirty="0"/>
              <a:t>team should also advocate for school counselors to be given content-specific professional development opportunities. </a:t>
            </a:r>
          </a:p>
        </p:txBody>
      </p:sp>
      <p:sp>
        <p:nvSpPr>
          <p:cNvPr id="5" name="Slide Number Placeholder 4"/>
          <p:cNvSpPr>
            <a:spLocks noGrp="1"/>
          </p:cNvSpPr>
          <p:nvPr>
            <p:ph type="sldNum" sz="quarter" idx="12"/>
          </p:nvPr>
        </p:nvSpPr>
        <p:spPr/>
        <p:txBody>
          <a:bodyPr/>
          <a:lstStyle/>
          <a:p>
            <a:fld id="{5C76A076-0EB6-4ACF-BC93-AE169B35ECF5}" type="slidenum">
              <a:rPr lang="en-US" smtClean="0">
                <a:solidFill>
                  <a:srgbClr val="1B365D"/>
                </a:solidFill>
              </a:rPr>
              <a:pPr/>
              <a:t>14</a:t>
            </a:fld>
            <a:endParaRPr lang="en-US" dirty="0">
              <a:solidFill>
                <a:srgbClr val="1B365D"/>
              </a:solidFill>
            </a:endParaRPr>
          </a:p>
        </p:txBody>
      </p:sp>
    </p:spTree>
    <p:extLst>
      <p:ext uri="{BB962C8B-B14F-4D97-AF65-F5344CB8AC3E}">
        <p14:creationId xmlns:p14="http://schemas.microsoft.com/office/powerpoint/2010/main" val="1916400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The district team may:</a:t>
            </a:r>
          </a:p>
          <a:p>
            <a:r>
              <a:rPr lang="en-US" dirty="0" smtClean="0"/>
              <a:t>select an instrument, </a:t>
            </a:r>
          </a:p>
          <a:p>
            <a:r>
              <a:rPr lang="en-US" dirty="0" smtClean="0"/>
              <a:t>conduct training on developing an instrument, or</a:t>
            </a:r>
          </a:p>
          <a:p>
            <a:r>
              <a:rPr lang="en-US" dirty="0" smtClean="0"/>
              <a:t>provide example instruments that individual schools may use.</a:t>
            </a:r>
          </a:p>
          <a:p>
            <a:pPr marL="0" indent="0">
              <a:buNone/>
            </a:pPr>
            <a:endParaRPr lang="en-US" dirty="0"/>
          </a:p>
          <a:p>
            <a:pPr marL="0" indent="0">
              <a:buNone/>
            </a:pPr>
            <a:r>
              <a:rPr lang="en-US" dirty="0" smtClean="0"/>
              <a:t>The </a:t>
            </a:r>
            <a:r>
              <a:rPr lang="en-US" dirty="0"/>
              <a:t>team should ensure that the results are used to drive program goal </a:t>
            </a:r>
            <a:r>
              <a:rPr lang="en-US" dirty="0" smtClean="0"/>
              <a:t>development.</a:t>
            </a:r>
            <a:endParaRPr lang="en-US" dirty="0"/>
          </a:p>
        </p:txBody>
      </p:sp>
      <p:sp>
        <p:nvSpPr>
          <p:cNvPr id="3" name="Title 2"/>
          <p:cNvSpPr>
            <a:spLocks noGrp="1"/>
          </p:cNvSpPr>
          <p:nvPr>
            <p:ph type="title"/>
          </p:nvPr>
        </p:nvSpPr>
        <p:spPr/>
        <p:txBody>
          <a:bodyPr/>
          <a:lstStyle/>
          <a:p>
            <a:r>
              <a:rPr lang="en-US" dirty="0" smtClean="0"/>
              <a:t>Step 6: Conduct Needs Assessment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313743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The district lead should help to ensure all counselors have access to school and student data.</a:t>
            </a:r>
          </a:p>
          <a:p>
            <a:pPr marL="0" lvl="0" indent="0">
              <a:buNone/>
            </a:pPr>
            <a:endParaRPr lang="en-US" dirty="0" smtClean="0"/>
          </a:p>
          <a:p>
            <a:pPr lvl="0"/>
            <a:r>
              <a:rPr lang="en-US" dirty="0" smtClean="0"/>
              <a:t>The district team can provide collaborative opportunities for counselors to: </a:t>
            </a:r>
            <a:endParaRPr lang="en-US" dirty="0"/>
          </a:p>
          <a:p>
            <a:pPr lvl="1"/>
            <a:r>
              <a:rPr lang="en-US" dirty="0"/>
              <a:t>i</a:t>
            </a:r>
            <a:r>
              <a:rPr lang="en-US" dirty="0" smtClean="0"/>
              <a:t>dentify gaps and needs.</a:t>
            </a:r>
          </a:p>
          <a:p>
            <a:pPr lvl="1"/>
            <a:r>
              <a:rPr lang="en-US" dirty="0"/>
              <a:t>b</a:t>
            </a:r>
            <a:r>
              <a:rPr lang="en-US" dirty="0" smtClean="0"/>
              <a:t>rainstorm how the school counseling program can impact the identified gaps and needs.</a:t>
            </a:r>
          </a:p>
          <a:p>
            <a:pPr lvl="1"/>
            <a:r>
              <a:rPr lang="en-US" dirty="0"/>
              <a:t>p</a:t>
            </a:r>
            <a:r>
              <a:rPr lang="en-US" dirty="0" smtClean="0"/>
              <a:t>rioritize the identified gaps and needs.</a:t>
            </a:r>
            <a:endParaRPr lang="en-US" dirty="0"/>
          </a:p>
        </p:txBody>
      </p:sp>
      <p:sp>
        <p:nvSpPr>
          <p:cNvPr id="3" name="Title 2"/>
          <p:cNvSpPr>
            <a:spLocks noGrp="1"/>
          </p:cNvSpPr>
          <p:nvPr>
            <p:ph type="title"/>
          </p:nvPr>
        </p:nvSpPr>
        <p:spPr/>
        <p:txBody>
          <a:bodyPr/>
          <a:lstStyle/>
          <a:p>
            <a:r>
              <a:rPr lang="en-US" dirty="0" smtClean="0"/>
              <a:t>Step 7: Review School and Student Data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2129698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37130"/>
            <a:ext cx="8637494" cy="4584234"/>
          </a:xfrm>
        </p:spPr>
        <p:txBody>
          <a:bodyPr>
            <a:normAutofit fontScale="92500" lnSpcReduction="10000"/>
          </a:bodyPr>
          <a:lstStyle/>
          <a:p>
            <a:r>
              <a:rPr lang="en-US" dirty="0"/>
              <a:t>District </a:t>
            </a:r>
            <a:r>
              <a:rPr lang="en-US" dirty="0" smtClean="0"/>
              <a:t>teams </a:t>
            </a:r>
            <a:r>
              <a:rPr lang="en-US" dirty="0"/>
              <a:t>should review district strategic plans to identify areas that school counseling can impact. </a:t>
            </a:r>
            <a:endParaRPr lang="en-US" dirty="0" smtClean="0"/>
          </a:p>
          <a:p>
            <a:pPr lvl="1"/>
            <a:r>
              <a:rPr lang="en-US" dirty="0" smtClean="0"/>
              <a:t>Determine if </a:t>
            </a:r>
            <a:r>
              <a:rPr lang="en-US" dirty="0"/>
              <a:t>school counselors </a:t>
            </a:r>
            <a:r>
              <a:rPr lang="en-US" dirty="0" smtClean="0"/>
              <a:t>will be required to </a:t>
            </a:r>
            <a:r>
              <a:rPr lang="en-US" dirty="0"/>
              <a:t>connect their program goals to both school and district improvement plans</a:t>
            </a:r>
            <a:r>
              <a:rPr lang="en-US" dirty="0" smtClean="0"/>
              <a:t>.</a:t>
            </a:r>
          </a:p>
          <a:p>
            <a:pPr lvl="1"/>
            <a:r>
              <a:rPr lang="en-US" dirty="0" smtClean="0"/>
              <a:t>Determine </a:t>
            </a:r>
            <a:r>
              <a:rPr lang="en-US" dirty="0"/>
              <a:t>what method counselors will use for writing their goals, either MEASURE or SMART goals, and provide appropriate </a:t>
            </a:r>
            <a:r>
              <a:rPr lang="en-US" dirty="0" smtClean="0"/>
              <a:t>training.</a:t>
            </a:r>
          </a:p>
          <a:p>
            <a:pPr lvl="1"/>
            <a:r>
              <a:rPr lang="en-US" dirty="0"/>
              <a:t>M</a:t>
            </a:r>
            <a:r>
              <a:rPr lang="en-US" dirty="0" smtClean="0"/>
              <a:t>onitor </a:t>
            </a:r>
            <a:r>
              <a:rPr lang="en-US" dirty="0"/>
              <a:t>progress toward meeting the goal throughout the year and make </a:t>
            </a:r>
            <a:r>
              <a:rPr lang="en-US" dirty="0" smtClean="0"/>
              <a:t>recommendations. </a:t>
            </a:r>
          </a:p>
          <a:p>
            <a:pPr lvl="1"/>
            <a:r>
              <a:rPr lang="en-US" dirty="0" smtClean="0"/>
              <a:t>The </a:t>
            </a:r>
            <a:r>
              <a:rPr lang="en-US" dirty="0"/>
              <a:t>district </a:t>
            </a:r>
            <a:r>
              <a:rPr lang="en-US" dirty="0" smtClean="0"/>
              <a:t>lead should </a:t>
            </a:r>
            <a:r>
              <a:rPr lang="en-US" dirty="0"/>
              <a:t>report each school counselor’s progress toward meeting the identified program goal at the end of each year. The </a:t>
            </a:r>
            <a:r>
              <a:rPr lang="en-US" dirty="0" smtClean="0"/>
              <a:t>district </a:t>
            </a:r>
            <a:r>
              <a:rPr lang="en-US" dirty="0"/>
              <a:t>team should review this report, recognize outstanding accomplishments, and make recommendations for future program goals. </a:t>
            </a:r>
            <a:endParaRPr lang="en-US" dirty="0" smtClean="0"/>
          </a:p>
        </p:txBody>
      </p:sp>
      <p:sp>
        <p:nvSpPr>
          <p:cNvPr id="3" name="Title 2"/>
          <p:cNvSpPr>
            <a:spLocks noGrp="1"/>
          </p:cNvSpPr>
          <p:nvPr>
            <p:ph type="title"/>
          </p:nvPr>
        </p:nvSpPr>
        <p:spPr/>
        <p:txBody>
          <a:bodyPr/>
          <a:lstStyle/>
          <a:p>
            <a:r>
              <a:rPr lang="en-US" dirty="0" smtClean="0"/>
              <a:t>Step 8: Write Program Goals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1454737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dirty="0" smtClean="0"/>
              <a:t>The district team should: </a:t>
            </a:r>
          </a:p>
          <a:p>
            <a:r>
              <a:rPr lang="en-US" dirty="0" smtClean="0"/>
              <a:t>provide school leaders direction for using school counselor competencies for professional growth plans, evaluation, and hiring decisions.</a:t>
            </a:r>
          </a:p>
          <a:p>
            <a:r>
              <a:rPr lang="en-US" dirty="0" smtClean="0"/>
              <a:t>collect feedback from counselors to drive district professional development opportunities. </a:t>
            </a:r>
            <a:endParaRPr lang="en-US" dirty="0"/>
          </a:p>
        </p:txBody>
      </p:sp>
      <p:sp>
        <p:nvSpPr>
          <p:cNvPr id="3" name="Title 2"/>
          <p:cNvSpPr>
            <a:spLocks noGrp="1"/>
          </p:cNvSpPr>
          <p:nvPr>
            <p:ph type="title"/>
          </p:nvPr>
        </p:nvSpPr>
        <p:spPr/>
        <p:txBody>
          <a:bodyPr>
            <a:normAutofit fontScale="90000"/>
          </a:bodyPr>
          <a:lstStyle/>
          <a:p>
            <a:r>
              <a:rPr lang="en-US" dirty="0" smtClean="0"/>
              <a:t>Step 9: Complete School Counselor Competencies Assessment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3277388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school counselor should prepare the program management agreement; however, it will be discussed and completed with the administrator.</a:t>
            </a:r>
          </a:p>
          <a:p>
            <a:r>
              <a:rPr lang="en-US" dirty="0"/>
              <a:t>District </a:t>
            </a:r>
            <a:r>
              <a:rPr lang="en-US" dirty="0" smtClean="0"/>
              <a:t>teams </a:t>
            </a:r>
            <a:r>
              <a:rPr lang="en-US" dirty="0"/>
              <a:t>may provide training to school administrators about the program management agreement. </a:t>
            </a:r>
            <a:endParaRPr lang="en-US" dirty="0" smtClean="0"/>
          </a:p>
          <a:p>
            <a:r>
              <a:rPr lang="en-US" dirty="0" smtClean="0"/>
              <a:t>The </a:t>
            </a:r>
            <a:r>
              <a:rPr lang="en-US" dirty="0"/>
              <a:t>team should set deadlines for completion of the document as well as </a:t>
            </a:r>
            <a:r>
              <a:rPr lang="en-US" dirty="0" smtClean="0"/>
              <a:t>review </a:t>
            </a:r>
            <a:r>
              <a:rPr lang="en-US" dirty="0"/>
              <a:t>individual schools’ management agreements.</a:t>
            </a:r>
            <a:endParaRPr lang="en-US" dirty="0" smtClean="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Step 10: Complete the Program Management Agreement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2596740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720403"/>
            <a:ext cx="8382000" cy="2606899"/>
          </a:xfrm>
        </p:spPr>
        <p:txBody>
          <a:bodyPr/>
          <a:lstStyle/>
          <a:p>
            <a:r>
              <a:rPr lang="en-US" dirty="0" smtClean="0"/>
              <a:t>Provide a brief overview of the Implementation Plan</a:t>
            </a:r>
          </a:p>
          <a:p>
            <a:r>
              <a:rPr lang="en-US" dirty="0" smtClean="0"/>
              <a:t>Highlight strategies for district implementation for each step.</a:t>
            </a:r>
          </a:p>
          <a:p>
            <a:endParaRPr lang="en-US" dirty="0" smtClean="0"/>
          </a:p>
        </p:txBody>
      </p:sp>
      <p:sp>
        <p:nvSpPr>
          <p:cNvPr id="3" name="Title 2"/>
          <p:cNvSpPr>
            <a:spLocks noGrp="1"/>
          </p:cNvSpPr>
          <p:nvPr>
            <p:ph type="title"/>
          </p:nvPr>
        </p:nvSpPr>
        <p:spPr/>
        <p:txBody>
          <a:bodyPr/>
          <a:lstStyle/>
          <a:p>
            <a:r>
              <a:rPr lang="en-US" dirty="0" smtClean="0"/>
              <a:t>Webinar Objectives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2079409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school counselor will complete the action plans for</a:t>
            </a:r>
          </a:p>
          <a:p>
            <a:pPr lvl="1">
              <a:buFont typeface="Open Sans" panose="020B0606030504020204" pitchFamily="34" charset="0"/>
              <a:buChar char="–"/>
            </a:pPr>
            <a:r>
              <a:rPr lang="en-US" dirty="0" smtClean="0"/>
              <a:t>School Counseling Core Curriculum</a:t>
            </a:r>
          </a:p>
          <a:p>
            <a:pPr lvl="1">
              <a:buFont typeface="Open Sans" panose="020B0606030504020204" pitchFamily="34" charset="0"/>
              <a:buChar char="–"/>
            </a:pPr>
            <a:r>
              <a:rPr lang="en-US" dirty="0" smtClean="0"/>
              <a:t>Small Group</a:t>
            </a:r>
          </a:p>
          <a:p>
            <a:pPr lvl="1">
              <a:buFont typeface="Open Sans" panose="020B0606030504020204" pitchFamily="34" charset="0"/>
              <a:buChar char="–"/>
            </a:pPr>
            <a:r>
              <a:rPr lang="en-US" dirty="0" smtClean="0"/>
              <a:t>Closing the Gap</a:t>
            </a:r>
          </a:p>
          <a:p>
            <a:pPr marL="400047" indent="-342900"/>
            <a:r>
              <a:rPr lang="en-US" dirty="0"/>
              <a:t>District </a:t>
            </a:r>
            <a:r>
              <a:rPr lang="en-US" dirty="0" smtClean="0"/>
              <a:t>teams </a:t>
            </a:r>
            <a:r>
              <a:rPr lang="en-US" dirty="0"/>
              <a:t>should provide </a:t>
            </a:r>
            <a:r>
              <a:rPr lang="en-US" dirty="0" smtClean="0"/>
              <a:t>training to </a:t>
            </a:r>
            <a:r>
              <a:rPr lang="en-US" dirty="0"/>
              <a:t>school counselors</a:t>
            </a:r>
            <a:r>
              <a:rPr lang="en-US" dirty="0" smtClean="0"/>
              <a:t> </a:t>
            </a:r>
            <a:r>
              <a:rPr lang="en-US" dirty="0"/>
              <a:t>on completing action </a:t>
            </a:r>
            <a:r>
              <a:rPr lang="en-US" dirty="0" smtClean="0"/>
              <a:t>plans. </a:t>
            </a:r>
          </a:p>
          <a:p>
            <a:pPr marL="400047" indent="-342900"/>
            <a:r>
              <a:rPr lang="en-US" dirty="0" smtClean="0"/>
              <a:t>The </a:t>
            </a:r>
            <a:r>
              <a:rPr lang="en-US" dirty="0"/>
              <a:t>team may </a:t>
            </a:r>
            <a:r>
              <a:rPr lang="en-US" dirty="0" smtClean="0"/>
              <a:t>identify </a:t>
            </a:r>
            <a:r>
              <a:rPr lang="en-US" dirty="0"/>
              <a:t>a timeline for completion of the plans at individual schools. </a:t>
            </a:r>
            <a:endParaRPr lang="en-US" dirty="0" smtClean="0"/>
          </a:p>
          <a:p>
            <a:pPr marL="400047" indent="-342900"/>
            <a:r>
              <a:rPr lang="en-US" dirty="0" smtClean="0"/>
              <a:t>The </a:t>
            </a:r>
            <a:r>
              <a:rPr lang="en-US" dirty="0"/>
              <a:t>team should also review and provide feedback on action plans as appropriate</a:t>
            </a:r>
            <a:r>
              <a:rPr lang="en-US" dirty="0" smtClean="0"/>
              <a:t>.</a:t>
            </a:r>
          </a:p>
          <a:p>
            <a:pPr marL="57147" indent="0">
              <a:buNone/>
            </a:pPr>
            <a:endParaRPr lang="en-US" dirty="0" smtClean="0"/>
          </a:p>
        </p:txBody>
      </p:sp>
      <p:sp>
        <p:nvSpPr>
          <p:cNvPr id="3" name="Title 2"/>
          <p:cNvSpPr>
            <a:spLocks noGrp="1"/>
          </p:cNvSpPr>
          <p:nvPr>
            <p:ph type="title"/>
          </p:nvPr>
        </p:nvSpPr>
        <p:spPr/>
        <p:txBody>
          <a:bodyPr/>
          <a:lstStyle/>
          <a:p>
            <a:r>
              <a:rPr lang="en-US" dirty="0" smtClean="0"/>
              <a:t>Step 11: Complete Action Plans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spTree>
    <p:extLst>
      <p:ext uri="{BB962C8B-B14F-4D97-AF65-F5344CB8AC3E}">
        <p14:creationId xmlns:p14="http://schemas.microsoft.com/office/powerpoint/2010/main" val="3059454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buNone/>
            </a:pPr>
            <a:r>
              <a:rPr lang="en-US" dirty="0" smtClean="0">
                <a:cs typeface="Times New Roman" panose="02020603050405020304" pitchFamily="18" charset="0"/>
              </a:rPr>
              <a:t>The school counselor will:</a:t>
            </a:r>
          </a:p>
          <a:p>
            <a:pPr>
              <a:spcBef>
                <a:spcPts val="0"/>
              </a:spcBef>
            </a:pPr>
            <a:r>
              <a:rPr lang="en-US" dirty="0">
                <a:cs typeface="Times New Roman" panose="02020603050405020304" pitchFamily="18" charset="0"/>
              </a:rPr>
              <a:t>c</a:t>
            </a:r>
            <a:r>
              <a:rPr lang="en-US" dirty="0" smtClean="0">
                <a:cs typeface="Times New Roman" panose="02020603050405020304" pitchFamily="18" charset="0"/>
              </a:rPr>
              <a:t>reate </a:t>
            </a:r>
            <a:r>
              <a:rPr lang="en-US" dirty="0">
                <a:cs typeface="Times New Roman" panose="02020603050405020304" pitchFamily="18" charset="0"/>
              </a:rPr>
              <a:t>a yearly calendar that highlights programs and activities of the school counseling </a:t>
            </a:r>
            <a:r>
              <a:rPr lang="en-US" dirty="0" smtClean="0">
                <a:cs typeface="Times New Roman" panose="02020603050405020304" pitchFamily="18" charset="0"/>
              </a:rPr>
              <a:t>program.</a:t>
            </a:r>
            <a:endParaRPr lang="en-US" dirty="0">
              <a:cs typeface="Times New Roman" panose="02020603050405020304" pitchFamily="18" charset="0"/>
            </a:endParaRPr>
          </a:p>
          <a:p>
            <a:r>
              <a:rPr lang="en-US" dirty="0">
                <a:cs typeface="Times New Roman" panose="02020603050405020304" pitchFamily="18" charset="0"/>
              </a:rPr>
              <a:t>i</a:t>
            </a:r>
            <a:r>
              <a:rPr lang="en-US" dirty="0" smtClean="0">
                <a:cs typeface="Times New Roman" panose="02020603050405020304" pitchFamily="18" charset="0"/>
              </a:rPr>
              <a:t>dentify </a:t>
            </a:r>
            <a:r>
              <a:rPr lang="en-US" dirty="0">
                <a:cs typeface="Times New Roman" panose="02020603050405020304" pitchFamily="18" charset="0"/>
              </a:rPr>
              <a:t>strategies for sharing the calendar with </a:t>
            </a:r>
            <a:r>
              <a:rPr lang="en-US" dirty="0" smtClean="0">
                <a:cs typeface="Times New Roman" panose="02020603050405020304" pitchFamily="18" charset="0"/>
              </a:rPr>
              <a:t>stakeholders.</a:t>
            </a:r>
          </a:p>
          <a:p>
            <a:endParaRPr lang="en-US" dirty="0">
              <a:cs typeface="Times New Roman" panose="02020603050405020304" pitchFamily="18" charset="0"/>
            </a:endParaRPr>
          </a:p>
          <a:p>
            <a:r>
              <a:rPr lang="en-US" dirty="0" smtClean="0">
                <a:cs typeface="Times New Roman" panose="02020603050405020304" pitchFamily="18" charset="0"/>
              </a:rPr>
              <a:t>The district team should communicate important district events to counselors.</a:t>
            </a:r>
            <a:endParaRPr lang="en-US" dirty="0"/>
          </a:p>
        </p:txBody>
      </p:sp>
      <p:sp>
        <p:nvSpPr>
          <p:cNvPr id="3" name="Title 2"/>
          <p:cNvSpPr>
            <a:spLocks noGrp="1"/>
          </p:cNvSpPr>
          <p:nvPr>
            <p:ph type="title"/>
          </p:nvPr>
        </p:nvSpPr>
        <p:spPr/>
        <p:txBody>
          <a:bodyPr/>
          <a:lstStyle/>
          <a:p>
            <a:r>
              <a:rPr lang="en-US" dirty="0" smtClean="0"/>
              <a:t>Step 12: Create Counseling Calendar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1349685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dirty="0" smtClean="0"/>
              <a:t>The school counselor will:</a:t>
            </a:r>
          </a:p>
          <a:p>
            <a:pPr lvl="0"/>
            <a:r>
              <a:rPr lang="en-US" dirty="0" smtClean="0"/>
              <a:t>write </a:t>
            </a:r>
            <a:r>
              <a:rPr lang="en-US" dirty="0"/>
              <a:t>lesson plans for curriculum and small group </a:t>
            </a:r>
            <a:r>
              <a:rPr lang="en-US" dirty="0" smtClean="0"/>
              <a:t>activities.</a:t>
            </a:r>
            <a:endParaRPr lang="en-US" dirty="0"/>
          </a:p>
          <a:p>
            <a:r>
              <a:rPr lang="en-US" dirty="0"/>
              <a:t>s</a:t>
            </a:r>
            <a:r>
              <a:rPr lang="en-US" dirty="0" smtClean="0"/>
              <a:t>hare </a:t>
            </a:r>
            <a:r>
              <a:rPr lang="en-US" dirty="0"/>
              <a:t>effective lesson plans for meeting counseling standards with the department to be included in the Resource </a:t>
            </a:r>
            <a:r>
              <a:rPr lang="en-US" dirty="0" smtClean="0"/>
              <a:t>Guide.</a:t>
            </a:r>
          </a:p>
          <a:p>
            <a:pPr marL="0" indent="0">
              <a:buNone/>
            </a:pPr>
            <a:r>
              <a:rPr lang="en-US" dirty="0" smtClean="0"/>
              <a:t>The district team may </a:t>
            </a:r>
            <a:r>
              <a:rPr lang="en-US" dirty="0"/>
              <a:t>create collaborative opportunities for school counselors to develop and write lesson plans </a:t>
            </a:r>
            <a:r>
              <a:rPr lang="en-US" dirty="0" smtClean="0"/>
              <a:t>together, as well as </a:t>
            </a:r>
            <a:r>
              <a:rPr lang="en-US" dirty="0"/>
              <a:t>review lessons plans to identify high-quality </a:t>
            </a:r>
            <a:r>
              <a:rPr lang="en-US" dirty="0" smtClean="0"/>
              <a:t>examples.</a:t>
            </a:r>
            <a:endParaRPr lang="en-US" dirty="0"/>
          </a:p>
        </p:txBody>
      </p:sp>
      <p:sp>
        <p:nvSpPr>
          <p:cNvPr id="3" name="Title 2"/>
          <p:cNvSpPr>
            <a:spLocks noGrp="1"/>
          </p:cNvSpPr>
          <p:nvPr>
            <p:ph type="title"/>
          </p:nvPr>
        </p:nvSpPr>
        <p:spPr/>
        <p:txBody>
          <a:bodyPr/>
          <a:lstStyle/>
          <a:p>
            <a:r>
              <a:rPr lang="en-US" dirty="0" smtClean="0"/>
              <a:t>Step 13: Write Lesson Plans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1114511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The district </a:t>
            </a:r>
            <a:r>
              <a:rPr lang="en-US" dirty="0" smtClean="0"/>
              <a:t>team </a:t>
            </a:r>
            <a:r>
              <a:rPr lang="en-US" dirty="0"/>
              <a:t>may consider creating a presentation that can be individualized for each school. </a:t>
            </a:r>
            <a:endParaRPr lang="en-US" dirty="0" smtClean="0"/>
          </a:p>
          <a:p>
            <a:pPr marL="0" lvl="0" indent="0">
              <a:buNone/>
            </a:pPr>
            <a:endParaRPr lang="en-US" dirty="0" smtClean="0"/>
          </a:p>
          <a:p>
            <a:pPr lvl="0"/>
            <a:r>
              <a:rPr lang="en-US" dirty="0" smtClean="0"/>
              <a:t>The team may share the presentation with district leadership and other relevant stakeholders.</a:t>
            </a:r>
          </a:p>
          <a:p>
            <a:pPr marL="0" lvl="0" indent="0">
              <a:buNone/>
            </a:pPr>
            <a:endParaRPr lang="en-US" dirty="0" smtClean="0"/>
          </a:p>
          <a:p>
            <a:pPr lvl="0"/>
            <a:r>
              <a:rPr lang="en-US" dirty="0" smtClean="0"/>
              <a:t>The department will provide an example presentation that schools/districts are welcome to customize.</a:t>
            </a:r>
          </a:p>
          <a:p>
            <a:pPr lvl="0"/>
            <a:endParaRPr lang="en-US" dirty="0"/>
          </a:p>
        </p:txBody>
      </p:sp>
      <p:sp>
        <p:nvSpPr>
          <p:cNvPr id="3" name="Title 2"/>
          <p:cNvSpPr>
            <a:spLocks noGrp="1"/>
          </p:cNvSpPr>
          <p:nvPr>
            <p:ph type="title"/>
          </p:nvPr>
        </p:nvSpPr>
        <p:spPr/>
        <p:txBody>
          <a:bodyPr/>
          <a:lstStyle/>
          <a:p>
            <a:r>
              <a:rPr lang="en-US" dirty="0" smtClean="0"/>
              <a:t>Step 14: Training on Counseling Program</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3385002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 15: Assemble Advisory Council</a:t>
            </a:r>
            <a:endParaRPr lang="en-US" dirty="0"/>
          </a:p>
        </p:txBody>
      </p:sp>
      <p:sp>
        <p:nvSpPr>
          <p:cNvPr id="5" name="Slide Number Placeholder 4"/>
          <p:cNvSpPr>
            <a:spLocks noGrp="1"/>
          </p:cNvSpPr>
          <p:nvPr>
            <p:ph type="sldNum" sz="quarter" idx="12"/>
          </p:nvPr>
        </p:nvSpPr>
        <p:spPr/>
        <p:txBody>
          <a:bodyPr/>
          <a:lstStyle/>
          <a:p>
            <a:fld id="{86D2451E-3285-438B-B188-C22B2A012BF6}" type="slidenum">
              <a:rPr lang="en-US" smtClean="0"/>
              <a:pPr/>
              <a:t>24</a:t>
            </a:fld>
            <a:endParaRPr lang="en-US" dirty="0"/>
          </a:p>
        </p:txBody>
      </p:sp>
      <p:sp>
        <p:nvSpPr>
          <p:cNvPr id="9" name="Content Placeholder 1"/>
          <p:cNvSpPr>
            <a:spLocks noGrp="1"/>
          </p:cNvSpPr>
          <p:nvPr>
            <p:ph idx="1"/>
          </p:nvPr>
        </p:nvSpPr>
        <p:spPr>
          <a:xfrm>
            <a:off x="304800" y="1295400"/>
            <a:ext cx="8382000" cy="4525963"/>
          </a:xfrm>
        </p:spPr>
        <p:txBody>
          <a:bodyPr>
            <a:normAutofit/>
          </a:bodyPr>
          <a:lstStyle/>
          <a:p>
            <a:pPr lvl="0"/>
            <a:r>
              <a:rPr lang="en-US" sz="2400" dirty="0" smtClean="0"/>
              <a:t>The district team should: </a:t>
            </a:r>
          </a:p>
          <a:p>
            <a:pPr lvl="1"/>
            <a:r>
              <a:rPr lang="en-US" dirty="0" smtClean="0"/>
              <a:t>Establish </a:t>
            </a:r>
            <a:r>
              <a:rPr lang="en-US" dirty="0"/>
              <a:t>a district advisory council </a:t>
            </a:r>
            <a:endParaRPr lang="en-US" dirty="0" smtClean="0"/>
          </a:p>
          <a:p>
            <a:pPr lvl="2"/>
            <a:r>
              <a:rPr lang="en-US" sz="2000" dirty="0" smtClean="0"/>
              <a:t>to </a:t>
            </a:r>
            <a:r>
              <a:rPr lang="en-US" sz="2000" dirty="0"/>
              <a:t>provide feedback and recommendations for district school counseling </a:t>
            </a:r>
            <a:r>
              <a:rPr lang="en-US" sz="2000" dirty="0" smtClean="0"/>
              <a:t>goals. </a:t>
            </a:r>
          </a:p>
          <a:p>
            <a:pPr lvl="2"/>
            <a:r>
              <a:rPr lang="en-US" sz="2000" dirty="0"/>
              <a:t>t</a:t>
            </a:r>
            <a:r>
              <a:rPr lang="en-US" sz="2000" dirty="0" smtClean="0"/>
              <a:t>o monitor </a:t>
            </a:r>
            <a:r>
              <a:rPr lang="en-US" sz="2000" dirty="0"/>
              <a:t>district implementation of the school counseling model and standards. </a:t>
            </a:r>
            <a:endParaRPr lang="en-US" sz="2000" dirty="0" smtClean="0"/>
          </a:p>
          <a:p>
            <a:pPr lvl="0"/>
            <a:r>
              <a:rPr lang="en-US" sz="2400" dirty="0" smtClean="0"/>
              <a:t>The </a:t>
            </a:r>
            <a:r>
              <a:rPr lang="en-US" sz="2400" dirty="0"/>
              <a:t>structure, representation, and goals of the district advisory </a:t>
            </a:r>
            <a:r>
              <a:rPr lang="en-US" sz="2400" dirty="0" smtClean="0"/>
              <a:t>council</a:t>
            </a:r>
            <a:r>
              <a:rPr lang="en-US" sz="2400" dirty="0"/>
              <a:t> </a:t>
            </a:r>
            <a:r>
              <a:rPr lang="en-US" sz="2400" dirty="0" smtClean="0"/>
              <a:t>can serve as a model for individual schools. </a:t>
            </a:r>
          </a:p>
          <a:p>
            <a:pPr lvl="0"/>
            <a:r>
              <a:rPr lang="en-US" sz="2400" dirty="0" smtClean="0"/>
              <a:t>District team members may want to attend school level advisory council meetings.</a:t>
            </a:r>
            <a:endParaRPr lang="en-US" sz="2400" dirty="0"/>
          </a:p>
        </p:txBody>
      </p:sp>
    </p:spTree>
    <p:extLst>
      <p:ext uri="{BB962C8B-B14F-4D97-AF65-F5344CB8AC3E}">
        <p14:creationId xmlns:p14="http://schemas.microsoft.com/office/powerpoint/2010/main" val="2397196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a:bodyPr>
          <a:lstStyle/>
          <a:p>
            <a:pPr marL="514350">
              <a:buClr>
                <a:srgbClr val="FF0000"/>
              </a:buClr>
              <a:buFont typeface="Wingdings" panose="05000000000000000000" pitchFamily="2" charset="2"/>
              <a:buChar char="§"/>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School Counseling Program Evaluation</a:t>
            </a:r>
          </a:p>
          <a:p>
            <a:pPr marL="971550" lvl="1" indent="-342900">
              <a:buClr>
                <a:srgbClr val="FF0000"/>
              </a:buClr>
              <a:buFont typeface="Courier New" panose="02070309020205020404" pitchFamily="49" charset="0"/>
              <a:buChar char="o"/>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Qualitative and Quantitative Data</a:t>
            </a:r>
          </a:p>
          <a:p>
            <a:pPr marL="971550" lvl="1" indent="-342900">
              <a:buClr>
                <a:srgbClr val="FF0000"/>
              </a:buClr>
              <a:buFont typeface="Courier New" panose="02070309020205020404" pitchFamily="49" charset="0"/>
              <a:buChar char="o"/>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Stakeholder participation</a:t>
            </a:r>
          </a:p>
          <a:p>
            <a:pPr marL="971550" lvl="1" indent="-342900">
              <a:buClr>
                <a:srgbClr val="FF0000"/>
              </a:buClr>
              <a:buFont typeface="Courier New" panose="02070309020205020404" pitchFamily="49" charset="0"/>
              <a:buChar char="o"/>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Totality of counseling program</a:t>
            </a:r>
          </a:p>
          <a:p>
            <a:pPr marL="971550" lvl="1" indent="-342900">
              <a:buClr>
                <a:srgbClr val="FF0000"/>
              </a:buClr>
              <a:buFont typeface="Courier New" panose="02070309020205020404" pitchFamily="49" charset="0"/>
              <a:buChar char="o"/>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Review of student outcomes</a:t>
            </a:r>
          </a:p>
          <a:p>
            <a:pPr marL="971550" lvl="1" indent="-342900">
              <a:buClr>
                <a:srgbClr val="FF0000"/>
              </a:buClr>
              <a:buFont typeface="Courier New" panose="02070309020205020404" pitchFamily="49" charset="0"/>
              <a:buChar char="o"/>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Alignment to needs assessment results</a:t>
            </a:r>
          </a:p>
          <a:p>
            <a:pPr marL="971550" lvl="1" indent="-342900">
              <a:buClr>
                <a:srgbClr val="FF0000"/>
              </a:buClr>
              <a:buFont typeface="Courier New" panose="02070309020205020404" pitchFamily="49" charset="0"/>
              <a:buChar char="o"/>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Opportunities for program growth</a:t>
            </a:r>
          </a:p>
          <a:p>
            <a:pPr marL="628650" lvl="1" indent="0">
              <a:buClr>
                <a:srgbClr val="FF0000"/>
              </a:buClr>
              <a:buNone/>
            </a:pPr>
            <a:endParaRPr lang="en-US" sz="2000" dirty="0" smtClean="0">
              <a:solidFill>
                <a:schemeClr val="tx1"/>
              </a:solidFill>
              <a:ea typeface="Open Sans" panose="020B0606030504020204" pitchFamily="34" charset="0"/>
              <a:cs typeface="Open Sans" panose="020B0606030504020204" pitchFamily="34" charset="0"/>
            </a:endParaRPr>
          </a:p>
          <a:p>
            <a:pPr marL="514350">
              <a:buClr>
                <a:srgbClr val="FF0000"/>
              </a:buClr>
              <a:buFont typeface="Courier New" panose="02070309020205020404" pitchFamily="49" charset="0"/>
              <a:buChar char="o"/>
            </a:pP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a:xfrm>
            <a:off x="304800" y="228600"/>
            <a:ext cx="8589818" cy="914400"/>
          </a:xfrm>
        </p:spPr>
        <p:txBody>
          <a:bodyPr>
            <a:noAutofit/>
          </a:bodyPr>
          <a:lstStyle/>
          <a:p>
            <a:pPr algn="l"/>
            <a:r>
              <a:rPr lang="en-US" sz="3200" b="1" dirty="0" smtClean="0">
                <a:solidFill>
                  <a:schemeClr val="bg1"/>
                </a:solidFill>
                <a:latin typeface="PermianSlabSerifTypeface" panose="02000000000000000000" pitchFamily="50" charset="0"/>
              </a:rPr>
              <a:t>Accountability: Evaluation &amp; Improvement</a:t>
            </a:r>
            <a:endParaRPr lang="en-US" sz="3200" b="1" dirty="0">
              <a:solidFill>
                <a:schemeClr val="bg1"/>
              </a:solidFill>
              <a:latin typeface="PermianSlabSerifTypeface" panose="02000000000000000000" pitchFamily="50"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2793417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74864"/>
            <a:ext cx="8382000" cy="4921136"/>
          </a:xfrm>
        </p:spPr>
        <p:txBody>
          <a:bodyPr>
            <a:normAutofit/>
          </a:bodyPr>
          <a:lstStyle/>
          <a:p>
            <a:pPr marL="514350">
              <a:buClr>
                <a:srgbClr val="FF0000"/>
              </a:buClr>
              <a:buFont typeface="Wingdings" panose="05000000000000000000" pitchFamily="2" charset="2"/>
              <a:buChar char="§"/>
            </a:pP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The district </a:t>
            </a: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team </a:t>
            </a: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may </a:t>
            </a: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create </a:t>
            </a: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a program evaluation that will be used throughout the district. </a:t>
            </a:r>
            <a:endPar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514350">
              <a:buClr>
                <a:srgbClr val="FF0000"/>
              </a:buClr>
              <a:buFont typeface="Wingdings" panose="05000000000000000000" pitchFamily="2" charset="2"/>
              <a:buChar char="§"/>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The team could provide </a:t>
            </a: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an opportunity for counselors to collaborate and create individual program evaluations for each school. </a:t>
            </a:r>
            <a:endPar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514350">
              <a:buClr>
                <a:srgbClr val="FF0000"/>
              </a:buClr>
              <a:buFont typeface="Wingdings" panose="05000000000000000000" pitchFamily="2" charset="2"/>
              <a:buChar char="§"/>
            </a:pPr>
            <a:r>
              <a:rPr lang="en-US" sz="2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The </a:t>
            </a: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team should ensure that the results are used for program accountability and to drive the next year’s program goal development.</a:t>
            </a:r>
            <a:endParaRPr lang="en-US" sz="20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514350">
              <a:buClr>
                <a:srgbClr val="FF0000"/>
              </a:buClr>
              <a:buFont typeface="Courier New" panose="02070309020205020404" pitchFamily="49" charset="0"/>
              <a:buChar char="o"/>
            </a:pP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2"/>
          <p:cNvSpPr>
            <a:spLocks noGrp="1"/>
          </p:cNvSpPr>
          <p:nvPr>
            <p:ph type="title"/>
          </p:nvPr>
        </p:nvSpPr>
        <p:spPr>
          <a:xfrm>
            <a:off x="304800" y="228600"/>
            <a:ext cx="8589818" cy="914400"/>
          </a:xfrm>
        </p:spPr>
        <p:txBody>
          <a:bodyPr>
            <a:noAutofit/>
          </a:bodyPr>
          <a:lstStyle/>
          <a:p>
            <a:pPr algn="l"/>
            <a:r>
              <a:rPr lang="en-US" sz="3200" b="1" dirty="0" smtClean="0">
                <a:solidFill>
                  <a:schemeClr val="bg1"/>
                </a:solidFill>
                <a:latin typeface="PermianSlabSerifTypeface" panose="02000000000000000000" pitchFamily="50" charset="0"/>
              </a:rPr>
              <a:t>Step 16: Conduct Program Evaluation</a:t>
            </a:r>
            <a:endParaRPr lang="en-US" sz="3200" b="1" dirty="0">
              <a:solidFill>
                <a:schemeClr val="bg1"/>
              </a:solidFill>
              <a:latin typeface="PermianSlabSerifTypeface" panose="02000000000000000000" pitchFamily="50"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149993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lvl="0" indent="0">
              <a:spcBef>
                <a:spcPts val="0"/>
              </a:spcBef>
              <a:spcAft>
                <a:spcPts val="0"/>
              </a:spcAft>
              <a:buNone/>
            </a:pPr>
            <a:r>
              <a:rPr lang="en-US" dirty="0" smtClean="0">
                <a:cs typeface="Times New Roman" panose="02020603050405020304" pitchFamily="18" charset="0"/>
              </a:rPr>
              <a:t>The school counselor will:</a:t>
            </a:r>
          </a:p>
          <a:p>
            <a:pPr marR="0" lvl="0">
              <a:spcBef>
                <a:spcPts val="0"/>
              </a:spcBef>
              <a:spcAft>
                <a:spcPts val="0"/>
              </a:spcAft>
            </a:pPr>
            <a:r>
              <a:rPr lang="en-US" dirty="0" smtClean="0">
                <a:cs typeface="Times New Roman" panose="02020603050405020304" pitchFamily="18" charset="0"/>
              </a:rPr>
              <a:t>complete </a:t>
            </a:r>
            <a:r>
              <a:rPr lang="en-US" dirty="0">
                <a:cs typeface="Times New Roman" panose="02020603050405020304" pitchFamily="18" charset="0"/>
              </a:rPr>
              <a:t>the following results reports:</a:t>
            </a:r>
          </a:p>
          <a:p>
            <a:pPr marL="800100" marR="0" lvl="1" indent="-342900">
              <a:spcBef>
                <a:spcPts val="0"/>
              </a:spcBef>
              <a:spcAft>
                <a:spcPts val="0"/>
              </a:spcAft>
              <a:buFont typeface="Open Sans" panose="020B0606030504020204" pitchFamily="34" charset="0"/>
              <a:buChar char="–"/>
            </a:pPr>
            <a:r>
              <a:rPr lang="en-US" sz="2400" dirty="0">
                <a:cs typeface="Times New Roman" panose="02020603050405020304" pitchFamily="18" charset="0"/>
              </a:rPr>
              <a:t>C</a:t>
            </a:r>
            <a:r>
              <a:rPr lang="en-US" sz="2400" dirty="0" smtClean="0">
                <a:cs typeface="Times New Roman" panose="02020603050405020304" pitchFamily="18" charset="0"/>
              </a:rPr>
              <a:t>urriculum</a:t>
            </a:r>
            <a:endParaRPr lang="en-US" sz="2400" dirty="0">
              <a:cs typeface="Times New Roman" panose="02020603050405020304" pitchFamily="18" charset="0"/>
            </a:endParaRPr>
          </a:p>
          <a:p>
            <a:pPr marL="800100" marR="0" lvl="1" indent="-342900">
              <a:spcBef>
                <a:spcPts val="0"/>
              </a:spcBef>
              <a:spcAft>
                <a:spcPts val="0"/>
              </a:spcAft>
              <a:buFont typeface="Open Sans" panose="020B0606030504020204" pitchFamily="34" charset="0"/>
              <a:buChar char="–"/>
            </a:pPr>
            <a:r>
              <a:rPr lang="en-US" sz="2400" dirty="0">
                <a:cs typeface="Times New Roman" panose="02020603050405020304" pitchFamily="18" charset="0"/>
              </a:rPr>
              <a:t>Small Group</a:t>
            </a:r>
          </a:p>
          <a:p>
            <a:pPr marL="800100" marR="0" lvl="1" indent="-342900">
              <a:spcBef>
                <a:spcPts val="0"/>
              </a:spcBef>
              <a:spcAft>
                <a:spcPts val="0"/>
              </a:spcAft>
              <a:buFont typeface="Open Sans" panose="020B0606030504020204" pitchFamily="34" charset="0"/>
              <a:buChar char="–"/>
            </a:pPr>
            <a:r>
              <a:rPr lang="en-US" sz="2400" dirty="0">
                <a:cs typeface="Times New Roman" panose="02020603050405020304" pitchFamily="18" charset="0"/>
              </a:rPr>
              <a:t>Closing the </a:t>
            </a:r>
            <a:r>
              <a:rPr lang="en-US" sz="2400" dirty="0" smtClean="0">
                <a:cs typeface="Times New Roman" panose="02020603050405020304" pitchFamily="18" charset="0"/>
              </a:rPr>
              <a:t>Gap</a:t>
            </a:r>
          </a:p>
          <a:p>
            <a:pPr marL="457200" marR="0" lvl="1" indent="0">
              <a:spcBef>
                <a:spcPts val="0"/>
              </a:spcBef>
              <a:spcAft>
                <a:spcPts val="0"/>
              </a:spcAft>
              <a:buNone/>
            </a:pPr>
            <a:endParaRPr lang="en-US" sz="2400" dirty="0">
              <a:cs typeface="Times New Roman" panose="02020603050405020304" pitchFamily="18" charset="0"/>
            </a:endParaRPr>
          </a:p>
          <a:p>
            <a:pPr marR="0" lvl="0">
              <a:spcBef>
                <a:spcPts val="0"/>
              </a:spcBef>
              <a:spcAft>
                <a:spcPts val="0"/>
              </a:spcAft>
            </a:pPr>
            <a:r>
              <a:rPr lang="en-US" dirty="0">
                <a:cs typeface="Times New Roman" panose="02020603050405020304" pitchFamily="18" charset="0"/>
              </a:rPr>
              <a:t>Review the program goal and professional growth goal to determine if they were met. </a:t>
            </a:r>
          </a:p>
          <a:p>
            <a:r>
              <a:rPr lang="en-US" dirty="0">
                <a:cs typeface="Times New Roman" panose="02020603050405020304" pitchFamily="18" charset="0"/>
              </a:rPr>
              <a:t>Create and distribute a one-page summary of the results reports to show the impact of the counseling program to stakeholders.</a:t>
            </a:r>
            <a:endParaRPr lang="en-US" dirty="0"/>
          </a:p>
        </p:txBody>
      </p:sp>
      <p:sp>
        <p:nvSpPr>
          <p:cNvPr id="3" name="Title 2"/>
          <p:cNvSpPr>
            <a:spLocks noGrp="1"/>
          </p:cNvSpPr>
          <p:nvPr>
            <p:ph type="title"/>
          </p:nvPr>
        </p:nvSpPr>
        <p:spPr>
          <a:xfrm>
            <a:off x="304800" y="228600"/>
            <a:ext cx="8589818" cy="914400"/>
          </a:xfrm>
        </p:spPr>
        <p:txBody>
          <a:bodyPr>
            <a:normAutofit/>
          </a:bodyPr>
          <a:lstStyle/>
          <a:p>
            <a:r>
              <a:rPr lang="en-US" dirty="0" smtClean="0"/>
              <a:t>Step 17: Review and Share Program Results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7763870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R="0" lvl="0">
              <a:spcBef>
                <a:spcPts val="0"/>
              </a:spcBef>
              <a:spcAft>
                <a:spcPts val="0"/>
              </a:spcAft>
            </a:pPr>
            <a:r>
              <a:rPr lang="en-US" dirty="0"/>
              <a:t>The district </a:t>
            </a:r>
            <a:r>
              <a:rPr lang="en-US" dirty="0" smtClean="0"/>
              <a:t>lead should </a:t>
            </a:r>
            <a:r>
              <a:rPr lang="en-US" dirty="0"/>
              <a:t>review each school counselor’s program results summary. </a:t>
            </a:r>
            <a:endParaRPr lang="en-US" dirty="0" smtClean="0"/>
          </a:p>
          <a:p>
            <a:pPr marR="0" lvl="0">
              <a:spcBef>
                <a:spcPts val="0"/>
              </a:spcBef>
              <a:spcAft>
                <a:spcPts val="0"/>
              </a:spcAft>
            </a:pPr>
            <a:r>
              <a:rPr lang="en-US" dirty="0" smtClean="0"/>
              <a:t>The lead </a:t>
            </a:r>
            <a:r>
              <a:rPr lang="en-US" dirty="0"/>
              <a:t>may create a report highlighting each school’s individual successes to share with district and state </a:t>
            </a:r>
            <a:r>
              <a:rPr lang="en-US" dirty="0" smtClean="0"/>
              <a:t>leadership</a:t>
            </a:r>
            <a:r>
              <a:rPr lang="en-US" dirty="0"/>
              <a:t> </a:t>
            </a:r>
            <a:r>
              <a:rPr lang="en-US" dirty="0" smtClean="0"/>
              <a:t>and other stakeholders. </a:t>
            </a:r>
          </a:p>
          <a:p>
            <a:pPr marR="0" lvl="0">
              <a:spcBef>
                <a:spcPts val="0"/>
              </a:spcBef>
              <a:spcAft>
                <a:spcPts val="0"/>
              </a:spcAft>
            </a:pPr>
            <a:r>
              <a:rPr lang="en-US" dirty="0" smtClean="0"/>
              <a:t>The district </a:t>
            </a:r>
            <a:r>
              <a:rPr lang="en-US" dirty="0"/>
              <a:t>team may also make recommendations for program goals and the implementation plan for the next school year. </a:t>
            </a:r>
            <a:endParaRPr lang="en-US" dirty="0" smtClean="0"/>
          </a:p>
          <a:p>
            <a:pPr marR="0" lvl="0">
              <a:spcBef>
                <a:spcPts val="0"/>
              </a:spcBef>
              <a:spcAft>
                <a:spcPts val="0"/>
              </a:spcAft>
            </a:pPr>
            <a:r>
              <a:rPr lang="en-US" dirty="0" smtClean="0"/>
              <a:t>The district team should recognize and celebrate these accomplishments. </a:t>
            </a:r>
            <a:endParaRPr lang="en-US" dirty="0"/>
          </a:p>
        </p:txBody>
      </p:sp>
      <p:sp>
        <p:nvSpPr>
          <p:cNvPr id="3" name="Title 2"/>
          <p:cNvSpPr>
            <a:spLocks noGrp="1"/>
          </p:cNvSpPr>
          <p:nvPr>
            <p:ph type="title"/>
          </p:nvPr>
        </p:nvSpPr>
        <p:spPr>
          <a:xfrm>
            <a:off x="304800" y="228600"/>
            <a:ext cx="8589818" cy="914400"/>
          </a:xfrm>
        </p:spPr>
        <p:txBody>
          <a:bodyPr>
            <a:normAutofit/>
          </a:bodyPr>
          <a:lstStyle/>
          <a:p>
            <a:r>
              <a:rPr lang="en-US" dirty="0" smtClean="0"/>
              <a:t>Step 17: Review and Share Program Results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32602570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latin typeface="Arial" panose="020B0604020202020204" pitchFamily="34" charset="0"/>
                <a:cs typeface="Arial" panose="020B0604020202020204" pitchFamily="34" charset="0"/>
              </a:rPr>
              <a:t>Leigh Bagwell</a:t>
            </a:r>
          </a:p>
          <a:p>
            <a:pPr marL="0" indent="0" algn="ctr">
              <a:buNone/>
            </a:pPr>
            <a:r>
              <a:rPr lang="en-US" dirty="0">
                <a:latin typeface="Arial" panose="020B0604020202020204" pitchFamily="34" charset="0"/>
                <a:cs typeface="Arial" panose="020B0604020202020204" pitchFamily="34" charset="0"/>
              </a:rPr>
              <a:t>Coordinator of School Counseling</a:t>
            </a:r>
          </a:p>
          <a:p>
            <a:pPr marL="0" indent="0" algn="ctr">
              <a:buNone/>
            </a:pPr>
            <a:r>
              <a:rPr lang="en-US" dirty="0">
                <a:latin typeface="Arial" panose="020B0604020202020204" pitchFamily="34" charset="0"/>
                <a:cs typeface="Arial" panose="020B0604020202020204" pitchFamily="34" charset="0"/>
              </a:rPr>
              <a:t>College, Career and Technical Education</a:t>
            </a:r>
          </a:p>
          <a:p>
            <a:pPr marL="0" indent="0" algn="ctr">
              <a:buNone/>
            </a:pPr>
            <a:r>
              <a:rPr lang="en-US" dirty="0" smtClean="0">
                <a:latin typeface="Arial" panose="020B0604020202020204" pitchFamily="34" charset="0"/>
                <a:cs typeface="Arial" panose="020B0604020202020204" pitchFamily="34" charset="0"/>
                <a:hlinkClick r:id="rId3"/>
              </a:rPr>
              <a:t>Leigh.Bagwell@tn.gov</a:t>
            </a:r>
            <a:endParaRPr lang="en-US" dirty="0" smtClean="0">
              <a:latin typeface="Arial" panose="020B0604020202020204" pitchFamily="34" charset="0"/>
              <a:cs typeface="Arial" panose="020B0604020202020204" pitchFamily="34" charset="0"/>
            </a:endParaRPr>
          </a:p>
          <a:p>
            <a:pPr marL="0" indent="0" algn="ctr">
              <a:buNone/>
            </a:pPr>
            <a:r>
              <a:rPr lang="en-US" dirty="0" smtClean="0">
                <a:latin typeface="Arial" panose="020B0604020202020204" pitchFamily="34" charset="0"/>
                <a:cs typeface="Arial" panose="020B0604020202020204" pitchFamily="34" charset="0"/>
                <a:hlinkClick r:id="rId4"/>
              </a:rPr>
              <a:t>School.Counseling@tn.gov</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(615) 418-4527</a:t>
            </a:r>
          </a:p>
        </p:txBody>
      </p:sp>
      <p:sp>
        <p:nvSpPr>
          <p:cNvPr id="3" name="Title 2"/>
          <p:cNvSpPr>
            <a:spLocks noGrp="1"/>
          </p:cNvSpPr>
          <p:nvPr>
            <p:ph type="title"/>
          </p:nvPr>
        </p:nvSpPr>
        <p:spPr/>
        <p:txBody>
          <a:bodyPr/>
          <a:lstStyle/>
          <a:p>
            <a:r>
              <a:rPr lang="en-US" dirty="0">
                <a:latin typeface="Georgia" panose="02040502050405020303" pitchFamily="18" charset="0"/>
              </a:rPr>
              <a:t>Contact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dirty="0"/>
          </a:p>
        </p:txBody>
      </p:sp>
    </p:spTree>
    <p:extLst>
      <p:ext uri="{BB962C8B-B14F-4D97-AF65-F5344CB8AC3E}">
        <p14:creationId xmlns:p14="http://schemas.microsoft.com/office/powerpoint/2010/main" val="1756010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Implementation Plans</a:t>
            </a:r>
            <a:endParaRPr lang="en-US" dirty="0"/>
          </a:p>
        </p:txBody>
      </p:sp>
    </p:spTree>
    <p:extLst>
      <p:ext uri="{BB962C8B-B14F-4D97-AF65-F5344CB8AC3E}">
        <p14:creationId xmlns:p14="http://schemas.microsoft.com/office/powerpoint/2010/main" val="36492443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0830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Resources</a:t>
            </a:r>
          </a:p>
          <a:p>
            <a:pPr lvl="1"/>
            <a:r>
              <a:rPr lang="en-US" dirty="0" smtClean="0">
                <a:hlinkClick r:id="rId3"/>
              </a:rPr>
              <a:t>School Counseling website</a:t>
            </a:r>
            <a:endParaRPr lang="en-US" dirty="0" smtClean="0"/>
          </a:p>
          <a:p>
            <a:pPr lvl="1"/>
            <a:r>
              <a:rPr lang="en-US" dirty="0" smtClean="0"/>
              <a:t>Revised School Counselor Policy</a:t>
            </a:r>
          </a:p>
          <a:p>
            <a:pPr lvl="1"/>
            <a:r>
              <a:rPr lang="en-US" dirty="0" smtClean="0"/>
              <a:t>Implementation Plan</a:t>
            </a:r>
          </a:p>
          <a:p>
            <a:pPr lvl="1"/>
            <a:endParaRPr lang="en-US" dirty="0"/>
          </a:p>
        </p:txBody>
      </p:sp>
      <p:sp>
        <p:nvSpPr>
          <p:cNvPr id="3" name="Title 2"/>
          <p:cNvSpPr>
            <a:spLocks noGrp="1"/>
          </p:cNvSpPr>
          <p:nvPr>
            <p:ph type="title"/>
          </p:nvPr>
        </p:nvSpPr>
        <p:spPr/>
        <p:txBody>
          <a:bodyPr/>
          <a:lstStyle/>
          <a:p>
            <a:r>
              <a:rPr lang="en-US" dirty="0" smtClean="0"/>
              <a:t>Implementation Plan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87088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Identify an </a:t>
            </a:r>
            <a:r>
              <a:rPr lang="en-US" b="1" dirty="0" smtClean="0"/>
              <a:t>Implementation Team</a:t>
            </a:r>
          </a:p>
          <a:p>
            <a:r>
              <a:rPr lang="en-US" dirty="0" smtClean="0"/>
              <a:t>Conduct </a:t>
            </a:r>
            <a:r>
              <a:rPr lang="en-US" b="1" dirty="0" smtClean="0"/>
              <a:t>Program Audit &amp; complete Implementation Plan</a:t>
            </a:r>
          </a:p>
          <a:p>
            <a:r>
              <a:rPr lang="en-US" dirty="0" smtClean="0"/>
              <a:t>Develop School Counseling </a:t>
            </a:r>
            <a:r>
              <a:rPr lang="en-US" b="1" dirty="0" smtClean="0"/>
              <a:t>Philosophy</a:t>
            </a:r>
          </a:p>
          <a:p>
            <a:r>
              <a:rPr lang="en-US" dirty="0" smtClean="0"/>
              <a:t>Review and </a:t>
            </a:r>
            <a:r>
              <a:rPr lang="en-US" dirty="0"/>
              <a:t>u</a:t>
            </a:r>
            <a:r>
              <a:rPr lang="en-US" dirty="0" smtClean="0"/>
              <a:t>pdate </a:t>
            </a:r>
            <a:r>
              <a:rPr lang="en-US" b="1" dirty="0" smtClean="0"/>
              <a:t>policies</a:t>
            </a:r>
          </a:p>
          <a:p>
            <a:r>
              <a:rPr lang="en-US" dirty="0" smtClean="0"/>
              <a:t>Work to meet </a:t>
            </a:r>
            <a:r>
              <a:rPr lang="en-US" b="1" dirty="0" smtClean="0"/>
              <a:t>Program Expectations</a:t>
            </a:r>
          </a:p>
          <a:p>
            <a:r>
              <a:rPr lang="en-US" dirty="0" smtClean="0"/>
              <a:t>Conduct </a:t>
            </a:r>
            <a:r>
              <a:rPr lang="en-US" b="1" dirty="0" smtClean="0"/>
              <a:t>needs assessment</a:t>
            </a:r>
          </a:p>
          <a:p>
            <a:r>
              <a:rPr lang="en-US" dirty="0" smtClean="0"/>
              <a:t>Review student and school </a:t>
            </a:r>
            <a:r>
              <a:rPr lang="en-US" b="1" dirty="0" smtClean="0"/>
              <a:t>data</a:t>
            </a:r>
          </a:p>
          <a:p>
            <a:r>
              <a:rPr lang="en-US" dirty="0" smtClean="0"/>
              <a:t>Establish </a:t>
            </a:r>
            <a:r>
              <a:rPr lang="en-US" b="1" dirty="0" smtClean="0"/>
              <a:t>Program Goal</a:t>
            </a:r>
          </a:p>
          <a:p>
            <a:r>
              <a:rPr lang="en-US" dirty="0" smtClean="0"/>
              <a:t>Complete </a:t>
            </a:r>
            <a:r>
              <a:rPr lang="en-US" b="1" dirty="0" smtClean="0"/>
              <a:t>School Counselor Competency Assessment</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Implementation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67758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Complete </a:t>
            </a:r>
            <a:r>
              <a:rPr lang="en-US" b="1" dirty="0"/>
              <a:t>Program Management Agreement</a:t>
            </a:r>
          </a:p>
          <a:p>
            <a:r>
              <a:rPr lang="en-US" dirty="0"/>
              <a:t>Complete </a:t>
            </a:r>
            <a:r>
              <a:rPr lang="en-US" b="1" dirty="0"/>
              <a:t>Action Plans</a:t>
            </a:r>
          </a:p>
          <a:p>
            <a:r>
              <a:rPr lang="en-US" dirty="0" smtClean="0"/>
              <a:t>Develop school counseling </a:t>
            </a:r>
            <a:r>
              <a:rPr lang="en-US" b="1" dirty="0" smtClean="0"/>
              <a:t>calendar</a:t>
            </a:r>
          </a:p>
          <a:p>
            <a:r>
              <a:rPr lang="en-US" dirty="0" smtClean="0"/>
              <a:t>Identify/write </a:t>
            </a:r>
            <a:r>
              <a:rPr lang="en-US" b="1" dirty="0" smtClean="0"/>
              <a:t>lesson plans </a:t>
            </a:r>
            <a:r>
              <a:rPr lang="en-US" dirty="0" smtClean="0"/>
              <a:t>to address standards</a:t>
            </a:r>
          </a:p>
          <a:p>
            <a:r>
              <a:rPr lang="en-US" dirty="0" smtClean="0"/>
              <a:t>Provide </a:t>
            </a:r>
            <a:r>
              <a:rPr lang="en-US" b="1" dirty="0" smtClean="0"/>
              <a:t>training</a:t>
            </a:r>
            <a:r>
              <a:rPr lang="en-US" dirty="0" smtClean="0"/>
              <a:t> on the counseling program</a:t>
            </a:r>
          </a:p>
          <a:p>
            <a:r>
              <a:rPr lang="en-US" dirty="0" smtClean="0"/>
              <a:t>Establish an </a:t>
            </a:r>
            <a:r>
              <a:rPr lang="en-US" b="1" dirty="0" smtClean="0"/>
              <a:t>Advisory Council</a:t>
            </a:r>
          </a:p>
          <a:p>
            <a:r>
              <a:rPr lang="en-US" b="1" dirty="0" smtClean="0"/>
              <a:t>Evaluate</a:t>
            </a:r>
            <a:r>
              <a:rPr lang="en-US" dirty="0" smtClean="0"/>
              <a:t> school counseling program</a:t>
            </a:r>
          </a:p>
          <a:p>
            <a:r>
              <a:rPr lang="en-US" dirty="0" smtClean="0"/>
              <a:t>Review </a:t>
            </a:r>
            <a:r>
              <a:rPr lang="en-US" b="1" dirty="0" smtClean="0"/>
              <a:t>program results</a:t>
            </a:r>
          </a:p>
          <a:p>
            <a:pPr marL="0"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Implementation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387767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a:srcRect l="29348" t="12355" r="31935" b="5694"/>
          <a:stretch/>
        </p:blipFill>
        <p:spPr>
          <a:xfrm>
            <a:off x="579550" y="1700012"/>
            <a:ext cx="3116687" cy="3709115"/>
          </a:xfrm>
          <a:prstGeom prst="rect">
            <a:avLst/>
          </a:prstGeom>
          <a:ln>
            <a:solidFill>
              <a:schemeClr val="accent1"/>
            </a:solidFill>
          </a:ln>
        </p:spPr>
      </p:pic>
      <p:sp>
        <p:nvSpPr>
          <p:cNvPr id="3" name="Title 2"/>
          <p:cNvSpPr>
            <a:spLocks noGrp="1"/>
          </p:cNvSpPr>
          <p:nvPr>
            <p:ph type="title"/>
          </p:nvPr>
        </p:nvSpPr>
        <p:spPr/>
        <p:txBody>
          <a:bodyPr/>
          <a:lstStyle/>
          <a:p>
            <a:r>
              <a:rPr lang="en-US" dirty="0" smtClean="0">
                <a:hlinkClick r:id="rId4"/>
              </a:rPr>
              <a:t>Implementation Guide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pic>
        <p:nvPicPr>
          <p:cNvPr id="6" name="Picture 5"/>
          <p:cNvPicPr>
            <a:picLocks noChangeAspect="1"/>
          </p:cNvPicPr>
          <p:nvPr/>
        </p:nvPicPr>
        <p:blipFill rotWithShape="1">
          <a:blip r:embed="rId5"/>
          <a:srcRect l="31945" t="14745" r="33187" b="17517"/>
          <a:stretch/>
        </p:blipFill>
        <p:spPr>
          <a:xfrm>
            <a:off x="4687908" y="1620323"/>
            <a:ext cx="3541692" cy="3868492"/>
          </a:xfrm>
          <a:prstGeom prst="rect">
            <a:avLst/>
          </a:prstGeom>
          <a:ln>
            <a:solidFill>
              <a:schemeClr val="accent1"/>
            </a:solidFill>
          </a:ln>
        </p:spPr>
      </p:pic>
    </p:spTree>
    <p:extLst>
      <p:ext uri="{BB962C8B-B14F-4D97-AF65-F5344CB8AC3E}">
        <p14:creationId xmlns:p14="http://schemas.microsoft.com/office/powerpoint/2010/main" val="367217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Implementation Guide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pic>
        <p:nvPicPr>
          <p:cNvPr id="6" name="Picture 5"/>
          <p:cNvPicPr>
            <a:picLocks noChangeAspect="1"/>
          </p:cNvPicPr>
          <p:nvPr/>
        </p:nvPicPr>
        <p:blipFill rotWithShape="1">
          <a:blip r:embed="rId3"/>
          <a:srcRect l="30797" t="24237" r="33451" b="39289"/>
          <a:stretch/>
        </p:blipFill>
        <p:spPr>
          <a:xfrm>
            <a:off x="1706382" y="1297545"/>
            <a:ext cx="7437618" cy="4266128"/>
          </a:xfrm>
          <a:prstGeom prst="rect">
            <a:avLst/>
          </a:prstGeom>
          <a:ln>
            <a:solidFill>
              <a:schemeClr val="accent1"/>
            </a:solidFill>
          </a:ln>
        </p:spPr>
      </p:pic>
      <p:sp>
        <p:nvSpPr>
          <p:cNvPr id="9" name="Right Arrow 8"/>
          <p:cNvSpPr/>
          <p:nvPr/>
        </p:nvSpPr>
        <p:spPr>
          <a:xfrm>
            <a:off x="304800" y="4765182"/>
            <a:ext cx="1730062" cy="60530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3154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667518"/>
          </a:xfrm>
        </p:spPr>
        <p:txBody>
          <a:bodyPr>
            <a:normAutofit lnSpcReduction="10000"/>
          </a:bodyPr>
          <a:lstStyle/>
          <a:p>
            <a:r>
              <a:rPr lang="en-US" dirty="0"/>
              <a:t>Identify the 3-5 member team that will assist with the planning, implementation, and evaluation of the school counseling program. </a:t>
            </a:r>
            <a:endParaRPr lang="en-US" dirty="0" smtClean="0"/>
          </a:p>
          <a:p>
            <a:r>
              <a:rPr lang="en-US" dirty="0" smtClean="0"/>
              <a:t>Who </a:t>
            </a:r>
            <a:r>
              <a:rPr lang="en-US" dirty="0"/>
              <a:t>are your champions?</a:t>
            </a:r>
          </a:p>
          <a:p>
            <a:r>
              <a:rPr lang="en-US" dirty="0"/>
              <a:t>Who has social capital to help advocate for change?</a:t>
            </a:r>
          </a:p>
          <a:p>
            <a:pPr lvl="0"/>
            <a:endParaRPr lang="en-US" dirty="0" smtClean="0"/>
          </a:p>
          <a:p>
            <a:pPr marL="0" lvl="0" indent="0">
              <a:buNone/>
            </a:pPr>
            <a:r>
              <a:rPr lang="en-US" dirty="0" smtClean="0"/>
              <a:t>District </a:t>
            </a:r>
            <a:r>
              <a:rPr lang="en-US" dirty="0"/>
              <a:t>Implementation Team should include supervisor of school counseling, school counselors, and </a:t>
            </a:r>
            <a:r>
              <a:rPr lang="en-US" dirty="0" smtClean="0"/>
              <a:t>school </a:t>
            </a:r>
            <a:r>
              <a:rPr lang="en-US" dirty="0"/>
              <a:t>administrators. </a:t>
            </a:r>
            <a:endParaRPr lang="en-US" dirty="0" smtClean="0"/>
          </a:p>
          <a:p>
            <a:pPr marL="0" lvl="0" indent="0">
              <a:buNone/>
            </a:pPr>
            <a:r>
              <a:rPr lang="en-US" dirty="0" smtClean="0"/>
              <a:t>Each school should have a team as well. The district lead may want to provide suggestions for building the individual school team.</a:t>
            </a:r>
          </a:p>
        </p:txBody>
      </p:sp>
      <p:sp>
        <p:nvSpPr>
          <p:cNvPr id="3" name="Title 2"/>
          <p:cNvSpPr>
            <a:spLocks noGrp="1"/>
          </p:cNvSpPr>
          <p:nvPr>
            <p:ph type="title"/>
          </p:nvPr>
        </p:nvSpPr>
        <p:spPr/>
        <p:txBody>
          <a:bodyPr>
            <a:normAutofit/>
          </a:bodyPr>
          <a:lstStyle/>
          <a:p>
            <a:r>
              <a:rPr lang="en-US" dirty="0" smtClean="0"/>
              <a:t>Step 1: Implementation Team</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1051480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Custom 1">
      <a:majorFont>
        <a:latin typeface="Open Sans"/>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DO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DOE Theme" id="{76BDF057-C17B-43E0-8792-A1A4FB4AAD87}" vid="{455963F0-AD43-4C4B-8FF0-7ACAA8A1C468}"/>
    </a:ext>
  </a:extLst>
</a:theme>
</file>

<file path=ppt/theme/theme3.xml><?xml version="1.0" encoding="utf-8"?>
<a:theme xmlns:a="http://schemas.openxmlformats.org/drawingml/2006/main" name="1_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Custom 1">
      <a:majorFont>
        <a:latin typeface="Open Sans"/>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TDO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DOE Theme" id="{76BDF057-C17B-43E0-8792-A1A4FB4AAD87}" vid="{455963F0-AD43-4C4B-8FF0-7ACAA8A1C468}"/>
    </a:ext>
  </a:extLst>
</a:theme>
</file>

<file path=ppt/theme/theme5.xml><?xml version="1.0" encoding="utf-8"?>
<a:theme xmlns:a="http://schemas.openxmlformats.org/drawingml/2006/main" name="1_Office Theme">
  <a:themeElements>
    <a:clrScheme name="Custom 1">
      <a:dk1>
        <a:sysClr val="windowText" lastClr="000000"/>
      </a:dk1>
      <a:lt1>
        <a:sysClr val="window" lastClr="FFFFFF"/>
      </a:lt1>
      <a:dk2>
        <a:srgbClr val="002A7E"/>
      </a:dk2>
      <a:lt2>
        <a:srgbClr val="FFFFFF"/>
      </a:lt2>
      <a:accent1>
        <a:srgbClr val="75787B"/>
      </a:accent1>
      <a:accent2>
        <a:srgbClr val="C82630"/>
      </a:accent2>
      <a:accent3>
        <a:srgbClr val="2DCCD3"/>
      </a:accent3>
      <a:accent4>
        <a:srgbClr val="D2D755"/>
      </a:accent4>
      <a:accent5>
        <a:srgbClr val="E87722"/>
      </a:accent5>
      <a:accent6>
        <a:srgbClr val="5D7975"/>
      </a:accent6>
      <a:hlink>
        <a:srgbClr val="0000FF"/>
      </a:hlink>
      <a:folHlink>
        <a:srgbClr val="800080"/>
      </a:folHlink>
    </a:clrScheme>
    <a:fontScheme name="Secondary Font Choic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23145</TotalTime>
  <Words>2372</Words>
  <Application>Microsoft Office PowerPoint</Application>
  <PresentationFormat>On-screen Show (4:3)</PresentationFormat>
  <Paragraphs>303</Paragraphs>
  <Slides>30</Slides>
  <Notes>30</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30</vt:i4>
      </vt:variant>
    </vt:vector>
  </HeadingPairs>
  <TitlesOfParts>
    <vt:vector size="43" baseType="lpstr">
      <vt:lpstr>Arial</vt:lpstr>
      <vt:lpstr>Calibri</vt:lpstr>
      <vt:lpstr>Courier New</vt:lpstr>
      <vt:lpstr>Georgia</vt:lpstr>
      <vt:lpstr>Open Sans</vt:lpstr>
      <vt:lpstr>PermianSlabSerifTypeface</vt:lpstr>
      <vt:lpstr>Times New Roman</vt:lpstr>
      <vt:lpstr>Wingdings</vt:lpstr>
      <vt:lpstr>TDOE Template - Editing</vt:lpstr>
      <vt:lpstr>TDOE Theme</vt:lpstr>
      <vt:lpstr>1_TDOE Template - Editing</vt:lpstr>
      <vt:lpstr>2_TDOE Theme</vt:lpstr>
      <vt:lpstr>1_Office Theme</vt:lpstr>
      <vt:lpstr>School Counseling Model Implementation at the District Level</vt:lpstr>
      <vt:lpstr>Webinar Objectives</vt:lpstr>
      <vt:lpstr>Implementation Plans</vt:lpstr>
      <vt:lpstr>Implementation Plan</vt:lpstr>
      <vt:lpstr>Implementation </vt:lpstr>
      <vt:lpstr>Implementation </vt:lpstr>
      <vt:lpstr>Implementation Guide</vt:lpstr>
      <vt:lpstr>Implementation Guide</vt:lpstr>
      <vt:lpstr>Step 1: Implementation Team</vt:lpstr>
      <vt:lpstr>Step 2: Program Audit &amp; Implementation Plan</vt:lpstr>
      <vt:lpstr>Step 3: School Counseling Philosophy</vt:lpstr>
      <vt:lpstr>Step 4: Review and Update Policies</vt:lpstr>
      <vt:lpstr>Foundations: Program Expectations</vt:lpstr>
      <vt:lpstr>Step 5: Review Program Expectations</vt:lpstr>
      <vt:lpstr>Step 6: Conduct Needs Assessment</vt:lpstr>
      <vt:lpstr>Step 7: Review School and Student Data</vt:lpstr>
      <vt:lpstr>Step 8: Write Program Goals</vt:lpstr>
      <vt:lpstr>Step 9: Complete School Counselor Competencies Assessment</vt:lpstr>
      <vt:lpstr>Step 10: Complete the Program Management Agreement</vt:lpstr>
      <vt:lpstr>Step 11: Complete Action Plans</vt:lpstr>
      <vt:lpstr>Step 12: Create Counseling Calendar</vt:lpstr>
      <vt:lpstr>Step 13: Write Lesson Plans</vt:lpstr>
      <vt:lpstr>Step 14: Training on Counseling Program</vt:lpstr>
      <vt:lpstr>Step 15: Assemble Advisory Council</vt:lpstr>
      <vt:lpstr>Accountability: Evaluation &amp; Improvement</vt:lpstr>
      <vt:lpstr>Step 16: Conduct Program Evaluation</vt:lpstr>
      <vt:lpstr>Step 17: Review and Share Program Results</vt:lpstr>
      <vt:lpstr>Step 17: Review and Share Program Results</vt:lpstr>
      <vt:lpstr>Contact</vt:lpstr>
      <vt:lpstr>PowerPoint Presentation</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 Comprehensive School Counseling Program</dc:title>
  <dc:creator>Leigh Bagwell</dc:creator>
  <cp:lastModifiedBy>Leigh Bagwell</cp:lastModifiedBy>
  <cp:revision>65</cp:revision>
  <cp:lastPrinted>2017-08-22T17:01:22Z</cp:lastPrinted>
  <dcterms:created xsi:type="dcterms:W3CDTF">2017-06-04T23:43:49Z</dcterms:created>
  <dcterms:modified xsi:type="dcterms:W3CDTF">2018-01-18T19:32:25Z</dcterms:modified>
</cp:coreProperties>
</file>