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6" r:id="rId6"/>
    <p:sldId id="307" r:id="rId7"/>
    <p:sldId id="308" r:id="rId8"/>
    <p:sldId id="310" r:id="rId9"/>
    <p:sldId id="311" r:id="rId10"/>
    <p:sldId id="335" r:id="rId11"/>
    <p:sldId id="336" r:id="rId12"/>
    <p:sldId id="312" r:id="rId13"/>
    <p:sldId id="323" r:id="rId14"/>
    <p:sldId id="324" r:id="rId15"/>
    <p:sldId id="337" r:id="rId16"/>
    <p:sldId id="313" r:id="rId17"/>
    <p:sldId id="314" r:id="rId18"/>
    <p:sldId id="322" r:id="rId19"/>
    <p:sldId id="338" r:id="rId20"/>
    <p:sldId id="339" r:id="rId21"/>
    <p:sldId id="34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a Jones" initials="A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CBB"/>
    <a:srgbClr val="EE3124"/>
    <a:srgbClr val="1B365D"/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705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Funded</c:v>
                </c:pt>
              </c:strCache>
            </c:strRef>
          </c:tx>
          <c:spPr>
            <a:solidFill>
              <a:srgbClr val="1B365D"/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fld id="{715DB873-72AC-4544-84AF-A52F161F637F}" type="VALUE">
                      <a:rPr lang="en-US" smtClean="0"/>
                      <a:pPr/>
                      <a:t>[VALUE]</a:t>
                    </a:fld>
                    <a:r>
                      <a:rPr lang="en-US"/>
                      <a:t> 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C01-4E24-A1BC-7EB8F52B37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65</c:v>
                </c:pt>
                <c:pt idx="1">
                  <c:v>54</c:v>
                </c:pt>
                <c:pt idx="2">
                  <c:v>68</c:v>
                </c:pt>
                <c:pt idx="3">
                  <c:v>64</c:v>
                </c:pt>
                <c:pt idx="4">
                  <c:v>54</c:v>
                </c:pt>
                <c:pt idx="5">
                  <c:v>71</c:v>
                </c:pt>
                <c:pt idx="6">
                  <c:v>58</c:v>
                </c:pt>
                <c:pt idx="7">
                  <c:v>70</c:v>
                </c:pt>
                <c:pt idx="8">
                  <c:v>66</c:v>
                </c:pt>
                <c:pt idx="9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01-4E24-A1BC-7EB8F52B373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Unfunded</c:v>
                </c:pt>
              </c:strCache>
            </c:strRef>
          </c:tx>
          <c:spPr>
            <a:solidFill>
              <a:srgbClr val="EE312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55</c:v>
                </c:pt>
                <c:pt idx="1">
                  <c:v>72</c:v>
                </c:pt>
                <c:pt idx="2">
                  <c:v>56</c:v>
                </c:pt>
                <c:pt idx="3">
                  <c:v>52</c:v>
                </c:pt>
                <c:pt idx="4">
                  <c:v>77</c:v>
                </c:pt>
                <c:pt idx="5">
                  <c:v>69</c:v>
                </c:pt>
                <c:pt idx="6">
                  <c:v>89</c:v>
                </c:pt>
                <c:pt idx="7">
                  <c:v>67</c:v>
                </c:pt>
                <c:pt idx="8">
                  <c:v>47</c:v>
                </c:pt>
                <c:pt idx="9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01-4E24-A1BC-7EB8F52B37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377988208"/>
        <c:axId val="1524417264"/>
      </c:barChart>
      <c:lineChart>
        <c:grouping val="standard"/>
        <c:varyColors val="0"/>
        <c:ser>
          <c:idx val="2"/>
          <c:order val="2"/>
          <c:tx>
            <c:strRef>
              <c:f>Sheet1!$A$5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5"/>
              <c:tx>
                <c:rich>
                  <a:bodyPr/>
                  <a:lstStyle/>
                  <a:p>
                    <a:fld id="{1F81DF28-046F-4E47-BD9A-89297D5C88F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C01-4E24-A1BC-7EB8F52B37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120</c:v>
                </c:pt>
                <c:pt idx="1">
                  <c:v>126</c:v>
                </c:pt>
                <c:pt idx="2">
                  <c:v>124</c:v>
                </c:pt>
                <c:pt idx="3">
                  <c:v>116</c:v>
                </c:pt>
                <c:pt idx="4">
                  <c:v>131</c:v>
                </c:pt>
                <c:pt idx="5">
                  <c:v>140</c:v>
                </c:pt>
                <c:pt idx="6">
                  <c:v>147</c:v>
                </c:pt>
                <c:pt idx="7">
                  <c:v>137</c:v>
                </c:pt>
                <c:pt idx="8">
                  <c:v>113</c:v>
                </c:pt>
                <c:pt idx="9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01-4E24-A1BC-7EB8F52B37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7988208"/>
        <c:axId val="1524417264"/>
      </c:lineChart>
      <c:catAx>
        <c:axId val="137798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417264"/>
        <c:crosses val="autoZero"/>
        <c:auto val="1"/>
        <c:lblAlgn val="ctr"/>
        <c:lblOffset val="100"/>
        <c:noMultiLvlLbl val="0"/>
      </c:catAx>
      <c:valAx>
        <c:axId val="152441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98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rgbClr val="EE3124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EE3124"/>
              </a:solidFill>
              <a:ln w="9525">
                <a:solidFill>
                  <a:srgbClr val="EE3124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3440659026532572E-2"/>
                  <c:y val="2.858835742547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B0-4B10-951E-E284D1761167}"/>
                </c:ext>
              </c:extLst>
            </c:dLbl>
            <c:dLbl>
              <c:idx val="2"/>
              <c:layout>
                <c:manualLayout>
                  <c:x val="-5.3242639224552378E-2"/>
                  <c:y val="-1.86753241665687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B0-4B10-951E-E284D1761167}"/>
                </c:ext>
              </c:extLst>
            </c:dLbl>
            <c:dLbl>
              <c:idx val="3"/>
              <c:layout>
                <c:manualLayout>
                  <c:x val="-5.6542969257555677E-2"/>
                  <c:y val="3.85386061816899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B0-4B10-951E-E284D1761167}"/>
                </c:ext>
              </c:extLst>
            </c:dLbl>
            <c:dLbl>
              <c:idx val="5"/>
              <c:layout>
                <c:manualLayout>
                  <c:x val="-5.1592474208050784E-2"/>
                  <c:y val="-3.3600697300897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B0-4B10-951E-E284D1761167}"/>
                </c:ext>
              </c:extLst>
            </c:dLbl>
            <c:dLbl>
              <c:idx val="7"/>
              <c:layout>
                <c:manualLayout>
                  <c:x val="-7.7995114472077132E-2"/>
                  <c:y val="-3.3600697300897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B0-4B10-951E-E284D1761167}"/>
                </c:ext>
              </c:extLst>
            </c:dLbl>
            <c:dLbl>
              <c:idx val="8"/>
              <c:layout>
                <c:manualLayout>
                  <c:x val="-2.7668332323844136E-2"/>
                  <c:y val="3.6051043992635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B0-4B10-951E-E284D1761167}"/>
                </c:ext>
              </c:extLst>
            </c:dLbl>
            <c:dLbl>
              <c:idx val="9"/>
              <c:layout>
                <c:manualLayout>
                  <c:x val="-3.205128205128205E-3"/>
                  <c:y val="-2.8625572922787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B0-4B10-951E-E284D1761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Sheet1!$B$8:$K$8</c:f>
              <c:numCache>
                <c:formatCode>"$"#,##0_);[Red]\("$"#,##0\)</c:formatCode>
                <c:ptCount val="10"/>
                <c:pt idx="0">
                  <c:v>24449841</c:v>
                </c:pt>
                <c:pt idx="1">
                  <c:v>24488568</c:v>
                </c:pt>
                <c:pt idx="2">
                  <c:v>25612067</c:v>
                </c:pt>
                <c:pt idx="3">
                  <c:v>25160023</c:v>
                </c:pt>
                <c:pt idx="4">
                  <c:v>24701167</c:v>
                </c:pt>
                <c:pt idx="5">
                  <c:v>25265266</c:v>
                </c:pt>
                <c:pt idx="6">
                  <c:v>24977133</c:v>
                </c:pt>
                <c:pt idx="7">
                  <c:v>27437829</c:v>
                </c:pt>
                <c:pt idx="8">
                  <c:v>27760023</c:v>
                </c:pt>
                <c:pt idx="9">
                  <c:v>28617041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B0-4B10-951E-E284D1761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8648176"/>
        <c:axId val="1700919952"/>
      </c:lineChart>
      <c:catAx>
        <c:axId val="169864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919952"/>
        <c:crosses val="autoZero"/>
        <c:auto val="1"/>
        <c:lblAlgn val="ctr"/>
        <c:lblOffset val="100"/>
        <c:noMultiLvlLbl val="0"/>
      </c:catAx>
      <c:valAx>
        <c:axId val="170091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&gt;999999]\ &quot;$&quot;#,,&quot;M&quot;;#,&quot;K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864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85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88392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82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38404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1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9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1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ecd/community-development-block-grant/cdbg/cdbg-community-development-regular-round/2021-cdbg-public-meeting-input.html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CDBG Public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2021 Program Year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September 18, 2020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Public Meeting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1147763" indent="-457200">
              <a:buFont typeface="+mj-lt"/>
              <a:buAutoNum type="arabicPeriod"/>
            </a:pPr>
            <a:r>
              <a:rPr lang="en-US" dirty="0"/>
              <a:t>Professional Services Procurement</a:t>
            </a:r>
          </a:p>
          <a:p>
            <a:pPr marL="914400" indent="-457200">
              <a:buFont typeface="+mj-lt"/>
              <a:buAutoNum type="arabicPeriod"/>
            </a:pPr>
            <a:endParaRPr lang="en-US" dirty="0"/>
          </a:p>
          <a:p>
            <a:pPr marL="1828800" indent="-457200">
              <a:buFont typeface="+mj-lt"/>
              <a:buAutoNum type="arabicPeriod"/>
            </a:pPr>
            <a:r>
              <a:rPr lang="en-US" dirty="0"/>
              <a:t>Engineering document and cost estimate</a:t>
            </a:r>
          </a:p>
          <a:p>
            <a:pPr marL="1371600" indent="-457200">
              <a:buFont typeface="+mj-lt"/>
              <a:buAutoNum type="arabicPeriod"/>
            </a:pPr>
            <a:endParaRPr lang="en-US" dirty="0"/>
          </a:p>
          <a:p>
            <a:pPr marL="2519363" indent="-457200">
              <a:buFont typeface="+mj-lt"/>
              <a:buAutoNum type="arabicPeriod"/>
            </a:pPr>
            <a:r>
              <a:rPr lang="en-US" dirty="0"/>
              <a:t>Execution of resolution</a:t>
            </a:r>
          </a:p>
          <a:p>
            <a:pPr marL="1828800" indent="-457200">
              <a:buFont typeface="+mj-lt"/>
              <a:buAutoNum type="arabicPeriod"/>
            </a:pPr>
            <a:endParaRPr lang="en-US" dirty="0"/>
          </a:p>
          <a:p>
            <a:pPr marL="3200400" indent="-457200">
              <a:buFont typeface="+mj-lt"/>
              <a:buAutoNum type="arabicPeriod"/>
            </a:pPr>
            <a:r>
              <a:rPr lang="en-US" dirty="0"/>
              <a:t>Submission of application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1000" y="1639465"/>
            <a:ext cx="381000" cy="609600"/>
            <a:chOff x="432547" y="1648968"/>
            <a:chExt cx="381000" cy="6096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66800" y="2514600"/>
            <a:ext cx="381000" cy="609600"/>
            <a:chOff x="432547" y="1648968"/>
            <a:chExt cx="381000" cy="6096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752600" y="3429000"/>
            <a:ext cx="381000" cy="609600"/>
            <a:chOff x="432547" y="1648968"/>
            <a:chExt cx="381000" cy="60960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438400" y="4267200"/>
            <a:ext cx="381000" cy="609600"/>
            <a:chOff x="432547" y="1648968"/>
            <a:chExt cx="381000" cy="6096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8660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Sewer System Large/Small Split</a:t>
            </a:r>
          </a:p>
          <a:p>
            <a:pPr lvl="1"/>
            <a:r>
              <a:rPr lang="en-US" dirty="0"/>
              <a:t>Line drawn at 1,000 residential connections</a:t>
            </a:r>
          </a:p>
          <a:p>
            <a:pPr lvl="1"/>
            <a:endParaRPr lang="en-US" dirty="0"/>
          </a:p>
          <a:p>
            <a:r>
              <a:rPr lang="en-US" dirty="0"/>
              <a:t>Water System Large/Small Split</a:t>
            </a:r>
          </a:p>
          <a:p>
            <a:pPr lvl="1"/>
            <a:r>
              <a:rPr lang="en-US" dirty="0"/>
              <a:t>Line drawn at 2,000 residential connections</a:t>
            </a:r>
          </a:p>
          <a:p>
            <a:pPr lvl="1"/>
            <a:endParaRPr lang="en-US" dirty="0"/>
          </a:p>
          <a:p>
            <a:r>
              <a:rPr lang="en-US" dirty="0"/>
              <a:t>New Ability to Pay</a:t>
            </a:r>
          </a:p>
          <a:p>
            <a:pPr lvl="1"/>
            <a:r>
              <a:rPr lang="en-US" dirty="0"/>
              <a:t>Will be updated annually going forward</a:t>
            </a:r>
          </a:p>
          <a:p>
            <a:pPr lvl="1"/>
            <a:r>
              <a:rPr lang="en-US" dirty="0"/>
              <a:t>Inverted from previous years to show minimum required match rates</a:t>
            </a:r>
          </a:p>
          <a:p>
            <a:pPr lvl="1"/>
            <a:endParaRPr lang="en-US" dirty="0"/>
          </a:p>
          <a:p>
            <a:r>
              <a:rPr lang="en-US" dirty="0"/>
              <a:t>New online application system</a:t>
            </a:r>
          </a:p>
          <a:p>
            <a:pPr lvl="1"/>
            <a:r>
              <a:rPr lang="en-US" dirty="0"/>
              <a:t>No more SFTP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0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6693D-D5DC-4122-8AB6-D97C882D4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199BA-DB88-4140-B70E-E16501556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Area Surveys</a:t>
            </a:r>
          </a:p>
          <a:p>
            <a:pPr lvl="1"/>
            <a:r>
              <a:rPr lang="en-US" dirty="0"/>
              <a:t>Dynamic form based on the county of the respondent</a:t>
            </a:r>
          </a:p>
          <a:p>
            <a:pPr lvl="1"/>
            <a:r>
              <a:rPr lang="en-US" dirty="0"/>
              <a:t>Maintain project specific forms</a:t>
            </a:r>
          </a:p>
          <a:p>
            <a:pPr lvl="1"/>
            <a:endParaRPr lang="en-US" dirty="0"/>
          </a:p>
          <a:p>
            <a:r>
              <a:rPr lang="en-US" dirty="0"/>
              <a:t>Replaced PER with Technical Document for water and sewer</a:t>
            </a:r>
          </a:p>
          <a:p>
            <a:pPr lvl="1"/>
            <a:r>
              <a:rPr lang="en-US" dirty="0"/>
              <a:t>Simplified submissions</a:t>
            </a:r>
          </a:p>
          <a:p>
            <a:pPr lvl="1"/>
            <a:r>
              <a:rPr lang="en-US" dirty="0"/>
              <a:t>Worked well for TDEC</a:t>
            </a:r>
          </a:p>
          <a:p>
            <a:pPr lvl="1"/>
            <a:endParaRPr lang="en-US" dirty="0"/>
          </a:p>
          <a:p>
            <a:r>
              <a:rPr lang="en-US" dirty="0"/>
              <a:t>Increase Maximum Grant Requests</a:t>
            </a:r>
          </a:p>
          <a:p>
            <a:pPr lvl="1"/>
            <a:r>
              <a:rPr lang="en-US" dirty="0"/>
              <a:t>$600,000 for Water and Sewer</a:t>
            </a:r>
          </a:p>
          <a:p>
            <a:pPr lvl="1"/>
            <a:r>
              <a:rPr lang="en-US" dirty="0"/>
              <a:t>$400,000 for Community Livability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68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not change for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Objective</a:t>
            </a:r>
          </a:p>
          <a:p>
            <a:r>
              <a:rPr lang="en-US" dirty="0"/>
              <a:t>Eligible and Ineligible expenses</a:t>
            </a:r>
          </a:p>
          <a:p>
            <a:r>
              <a:rPr lang="en-US" dirty="0"/>
              <a:t>Entitlement Communities</a:t>
            </a:r>
          </a:p>
          <a:p>
            <a:r>
              <a:rPr lang="en-US" dirty="0"/>
              <a:t>Application Process</a:t>
            </a:r>
          </a:p>
          <a:p>
            <a:pPr lvl="1"/>
            <a:r>
              <a:rPr lang="en-US" dirty="0"/>
              <a:t>Excel Workbooks</a:t>
            </a:r>
          </a:p>
          <a:p>
            <a:pPr lvl="1"/>
            <a:r>
              <a:rPr lang="en-US" dirty="0"/>
              <a:t>Budget Template</a:t>
            </a:r>
          </a:p>
          <a:p>
            <a:r>
              <a:rPr lang="en-US" dirty="0"/>
              <a:t>Awards will be proportional to the number and types of applications received</a:t>
            </a:r>
          </a:p>
          <a:p>
            <a:r>
              <a:rPr lang="en-US" dirty="0" err="1"/>
              <a:t>ThreeStar</a:t>
            </a:r>
            <a:r>
              <a:rPr lang="en-US" dirty="0"/>
              <a:t> incentives</a:t>
            </a:r>
          </a:p>
        </p:txBody>
      </p:sp>
    </p:spTree>
    <p:extLst>
      <p:ext uri="{BB962C8B-B14F-4D97-AF65-F5344CB8AC3E}">
        <p14:creationId xmlns:p14="http://schemas.microsoft.com/office/powerpoint/2010/main" val="3474561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for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Form</a:t>
            </a:r>
          </a:p>
          <a:p>
            <a:pPr lvl="1"/>
            <a:r>
              <a:rPr lang="en-US" dirty="0"/>
              <a:t>Things worked well last year.</a:t>
            </a:r>
          </a:p>
          <a:p>
            <a:pPr lvl="1"/>
            <a:r>
              <a:rPr lang="en-US" dirty="0"/>
              <a:t>Attachments will have a standard naming convention.</a:t>
            </a:r>
          </a:p>
          <a:p>
            <a:endParaRPr lang="en-US" dirty="0"/>
          </a:p>
          <a:p>
            <a:r>
              <a:rPr lang="en-US" dirty="0"/>
              <a:t>Revise Community Need scoring for Housing Rehab</a:t>
            </a:r>
          </a:p>
          <a:p>
            <a:pPr lvl="1"/>
            <a:r>
              <a:rPr lang="en-US" dirty="0"/>
              <a:t>Use only target area PCI</a:t>
            </a:r>
          </a:p>
          <a:p>
            <a:pPr lvl="1"/>
            <a:r>
              <a:rPr lang="en-US" dirty="0"/>
              <a:t>Increase to 50 points?</a:t>
            </a:r>
          </a:p>
          <a:p>
            <a:pPr lvl="1"/>
            <a:endParaRPr lang="en-US" dirty="0"/>
          </a:p>
          <a:p>
            <a:r>
              <a:rPr lang="en-US" dirty="0"/>
              <a:t>Adopt PCI score from the year Target Area Surveys were completed.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48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CDBG manual in process </a:t>
            </a:r>
          </a:p>
          <a:p>
            <a:pPr lvl="1"/>
            <a:r>
              <a:rPr lang="en-US" dirty="0"/>
              <a:t>First two chapters available now (includes Environmental Review)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CDBG Compliance webinar will take place in late-October or early November</a:t>
            </a:r>
            <a:endParaRPr lang="en-US" b="1" u="sng" dirty="0"/>
          </a:p>
          <a:p>
            <a:endParaRPr lang="en-US" dirty="0"/>
          </a:p>
          <a:p>
            <a:r>
              <a:rPr lang="en-US" dirty="0"/>
              <a:t>Application workshop take place in late-October or early November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5869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F784-C117-4465-9FF8-0951132E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CDBG-CV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9539D-5C4E-461E-B9CA-5DC4D9C02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CDBG funds provided via the CARES Act</a:t>
            </a:r>
          </a:p>
          <a:p>
            <a:endParaRPr lang="en-US" dirty="0"/>
          </a:p>
          <a:p>
            <a:r>
              <a:rPr lang="en-US" dirty="0"/>
              <a:t>Must “prevent, prepare for, and respond to coronavirus”</a:t>
            </a:r>
          </a:p>
          <a:p>
            <a:endParaRPr lang="en-US" dirty="0"/>
          </a:p>
          <a:p>
            <a:r>
              <a:rPr lang="en-US" dirty="0"/>
              <a:t>All three rounds have now been allocated</a:t>
            </a:r>
          </a:p>
          <a:p>
            <a:pPr lvl="1"/>
            <a:r>
              <a:rPr lang="en-US" dirty="0"/>
              <a:t>CDBG-CV1:	$16,813,334</a:t>
            </a:r>
          </a:p>
          <a:p>
            <a:pPr lvl="1"/>
            <a:r>
              <a:rPr lang="en-US" dirty="0"/>
              <a:t>CDBG-CV2:	$18,108,488</a:t>
            </a:r>
          </a:p>
          <a:p>
            <a:pPr lvl="1"/>
            <a:r>
              <a:rPr lang="en-US" dirty="0"/>
              <a:t>CDBG-CV3:	$18,326,801</a:t>
            </a:r>
          </a:p>
          <a:p>
            <a:pPr lvl="1"/>
            <a:r>
              <a:rPr lang="en-US" b="1" dirty="0"/>
              <a:t>Total:		$53,248,623</a:t>
            </a:r>
          </a:p>
          <a:p>
            <a:pPr lvl="1"/>
            <a:endParaRPr lang="en-US" b="1" dirty="0"/>
          </a:p>
          <a:p>
            <a:r>
              <a:rPr lang="en-US" dirty="0"/>
              <a:t>Funds available for use in Entitlement and Non-entitlement area</a:t>
            </a:r>
          </a:p>
          <a:p>
            <a:pPr lvl="1"/>
            <a:r>
              <a:rPr lang="en-US" dirty="0"/>
              <a:t>Equivalent of CDBG-CV1 must be available for non-entitlement areas</a:t>
            </a:r>
          </a:p>
        </p:txBody>
      </p:sp>
    </p:spTree>
    <p:extLst>
      <p:ext uri="{BB962C8B-B14F-4D97-AF65-F5344CB8AC3E}">
        <p14:creationId xmlns:p14="http://schemas.microsoft.com/office/powerpoint/2010/main" val="2783574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B47D-9E89-4DB9-8BFB-6432B8039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CDBG-CV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63C09-AE36-4693-8404-FCA0B6BF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Coordinating to use Coronavirus Relief Fund (CRF) first</a:t>
            </a:r>
          </a:p>
          <a:p>
            <a:pPr lvl="1"/>
            <a:r>
              <a:rPr lang="en-US" dirty="0"/>
              <a:t>CRF expires 12/31/20</a:t>
            </a:r>
          </a:p>
          <a:p>
            <a:endParaRPr lang="en-US" dirty="0"/>
          </a:p>
          <a:p>
            <a:r>
              <a:rPr lang="en-US" dirty="0"/>
              <a:t>Water and sewer infrastructure not eligible</a:t>
            </a:r>
          </a:p>
          <a:p>
            <a:pPr lvl="1"/>
            <a:r>
              <a:rPr lang="en-US" dirty="0"/>
              <a:t>Most of the funds will be used for non-traditional activities</a:t>
            </a:r>
          </a:p>
          <a:p>
            <a:pPr lvl="1"/>
            <a:endParaRPr lang="en-US" dirty="0"/>
          </a:p>
          <a:p>
            <a:r>
              <a:rPr lang="en-US" dirty="0"/>
              <a:t>80% of funds must be expended by 7/16/2023</a:t>
            </a:r>
          </a:p>
          <a:p>
            <a:pPr lvl="1"/>
            <a:r>
              <a:rPr lang="en-US" dirty="0"/>
              <a:t>Major construction projects are unlikely</a:t>
            </a:r>
          </a:p>
          <a:p>
            <a:pPr lvl="1"/>
            <a:endParaRPr lang="en-US" dirty="0"/>
          </a:p>
          <a:p>
            <a:r>
              <a:rPr lang="en-US" dirty="0"/>
              <a:t>Survey for prioritization of use of funds will re-open</a:t>
            </a:r>
          </a:p>
          <a:p>
            <a:pPr lvl="1"/>
            <a:r>
              <a:rPr lang="en-US" dirty="0"/>
              <a:t>Initial survey was conducted in April</a:t>
            </a:r>
          </a:p>
        </p:txBody>
      </p:sp>
    </p:spTree>
    <p:extLst>
      <p:ext uri="{BB962C8B-B14F-4D97-AF65-F5344CB8AC3E}">
        <p14:creationId xmlns:p14="http://schemas.microsoft.com/office/powerpoint/2010/main" val="1158916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735E-B4C0-4461-BAC2-EA306BC9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E3BE5-47ED-43D5-8797-7EB5B3345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questions or comments?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you have a comment to submit after the presentation, please submit it using the online form at the link below.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376CBB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https://www.tn.gov/ecd/community-development-block-grant/cdbg/cdbg-community-development-regular-round/2021-cdbg-public-meeting-input.html</a:t>
            </a:r>
            <a:endParaRPr lang="en-US" dirty="0">
              <a:solidFill>
                <a:srgbClr val="376CBB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94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962400"/>
            <a:ext cx="497264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Kent Archer</a:t>
            </a:r>
          </a:p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(615) 354-3591</a:t>
            </a:r>
          </a:p>
          <a:p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PermianSlabSerifTypeface" pitchFamily="50" charset="0"/>
              </a:rPr>
              <a:t>kent.archer@tn.gov</a:t>
            </a:r>
          </a:p>
          <a:p>
            <a:endParaRPr lang="en-US" sz="4400" dirty="0">
              <a:solidFill>
                <a:schemeClr val="bg1"/>
              </a:solidFill>
              <a:latin typeface="PermianSlabSerifTypefa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4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Community and Rural Development Staff</a:t>
            </a:r>
          </a:p>
          <a:p>
            <a:pPr lvl="1"/>
            <a:r>
              <a:rPr lang="en-US" dirty="0" err="1"/>
              <a:t>Brooxie</a:t>
            </a:r>
            <a:r>
              <a:rPr lang="en-US" dirty="0"/>
              <a:t> Carlton, Deputy Assistant Commissioner </a:t>
            </a:r>
          </a:p>
          <a:p>
            <a:pPr lvl="1"/>
            <a:r>
              <a:rPr lang="en-US" dirty="0"/>
              <a:t>Kent Archer, CDBG Director</a:t>
            </a:r>
          </a:p>
          <a:p>
            <a:pPr lvl="1"/>
            <a:r>
              <a:rPr lang="en-US" dirty="0"/>
              <a:t>Lynn Tutor, Grants Coordinator</a:t>
            </a:r>
          </a:p>
          <a:p>
            <a:pPr lvl="1"/>
            <a:r>
              <a:rPr lang="en-US" dirty="0"/>
              <a:t>Tracey Davis, Grants Coordinator</a:t>
            </a:r>
          </a:p>
          <a:p>
            <a:pPr lvl="1"/>
            <a:r>
              <a:rPr lang="en-US" dirty="0"/>
              <a:t>Rice Pritchard, Grants Analyst</a:t>
            </a:r>
          </a:p>
          <a:p>
            <a:pPr lvl="1"/>
            <a:r>
              <a:rPr lang="en-US" dirty="0"/>
              <a:t>Lee Peterson, Grants Analyst</a:t>
            </a:r>
          </a:p>
          <a:p>
            <a:pPr lvl="1"/>
            <a:r>
              <a:rPr lang="en-US" dirty="0"/>
              <a:t>Max Dotson, Grants Analyst</a:t>
            </a:r>
          </a:p>
          <a:p>
            <a:pPr lvl="1"/>
            <a:r>
              <a:rPr lang="en-US" dirty="0"/>
              <a:t>Lindsay Gainous, ARC Program Coordinator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 Staff</a:t>
            </a:r>
          </a:p>
          <a:p>
            <a:pPr lvl="1"/>
            <a:r>
              <a:rPr lang="en-US" dirty="0"/>
              <a:t>Stephanie Burnette</a:t>
            </a:r>
          </a:p>
          <a:p>
            <a:pPr lvl="1"/>
            <a:r>
              <a:rPr lang="en-US" dirty="0"/>
              <a:t>Ed Brumbach</a:t>
            </a:r>
          </a:p>
          <a:p>
            <a:pPr lvl="1"/>
            <a:r>
              <a:rPr lang="en-US" dirty="0"/>
              <a:t>Reem </a:t>
            </a:r>
            <a:r>
              <a:rPr lang="en-US" dirty="0" err="1"/>
              <a:t>Halasa</a:t>
            </a:r>
            <a:endParaRPr lang="en-US" dirty="0"/>
          </a:p>
          <a:p>
            <a:pPr lvl="1"/>
            <a:r>
              <a:rPr lang="en-US" dirty="0"/>
              <a:t>Meseid Mikheil</a:t>
            </a:r>
          </a:p>
          <a:p>
            <a:pPr lvl="1"/>
            <a:endParaRPr lang="en-US" dirty="0"/>
          </a:p>
          <a:p>
            <a:r>
              <a:rPr lang="en-US" dirty="0"/>
              <a:t>Contract Staff</a:t>
            </a:r>
          </a:p>
          <a:p>
            <a:pPr lvl="1"/>
            <a:r>
              <a:rPr lang="en-US" dirty="0"/>
              <a:t>Julia Eschbach</a:t>
            </a:r>
          </a:p>
          <a:p>
            <a:pPr lvl="1"/>
            <a:endParaRPr lang="en-US" dirty="0"/>
          </a:p>
          <a:p>
            <a:r>
              <a:rPr lang="en-US" dirty="0"/>
              <a:t>Grants Coordinator (invoice templates)</a:t>
            </a:r>
          </a:p>
          <a:p>
            <a:pPr lvl="1"/>
            <a:r>
              <a:rPr lang="en-US" dirty="0"/>
              <a:t>Tiffany Pennington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2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Funding from HUD of approximately $27M last year</a:t>
            </a:r>
          </a:p>
          <a:p>
            <a:pPr lvl="1"/>
            <a:r>
              <a:rPr lang="en-US" dirty="0"/>
              <a:t>Looks like federal spending caps will be raised again</a:t>
            </a:r>
          </a:p>
          <a:p>
            <a:pPr lvl="1"/>
            <a:r>
              <a:rPr lang="en-US" dirty="0"/>
              <a:t>Hopefully similar funding or a slight increase next year</a:t>
            </a:r>
          </a:p>
          <a:p>
            <a:pPr lvl="1"/>
            <a:endParaRPr lang="en-US" dirty="0"/>
          </a:p>
          <a:p>
            <a:r>
              <a:rPr lang="en-US" dirty="0"/>
              <a:t>Primary Objective is to develop viable communities by providing for decent housing and a suitable living environment and expanding economic opportunities principally for persons of low- and moderate-income</a:t>
            </a:r>
          </a:p>
          <a:p>
            <a:endParaRPr lang="en-US" dirty="0"/>
          </a:p>
          <a:p>
            <a:r>
              <a:rPr lang="en-US" dirty="0"/>
              <a:t>Created by Title 1 of the Housing and Community Development Act of 1974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455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/>
            <a:r>
              <a:rPr lang="en-US" dirty="0"/>
              <a:t>Current Status - 215 open grants</a:t>
            </a:r>
          </a:p>
          <a:p>
            <a:pPr marL="857250" lvl="1"/>
            <a:r>
              <a:rPr lang="en-US" dirty="0"/>
              <a:t>189 Regular Round</a:t>
            </a:r>
          </a:p>
          <a:p>
            <a:pPr marL="857250" lvl="1"/>
            <a:r>
              <a:rPr lang="en-US" dirty="0"/>
              <a:t>1 Disaster</a:t>
            </a:r>
          </a:p>
          <a:p>
            <a:pPr marL="857250" lvl="1"/>
            <a:r>
              <a:rPr lang="en-US" dirty="0"/>
              <a:t>9 NDR</a:t>
            </a:r>
          </a:p>
          <a:p>
            <a:pPr marL="857250" lvl="1"/>
            <a:r>
              <a:rPr lang="en-US" dirty="0"/>
              <a:t>12 Commercial Façade</a:t>
            </a:r>
          </a:p>
          <a:p>
            <a:pPr marL="857250" lvl="1"/>
            <a:r>
              <a:rPr lang="en-US" dirty="0"/>
              <a:t>4 Other</a:t>
            </a:r>
          </a:p>
          <a:p>
            <a:pPr marL="857250" lvl="1"/>
            <a:endParaRPr lang="en-US" dirty="0"/>
          </a:p>
          <a:p>
            <a:pPr marL="457200"/>
            <a:r>
              <a:rPr lang="en-US" dirty="0"/>
              <a:t>2020 Regular Round announcements</a:t>
            </a:r>
          </a:p>
          <a:p>
            <a:pPr marL="857250" lvl="1"/>
            <a:r>
              <a:rPr lang="en-US" dirty="0"/>
              <a:t>66 awards</a:t>
            </a:r>
          </a:p>
          <a:p>
            <a:pPr marL="457200"/>
            <a:endParaRPr lang="en-US" dirty="0"/>
          </a:p>
          <a:p>
            <a:pPr marL="571500" lvl="1" indent="0">
              <a:buNone/>
            </a:pPr>
            <a:endParaRPr lang="en-US" dirty="0"/>
          </a:p>
          <a:p>
            <a:pPr marL="85725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for 2020-2021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continue to be highly competitive </a:t>
            </a:r>
          </a:p>
          <a:p>
            <a:pPr lvl="1"/>
            <a:r>
              <a:rPr lang="en-US" dirty="0"/>
              <a:t>119 applications received last year </a:t>
            </a:r>
          </a:p>
          <a:p>
            <a:pPr lvl="1"/>
            <a:r>
              <a:rPr lang="en-US" dirty="0"/>
              <a:t>55% funded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Slightly more applications than previous year</a:t>
            </a:r>
          </a:p>
          <a:p>
            <a:pPr lvl="1"/>
            <a:r>
              <a:rPr lang="en-US" dirty="0"/>
              <a:t>Fewer water system applications overall</a:t>
            </a:r>
          </a:p>
          <a:p>
            <a:pPr lvl="1"/>
            <a:endParaRPr lang="en-US" dirty="0"/>
          </a:p>
          <a:p>
            <a:r>
              <a:rPr lang="en-US" dirty="0"/>
              <a:t>TA calls for unfunded applications are being scheduled now</a:t>
            </a:r>
          </a:p>
          <a:p>
            <a:endParaRPr lang="en-US" dirty="0"/>
          </a:p>
          <a:p>
            <a:r>
              <a:rPr lang="en-US" dirty="0"/>
              <a:t>All Environmental Reviews submitted before year end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0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ECB41-2ADE-4CB4-AD5B-FD05F377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Trends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CD5C0C2-CA93-42F8-8195-16A2AA1017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485871"/>
              </p:ext>
            </p:extLst>
          </p:nvPr>
        </p:nvGraphicFramePr>
        <p:xfrm>
          <a:off x="609600" y="1143001"/>
          <a:ext cx="792480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75BB57-90A2-4A77-A9C0-E7226DD80C64}"/>
              </a:ext>
            </a:extLst>
          </p:cNvPr>
          <p:cNvSpPr txBox="1"/>
          <p:nvPr/>
        </p:nvSpPr>
        <p:spPr>
          <a:xfrm>
            <a:off x="609600" y="6388098"/>
            <a:ext cx="556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11 additional applications funded with Unexpended Funds in 2016</a:t>
            </a:r>
          </a:p>
        </p:txBody>
      </p:sp>
    </p:spTree>
    <p:extLst>
      <p:ext uri="{BB962C8B-B14F-4D97-AF65-F5344CB8AC3E}">
        <p14:creationId xmlns:p14="http://schemas.microsoft.com/office/powerpoint/2010/main" val="146839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5856-406B-45FD-A538-5C6FA26F2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Funding Trends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C43A043-FB87-44F6-8EDC-429051833A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479816"/>
              </p:ext>
            </p:extLst>
          </p:nvPr>
        </p:nvGraphicFramePr>
        <p:xfrm>
          <a:off x="685800" y="1219200"/>
          <a:ext cx="7924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6389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for 2021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Public Meetings held by January 8, 2021</a:t>
            </a:r>
          </a:p>
          <a:p>
            <a:r>
              <a:rPr lang="en-US" dirty="0"/>
              <a:t>Final change orders due January 22, 2021</a:t>
            </a:r>
          </a:p>
          <a:p>
            <a:r>
              <a:rPr lang="en-US" dirty="0"/>
              <a:t>Final RFPs due February 5, 2021</a:t>
            </a:r>
          </a:p>
          <a:p>
            <a:r>
              <a:rPr lang="en-US" dirty="0"/>
              <a:t>Closeouts due February 12, 2021*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/>
              <a:t>Applications due February 26, 2021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Account for holidays</a:t>
            </a:r>
          </a:p>
          <a:p>
            <a:pPr lvl="1"/>
            <a:r>
              <a:rPr lang="en-US" dirty="0"/>
              <a:t>January 20: Martin Luther King Jr. Day</a:t>
            </a:r>
          </a:p>
          <a:p>
            <a:pPr lvl="1"/>
            <a:r>
              <a:rPr lang="en-US" dirty="0"/>
              <a:t>February 17: President’s Day</a:t>
            </a:r>
          </a:p>
          <a:p>
            <a:pPr lvl="1"/>
            <a:endParaRPr lang="en-US" dirty="0"/>
          </a:p>
          <a:p>
            <a:pPr marL="339725" indent="-339725">
              <a:buNone/>
            </a:pPr>
            <a:r>
              <a:rPr lang="en-US" dirty="0"/>
              <a:t>* 	Considering extending closeout deadline. Final decision will be made in coming weeks.</a:t>
            </a:r>
          </a:p>
        </p:txBody>
      </p:sp>
    </p:spTree>
    <p:extLst>
      <p:ext uri="{BB962C8B-B14F-4D97-AF65-F5344CB8AC3E}">
        <p14:creationId xmlns:p14="http://schemas.microsoft.com/office/powerpoint/2010/main" val="106317239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897F2C936BE44B6863D24478B02B9" ma:contentTypeVersion="0" ma:contentTypeDescription="Create a new document." ma:contentTypeScope="" ma:versionID="1c9123e080190ddb10c68a0b50c9df6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EB2005-2FD2-44C1-8CB2-5467871E7D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96377B-A3F5-4D3A-B941-A7C57B4A8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0FDE7E-9978-4F03-B3A0-0B4C94D4FB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16465</TotalTime>
  <Words>743</Words>
  <Application>Microsoft Office PowerPoint</Application>
  <PresentationFormat>On-screen Show (4:3)</PresentationFormat>
  <Paragraphs>179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Open Sans</vt:lpstr>
      <vt:lpstr>PermianSlabSerifTypeface</vt:lpstr>
      <vt:lpstr>PowerPoint B</vt:lpstr>
      <vt:lpstr>CDBG Public Meeting</vt:lpstr>
      <vt:lpstr>Program Staff</vt:lpstr>
      <vt:lpstr>Program Staff</vt:lpstr>
      <vt:lpstr>CDBG Overview</vt:lpstr>
      <vt:lpstr>CDBG Update</vt:lpstr>
      <vt:lpstr>Expectations for 2020-2021</vt:lpstr>
      <vt:lpstr>Application Trends</vt:lpstr>
      <vt:lpstr>Annual Funding Trends</vt:lpstr>
      <vt:lpstr>Schedule for 2021 Applications</vt:lpstr>
      <vt:lpstr>Application Process Flow</vt:lpstr>
      <vt:lpstr>2020 Changes</vt:lpstr>
      <vt:lpstr>2020 Changes</vt:lpstr>
      <vt:lpstr>Will not change for 2020</vt:lpstr>
      <vt:lpstr>Proposed for 2021</vt:lpstr>
      <vt:lpstr>Additional Updates</vt:lpstr>
      <vt:lpstr>CDBG-CV Update</vt:lpstr>
      <vt:lpstr>CDBG-CV Update</vt:lpstr>
      <vt:lpstr>Questions and Comments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Kent Archer</cp:lastModifiedBy>
  <cp:revision>94</cp:revision>
  <dcterms:created xsi:type="dcterms:W3CDTF">2015-04-23T14:05:52Z</dcterms:created>
  <dcterms:modified xsi:type="dcterms:W3CDTF">2020-09-18T04:34:56Z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0x010100213897F2C936BE44B6863D24478B02B9</vt:lpwstr>
  </property>
</Properties>
</file>