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1" r:id="rId2"/>
  </p:sldMasterIdLst>
  <p:notesMasterIdLst>
    <p:notesMasterId r:id="rId13"/>
  </p:notesMasterIdLst>
  <p:sldIdLst>
    <p:sldId id="277" r:id="rId3"/>
    <p:sldId id="266" r:id="rId4"/>
    <p:sldId id="270" r:id="rId5"/>
    <p:sldId id="268" r:id="rId6"/>
    <p:sldId id="269" r:id="rId7"/>
    <p:sldId id="267" r:id="rId8"/>
    <p:sldId id="271" r:id="rId9"/>
    <p:sldId id="272" r:id="rId10"/>
    <p:sldId id="273" r:id="rId11"/>
    <p:sldId id="27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3869"/>
    <a:srgbClr val="EE3124"/>
    <a:srgbClr val="FF0F00"/>
    <a:srgbClr val="4870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autoAdjust="0"/>
  </p:normalViewPr>
  <p:slideViewPr>
    <p:cSldViewPr>
      <p:cViewPr varScale="1">
        <p:scale>
          <a:sx n="121" d="100"/>
          <a:sy n="121" d="100"/>
        </p:scale>
        <p:origin x="190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000" b="1" i="0" u="none" strike="noStrike" kern="1200" spc="0" baseline="0">
                <a:solidFill>
                  <a:srgbClr val="FF0F00"/>
                </a:solidFill>
                <a:latin typeface="+mn-lt"/>
                <a:ea typeface="+mn-ea"/>
                <a:cs typeface="+mn-cs"/>
              </a:defRPr>
            </a:pP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Funds Invested in TN for</a:t>
            </a:r>
          </a:p>
          <a:p>
            <a:pPr>
              <a:defRPr sz="2000" b="1">
                <a:solidFill>
                  <a:srgbClr val="FF0F00"/>
                </a:solidFill>
              </a:defRPr>
            </a:pP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Broadband-Related Projects</a:t>
            </a:r>
          </a:p>
        </c:rich>
      </c:tx>
      <c:layout>
        <c:manualLayout>
          <c:xMode val="edge"/>
          <c:yMode val="edge"/>
          <c:x val="0.24174838464462178"/>
          <c:y val="1.8497854641983584E-3"/>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rgbClr val="FF0F00"/>
              </a:solidFill>
              <a:latin typeface="+mn-lt"/>
              <a:ea typeface="+mn-ea"/>
              <a:cs typeface="+mn-cs"/>
            </a:defRPr>
          </a:pPr>
          <a:endParaRPr lang="en-US"/>
        </a:p>
      </c:txPr>
    </c:title>
    <c:autoTitleDeleted val="0"/>
    <c:plotArea>
      <c:layout>
        <c:manualLayout>
          <c:layoutTarget val="inner"/>
          <c:xMode val="edge"/>
          <c:yMode val="edge"/>
          <c:x val="0.11241337257085288"/>
          <c:y val="0.18567925537085639"/>
          <c:w val="0.86906810891062858"/>
          <c:h val="0.64456206863031007"/>
        </c:manualLayout>
      </c:layout>
      <c:barChart>
        <c:barDir val="col"/>
        <c:grouping val="clustered"/>
        <c:varyColors val="0"/>
        <c:ser>
          <c:idx val="0"/>
          <c:order val="0"/>
          <c:tx>
            <c:strRef>
              <c:f>Sheet1!$B$1</c:f>
              <c:strCache>
                <c:ptCount val="1"/>
                <c:pt idx="0">
                  <c:v>Series 1</c:v>
                </c:pt>
              </c:strCache>
            </c:strRef>
          </c:tx>
          <c:spPr>
            <a:solidFill>
              <a:schemeClr val="accent5">
                <a:tint val="77000"/>
              </a:schemeClr>
            </a:solidFill>
            <a:ln>
              <a:noFill/>
            </a:ln>
            <a:effectLst/>
          </c:spPr>
          <c:invertIfNegative val="0"/>
          <c:dPt>
            <c:idx val="0"/>
            <c:invertIfNegative val="0"/>
            <c:bubble3D val="0"/>
            <c:spPr>
              <a:solidFill>
                <a:srgbClr val="EE3124"/>
              </a:solidFill>
              <a:ln>
                <a:noFill/>
              </a:ln>
              <a:effectLst/>
            </c:spPr>
            <c:extLst>
              <c:ext xmlns:c16="http://schemas.microsoft.com/office/drawing/2014/chart" uri="{C3380CC4-5D6E-409C-BE32-E72D297353CC}">
                <c16:uniqueId val="{00000004-7128-004F-9167-D3FE4321A3AC}"/>
              </c:ext>
            </c:extLst>
          </c:dPt>
          <c:dPt>
            <c:idx val="1"/>
            <c:invertIfNegative val="0"/>
            <c:bubble3D val="0"/>
            <c:spPr>
              <a:solidFill>
                <a:srgbClr val="EE3124"/>
              </a:solidFill>
              <a:ln>
                <a:noFill/>
              </a:ln>
              <a:effectLst/>
            </c:spPr>
            <c:extLst>
              <c:ext xmlns:c16="http://schemas.microsoft.com/office/drawing/2014/chart" uri="{C3380CC4-5D6E-409C-BE32-E72D297353CC}">
                <c16:uniqueId val="{00000003-7128-004F-9167-D3FE4321A3AC}"/>
              </c:ext>
            </c:extLst>
          </c:dPt>
          <c:dPt>
            <c:idx val="2"/>
            <c:invertIfNegative val="0"/>
            <c:bubble3D val="0"/>
            <c:spPr>
              <a:solidFill>
                <a:srgbClr val="EE3124"/>
              </a:solidFill>
              <a:ln>
                <a:noFill/>
              </a:ln>
              <a:effectLst/>
            </c:spPr>
            <c:extLst>
              <c:ext xmlns:c16="http://schemas.microsoft.com/office/drawing/2014/chart" uri="{C3380CC4-5D6E-409C-BE32-E72D297353CC}">
                <c16:uniqueId val="{00000002-7128-004F-9167-D3FE4321A3AC}"/>
              </c:ext>
            </c:extLst>
          </c:dPt>
          <c:dPt>
            <c:idx val="3"/>
            <c:invertIfNegative val="0"/>
            <c:bubble3D val="0"/>
            <c:spPr>
              <a:solidFill>
                <a:srgbClr val="EE3124"/>
              </a:solidFill>
              <a:ln>
                <a:noFill/>
              </a:ln>
              <a:effectLst/>
            </c:spPr>
            <c:extLst>
              <c:ext xmlns:c16="http://schemas.microsoft.com/office/drawing/2014/chart" uri="{C3380CC4-5D6E-409C-BE32-E72D297353CC}">
                <c16:uniqueId val="{00000001-7128-004F-9167-D3FE4321A3AC}"/>
              </c:ext>
            </c:extLst>
          </c:dPt>
          <c:dPt>
            <c:idx val="4"/>
            <c:invertIfNegative val="0"/>
            <c:bubble3D val="0"/>
            <c:spPr>
              <a:solidFill>
                <a:srgbClr val="EE3124"/>
              </a:solidFill>
              <a:ln>
                <a:noFill/>
              </a:ln>
              <a:effectLst/>
            </c:spPr>
            <c:extLst>
              <c:ext xmlns:c16="http://schemas.microsoft.com/office/drawing/2014/chart" uri="{C3380CC4-5D6E-409C-BE32-E72D297353CC}">
                <c16:uniqueId val="{00000000-7128-004F-9167-D3FE4321A3AC}"/>
              </c:ext>
            </c:extLst>
          </c:dPt>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10</c:v>
                </c:pt>
                <c:pt idx="1">
                  <c:v>15</c:v>
                </c:pt>
                <c:pt idx="2">
                  <c:v>20</c:v>
                </c:pt>
                <c:pt idx="3">
                  <c:v>62</c:v>
                </c:pt>
                <c:pt idx="4">
                  <c:v>450</c:v>
                </c:pt>
              </c:numCache>
            </c:numRef>
          </c:val>
          <c:extLst>
            <c:ext xmlns:c16="http://schemas.microsoft.com/office/drawing/2014/chart" uri="{C3380CC4-5D6E-409C-BE32-E72D297353CC}">
              <c16:uniqueId val="{00000000-7776-B34B-8949-B7F8B335E1F3}"/>
            </c:ext>
          </c:extLst>
        </c:ser>
        <c:ser>
          <c:idx val="1"/>
          <c:order val="1"/>
          <c:tx>
            <c:strRef>
              <c:f>Sheet1!$C$1</c:f>
              <c:strCache>
                <c:ptCount val="1"/>
                <c:pt idx="0">
                  <c:v>Column1</c:v>
                </c:pt>
              </c:strCache>
            </c:strRef>
          </c:tx>
          <c:spPr>
            <a:solidFill>
              <a:schemeClr val="accent5">
                <a:shade val="76000"/>
              </a:schemeClr>
            </a:solidFill>
            <a:ln>
              <a:noFill/>
            </a:ln>
            <a:effectLst/>
          </c:spPr>
          <c:invertIfNegative val="0"/>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numCache>
            </c:numRef>
          </c:val>
          <c:extLst>
            <c:ext xmlns:c16="http://schemas.microsoft.com/office/drawing/2014/chart" uri="{C3380CC4-5D6E-409C-BE32-E72D297353CC}">
              <c16:uniqueId val="{00000001-7776-B34B-8949-B7F8B335E1F3}"/>
            </c:ext>
          </c:extLst>
        </c:ser>
        <c:dLbls>
          <c:showLegendKey val="0"/>
          <c:showVal val="0"/>
          <c:showCatName val="0"/>
          <c:showSerName val="0"/>
          <c:showPercent val="0"/>
          <c:showBubbleSize val="0"/>
        </c:dLbls>
        <c:gapWidth val="219"/>
        <c:overlap val="-27"/>
        <c:axId val="548256384"/>
        <c:axId val="548256800"/>
      </c:barChart>
      <c:catAx>
        <c:axId val="548256384"/>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a:t>
                </a:r>
                <a:endPar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0.46528915135608051"/>
              <c:y val="0.8861285959762526"/>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48256800"/>
        <c:crosses val="autoZero"/>
        <c:auto val="1"/>
        <c:lblAlgn val="ctr"/>
        <c:lblOffset val="100"/>
        <c:noMultiLvlLbl val="0"/>
      </c:catAx>
      <c:valAx>
        <c:axId val="548256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Dollars Invested (Millions)</a:t>
                </a:r>
              </a:p>
            </c:rich>
          </c:tx>
          <c:layout>
            <c:manualLayout>
              <c:xMode val="edge"/>
              <c:yMode val="edge"/>
              <c:x val="1.2815342209931855E-2"/>
              <c:y val="0.25296007098289774"/>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8256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1F242A-904E-6B4C-AFF7-8CAFA42D35EB}" type="datetimeFigureOut">
              <a:rPr lang="en-US" smtClean="0"/>
              <a:t>5/11/23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516F40-8DBB-A248-A9B8-D2B0D444A199}" type="slidenum">
              <a:rPr lang="en-US" smtClean="0"/>
              <a:t>‹#›</a:t>
            </a:fld>
            <a:endParaRPr lang="en-US"/>
          </a:p>
        </p:txBody>
      </p:sp>
    </p:spTree>
    <p:extLst>
      <p:ext uri="{BB962C8B-B14F-4D97-AF65-F5344CB8AC3E}">
        <p14:creationId xmlns:p14="http://schemas.microsoft.com/office/powerpoint/2010/main" val="2066175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16F40-8DBB-A248-A9B8-D2B0D444A199}" type="slidenum">
              <a:rPr lang="en-US" smtClean="0"/>
              <a:t>2</a:t>
            </a:fld>
            <a:endParaRPr lang="en-US"/>
          </a:p>
        </p:txBody>
      </p:sp>
    </p:spTree>
    <p:extLst>
      <p:ext uri="{BB962C8B-B14F-4D97-AF65-F5344CB8AC3E}">
        <p14:creationId xmlns:p14="http://schemas.microsoft.com/office/powerpoint/2010/main" val="174363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16F40-8DBB-A248-A9B8-D2B0D444A199}" type="slidenum">
              <a:rPr lang="en-US" smtClean="0"/>
              <a:t>3</a:t>
            </a:fld>
            <a:endParaRPr lang="en-US"/>
          </a:p>
        </p:txBody>
      </p:sp>
    </p:spTree>
    <p:extLst>
      <p:ext uri="{BB962C8B-B14F-4D97-AF65-F5344CB8AC3E}">
        <p14:creationId xmlns:p14="http://schemas.microsoft.com/office/powerpoint/2010/main" val="569534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16F40-8DBB-A248-A9B8-D2B0D444A199}" type="slidenum">
              <a:rPr lang="en-US" smtClean="0"/>
              <a:t>5</a:t>
            </a:fld>
            <a:endParaRPr lang="en-US"/>
          </a:p>
        </p:txBody>
      </p:sp>
    </p:spTree>
    <p:extLst>
      <p:ext uri="{BB962C8B-B14F-4D97-AF65-F5344CB8AC3E}">
        <p14:creationId xmlns:p14="http://schemas.microsoft.com/office/powerpoint/2010/main" val="648895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16F40-8DBB-A248-A9B8-D2B0D444A199}" type="slidenum">
              <a:rPr lang="en-US" smtClean="0"/>
              <a:t>6</a:t>
            </a:fld>
            <a:endParaRPr lang="en-US"/>
          </a:p>
        </p:txBody>
      </p:sp>
    </p:spTree>
    <p:extLst>
      <p:ext uri="{BB962C8B-B14F-4D97-AF65-F5344CB8AC3E}">
        <p14:creationId xmlns:p14="http://schemas.microsoft.com/office/powerpoint/2010/main" val="24353161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000" y="1524000"/>
            <a:ext cx="6858000" cy="2286000"/>
          </a:xfrm>
          <a:prstGeom prst="rect">
            <a:avLst/>
          </a:prstGeom>
        </p:spPr>
      </p:pic>
    </p:spTree>
    <p:extLst>
      <p:ext uri="{BB962C8B-B14F-4D97-AF65-F5344CB8AC3E}">
        <p14:creationId xmlns:p14="http://schemas.microsoft.com/office/powerpoint/2010/main" val="3357423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1193800"/>
            <a:ext cx="8839200" cy="4958465"/>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6416675"/>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416675"/>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75" y="6165601"/>
            <a:ext cx="2194560" cy="731520"/>
          </a:xfrm>
          <a:prstGeom prst="rect">
            <a:avLst/>
          </a:prstGeom>
        </p:spPr>
      </p:pic>
    </p:spTree>
    <p:extLst>
      <p:ext uri="{BB962C8B-B14F-4D97-AF65-F5344CB8AC3E}">
        <p14:creationId xmlns:p14="http://schemas.microsoft.com/office/powerpoint/2010/main" val="2448185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1193804"/>
            <a:ext cx="8839200" cy="4958462"/>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3124200" y="6416675"/>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3" name="Slide Number Placeholder 5"/>
          <p:cNvSpPr>
            <a:spLocks noGrp="1"/>
          </p:cNvSpPr>
          <p:nvPr>
            <p:ph type="sldNum" sz="quarter" idx="12"/>
          </p:nvPr>
        </p:nvSpPr>
        <p:spPr>
          <a:xfrm>
            <a:off x="6858000" y="6416675"/>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75" y="6165601"/>
            <a:ext cx="2194560" cy="731520"/>
          </a:xfrm>
          <a:prstGeom prst="rect">
            <a:avLst/>
          </a:prstGeom>
        </p:spPr>
      </p:pic>
    </p:spTree>
    <p:extLst>
      <p:ext uri="{BB962C8B-B14F-4D97-AF65-F5344CB8AC3E}">
        <p14:creationId xmlns:p14="http://schemas.microsoft.com/office/powerpoint/2010/main" val="783884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1193804"/>
            <a:ext cx="42672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648200" y="1193804"/>
            <a:ext cx="42672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11"/>
          </p:nvPr>
        </p:nvSpPr>
        <p:spPr>
          <a:xfrm>
            <a:off x="3124200" y="6416675"/>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4" name="Slide Number Placeholder 5"/>
          <p:cNvSpPr>
            <a:spLocks noGrp="1"/>
          </p:cNvSpPr>
          <p:nvPr>
            <p:ph type="sldNum" sz="quarter" idx="12"/>
          </p:nvPr>
        </p:nvSpPr>
        <p:spPr>
          <a:xfrm>
            <a:off x="6858000" y="6416675"/>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75" y="6165601"/>
            <a:ext cx="2194560" cy="731520"/>
          </a:xfrm>
          <a:prstGeom prst="rect">
            <a:avLst/>
          </a:prstGeom>
        </p:spPr>
      </p:pic>
    </p:spTree>
    <p:extLst>
      <p:ext uri="{BB962C8B-B14F-4D97-AF65-F5344CB8AC3E}">
        <p14:creationId xmlns:p14="http://schemas.microsoft.com/office/powerpoint/2010/main" val="2764569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2444455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accent1"/>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3962993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Orange">
    <p:bg>
      <p:bgPr>
        <a:solidFill>
          <a:schemeClr val="accent3"/>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3962993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YellowGreen">
    <p:bg>
      <p:bgPr>
        <a:solidFill>
          <a:schemeClr val="accent2"/>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4100678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3962993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7DAEF229-B843-3788-414C-04C7558A7E54}"/>
              </a:ext>
            </a:extLst>
          </p:cNvPr>
          <p:cNvSpPr>
            <a:spLocks noGrp="1"/>
          </p:cNvSpPr>
          <p:nvPr>
            <p:ph type="pic" sz="quarter" idx="10"/>
          </p:nvPr>
        </p:nvSpPr>
        <p:spPr>
          <a:xfrm>
            <a:off x="0" y="0"/>
            <a:ext cx="4105275" cy="6865938"/>
          </a:xfrm>
          <a:prstGeom prst="rect">
            <a:avLst/>
          </a:prstGeom>
        </p:spPr>
        <p:txBody>
          <a:bodyPr/>
          <a:lstStyle/>
          <a:p>
            <a:endParaRPr lang="en-US" dirty="0"/>
          </a:p>
        </p:txBody>
      </p:sp>
      <p:cxnSp>
        <p:nvCxnSpPr>
          <p:cNvPr id="5" name="Straight Connector 4">
            <a:extLst>
              <a:ext uri="{FF2B5EF4-FFF2-40B4-BE49-F238E27FC236}">
                <a16:creationId xmlns:a16="http://schemas.microsoft.com/office/drawing/2014/main" id="{5DC9F472-158B-25FC-9EE0-0A04F5CEEC73}"/>
              </a:ext>
            </a:extLst>
          </p:cNvPr>
          <p:cNvCxnSpPr>
            <a:cxnSpLocks/>
          </p:cNvCxnSpPr>
          <p:nvPr userDrawn="1"/>
        </p:nvCxnSpPr>
        <p:spPr>
          <a:xfrm>
            <a:off x="4309672" y="6511821"/>
            <a:ext cx="3767528" cy="0"/>
          </a:xfrm>
          <a:prstGeom prst="line">
            <a:avLst/>
          </a:prstGeom>
          <a:ln w="12700" cap="flat" cmpd="sng" algn="ctr">
            <a:solidFill>
              <a:schemeClr val="tx1">
                <a:alpha val="7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Straight Connector 6">
            <a:extLst>
              <a:ext uri="{FF2B5EF4-FFF2-40B4-BE49-F238E27FC236}">
                <a16:creationId xmlns:a16="http://schemas.microsoft.com/office/drawing/2014/main" id="{C9D9C170-D013-D1E5-FDED-71BCE33C1312}"/>
              </a:ext>
            </a:extLst>
          </p:cNvPr>
          <p:cNvCxnSpPr>
            <a:cxnSpLocks/>
          </p:cNvCxnSpPr>
          <p:nvPr userDrawn="1"/>
        </p:nvCxnSpPr>
        <p:spPr>
          <a:xfrm flipH="1">
            <a:off x="8607042" y="6487182"/>
            <a:ext cx="164027" cy="0"/>
          </a:xfrm>
          <a:prstGeom prst="line">
            <a:avLst/>
          </a:prstGeom>
          <a:ln w="12700" cap="flat" cmpd="sng" algn="ctr">
            <a:solidFill>
              <a:schemeClr val="tx1">
                <a:alpha val="7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Picture 8">
            <a:extLst>
              <a:ext uri="{FF2B5EF4-FFF2-40B4-BE49-F238E27FC236}">
                <a16:creationId xmlns:a16="http://schemas.microsoft.com/office/drawing/2014/main" id="{FB1ADCD0-1CAE-2099-55A1-915C8A89E3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203686" y="6349824"/>
            <a:ext cx="305994" cy="323993"/>
          </a:xfrm>
          <a:prstGeom prst="rect">
            <a:avLst/>
          </a:prstGeom>
        </p:spPr>
      </p:pic>
      <p:sp>
        <p:nvSpPr>
          <p:cNvPr id="16" name="Text Placeholder 15">
            <a:extLst>
              <a:ext uri="{FF2B5EF4-FFF2-40B4-BE49-F238E27FC236}">
                <a16:creationId xmlns:a16="http://schemas.microsoft.com/office/drawing/2014/main" id="{1B9FE7DF-9B56-0C80-58CF-CBC7F466DB6B}"/>
              </a:ext>
            </a:extLst>
          </p:cNvPr>
          <p:cNvSpPr>
            <a:spLocks noGrp="1"/>
          </p:cNvSpPr>
          <p:nvPr>
            <p:ph type="body" sz="quarter" idx="11"/>
          </p:nvPr>
        </p:nvSpPr>
        <p:spPr>
          <a:xfrm>
            <a:off x="372931" y="5196490"/>
            <a:ext cx="3328988" cy="1477328"/>
          </a:xfrm>
          <a:prstGeom prst="rect">
            <a:avLst/>
          </a:prstGeom>
        </p:spPr>
        <p:txBody>
          <a:bodyPr anchor="ctr"/>
          <a:lstStyle>
            <a:lvl1pPr marL="0" indent="0" algn="l">
              <a:buNone/>
              <a:defRPr sz="3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18" name="Text Placeholder 17">
            <a:extLst>
              <a:ext uri="{FF2B5EF4-FFF2-40B4-BE49-F238E27FC236}">
                <a16:creationId xmlns:a16="http://schemas.microsoft.com/office/drawing/2014/main" id="{EF967FC6-4943-739D-3439-508C602BE88A}"/>
              </a:ext>
            </a:extLst>
          </p:cNvPr>
          <p:cNvSpPr>
            <a:spLocks noGrp="1"/>
          </p:cNvSpPr>
          <p:nvPr>
            <p:ph type="body" sz="quarter" idx="12"/>
          </p:nvPr>
        </p:nvSpPr>
        <p:spPr>
          <a:xfrm>
            <a:off x="4491038" y="571500"/>
            <a:ext cx="4279900" cy="5507038"/>
          </a:xfrm>
          <a:prstGeom prst="rect">
            <a:avLst/>
          </a:prstGeom>
        </p:spPr>
        <p:txBody>
          <a:bodyPr anchor="ctr" anchorCtr="1">
            <a:normAutofit/>
          </a:bodyPr>
          <a:lstStyle>
            <a:lvl1pPr marL="285750" indent="-285750">
              <a:buFont typeface="Arial" panose="020B0604020202020204" pitchFamily="34" charset="0"/>
              <a:buChar char="•"/>
              <a:defRPr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buFont typeface="Arial" panose="020B0604020202020204" pitchFamily="34" charset="0"/>
              <a:buChar char="•"/>
              <a:defRPr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200150" indent="-285750">
              <a:buFont typeface="Arial" panose="020B0604020202020204" pitchFamily="34" charset="0"/>
              <a:buChar char="•"/>
              <a:defRPr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57350" indent="-285750">
              <a:buFont typeface="Arial" panose="020B0604020202020204" pitchFamily="34" charset="0"/>
              <a:buChar char="•"/>
              <a:defRPr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114550" indent="-285750">
              <a:buFont typeface="Arial" panose="020B0604020202020204" pitchFamily="34" charset="0"/>
              <a:buChar char="•"/>
              <a:defRPr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032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DC9F472-158B-25FC-9EE0-0A04F5CEEC73}"/>
              </a:ext>
            </a:extLst>
          </p:cNvPr>
          <p:cNvCxnSpPr>
            <a:cxnSpLocks/>
          </p:cNvCxnSpPr>
          <p:nvPr userDrawn="1"/>
        </p:nvCxnSpPr>
        <p:spPr>
          <a:xfrm>
            <a:off x="457200" y="6511821"/>
            <a:ext cx="7620000" cy="0"/>
          </a:xfrm>
          <a:prstGeom prst="line">
            <a:avLst/>
          </a:prstGeom>
          <a:ln w="12700" cap="flat" cmpd="sng" algn="ctr">
            <a:solidFill>
              <a:schemeClr val="tx1">
                <a:alpha val="7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Straight Connector 6">
            <a:extLst>
              <a:ext uri="{FF2B5EF4-FFF2-40B4-BE49-F238E27FC236}">
                <a16:creationId xmlns:a16="http://schemas.microsoft.com/office/drawing/2014/main" id="{C9D9C170-D013-D1E5-FDED-71BCE33C1312}"/>
              </a:ext>
            </a:extLst>
          </p:cNvPr>
          <p:cNvCxnSpPr>
            <a:cxnSpLocks/>
          </p:cNvCxnSpPr>
          <p:nvPr userDrawn="1"/>
        </p:nvCxnSpPr>
        <p:spPr>
          <a:xfrm flipH="1">
            <a:off x="8607042" y="6487182"/>
            <a:ext cx="164027" cy="0"/>
          </a:xfrm>
          <a:prstGeom prst="line">
            <a:avLst/>
          </a:prstGeom>
          <a:ln w="12700" cap="flat" cmpd="sng" algn="ctr">
            <a:solidFill>
              <a:schemeClr val="tx1">
                <a:alpha val="7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Picture 8">
            <a:extLst>
              <a:ext uri="{FF2B5EF4-FFF2-40B4-BE49-F238E27FC236}">
                <a16:creationId xmlns:a16="http://schemas.microsoft.com/office/drawing/2014/main" id="{FB1ADCD0-1CAE-2099-55A1-915C8A89E3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203686" y="6349824"/>
            <a:ext cx="305994" cy="323994"/>
          </a:xfrm>
          <a:prstGeom prst="rect">
            <a:avLst/>
          </a:prstGeom>
        </p:spPr>
      </p:pic>
    </p:spTree>
    <p:extLst>
      <p:ext uri="{BB962C8B-B14F-4D97-AF65-F5344CB8AC3E}">
        <p14:creationId xmlns:p14="http://schemas.microsoft.com/office/powerpoint/2010/main" val="1936467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68580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381000" y="2209801"/>
            <a:ext cx="39624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381000" y="5562600"/>
            <a:ext cx="40386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381000" y="4445001"/>
            <a:ext cx="39624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457200"/>
            <a:ext cx="3840480" cy="1280160"/>
          </a:xfrm>
          <a:prstGeom prst="rect">
            <a:avLst/>
          </a:prstGeom>
        </p:spPr>
      </p:pic>
    </p:spTree>
    <p:extLst>
      <p:ext uri="{BB962C8B-B14F-4D97-AF65-F5344CB8AC3E}">
        <p14:creationId xmlns:p14="http://schemas.microsoft.com/office/powerpoint/2010/main" val="2255976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2CA7A-5EA5-1AE8-93D6-348381C6601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F8A7B1-58F2-8C3B-FC71-21572B9A561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AA8180-B15E-A608-B312-4572E626E873}"/>
              </a:ext>
            </a:extLst>
          </p:cNvPr>
          <p:cNvSpPr>
            <a:spLocks noGrp="1"/>
          </p:cNvSpPr>
          <p:nvPr>
            <p:ph type="dt" sz="half" idx="10"/>
          </p:nvPr>
        </p:nvSpPr>
        <p:spPr>
          <a:xfrm>
            <a:off x="628650" y="6356350"/>
            <a:ext cx="2057400" cy="365125"/>
          </a:xfrm>
          <a:prstGeom prst="rect">
            <a:avLst/>
          </a:prstGeom>
        </p:spPr>
        <p:txBody>
          <a:bodyPr/>
          <a:lstStyle/>
          <a:p>
            <a:fld id="{6259D13B-1A90-F04B-9768-D1554385334E}" type="datetimeFigureOut">
              <a:rPr lang="en-US" smtClean="0"/>
              <a:t>5/11/23</a:t>
            </a:fld>
            <a:endParaRPr lang="en-US"/>
          </a:p>
        </p:txBody>
      </p:sp>
      <p:sp>
        <p:nvSpPr>
          <p:cNvPr id="5" name="Footer Placeholder 4">
            <a:extLst>
              <a:ext uri="{FF2B5EF4-FFF2-40B4-BE49-F238E27FC236}">
                <a16:creationId xmlns:a16="http://schemas.microsoft.com/office/drawing/2014/main" id="{0C0847DF-63B1-0B7F-F18B-6B625DAFB2D4}"/>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001F8C-9363-4882-0D29-3E2469C97281}"/>
              </a:ext>
            </a:extLst>
          </p:cNvPr>
          <p:cNvSpPr>
            <a:spLocks noGrp="1"/>
          </p:cNvSpPr>
          <p:nvPr>
            <p:ph type="sldNum" sz="quarter" idx="12"/>
          </p:nvPr>
        </p:nvSpPr>
        <p:spPr>
          <a:xfrm>
            <a:off x="6457950" y="6356350"/>
            <a:ext cx="2057400" cy="365125"/>
          </a:xfrm>
          <a:prstGeom prst="rect">
            <a:avLst/>
          </a:prstGeom>
        </p:spPr>
        <p:txBody>
          <a:bodyPr/>
          <a:lstStyle/>
          <a:p>
            <a:fld id="{AC2F0D5E-87C9-FC4D-B5B7-BE33DA21A47D}" type="slidenum">
              <a:rPr lang="en-US" smtClean="0"/>
              <a:t>‹#›</a:t>
            </a:fld>
            <a:endParaRPr lang="en-US"/>
          </a:p>
        </p:txBody>
      </p:sp>
    </p:spTree>
    <p:extLst>
      <p:ext uri="{BB962C8B-B14F-4D97-AF65-F5344CB8AC3E}">
        <p14:creationId xmlns:p14="http://schemas.microsoft.com/office/powerpoint/2010/main" val="1014984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F057B-D427-CA3C-09B4-6274F19290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78B2F4-AB0F-FBAA-EF50-60F11AC2BD7A}"/>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0AA2C-F633-8948-9A0D-9D29CB433466}"/>
              </a:ext>
            </a:extLst>
          </p:cNvPr>
          <p:cNvSpPr>
            <a:spLocks noGrp="1"/>
          </p:cNvSpPr>
          <p:nvPr>
            <p:ph type="dt" sz="half" idx="10"/>
          </p:nvPr>
        </p:nvSpPr>
        <p:spPr>
          <a:xfrm>
            <a:off x="628650" y="6356350"/>
            <a:ext cx="2057400" cy="365125"/>
          </a:xfrm>
          <a:prstGeom prst="rect">
            <a:avLst/>
          </a:prstGeom>
        </p:spPr>
        <p:txBody>
          <a:bodyPr/>
          <a:lstStyle/>
          <a:p>
            <a:fld id="{6259D13B-1A90-F04B-9768-D1554385334E}" type="datetimeFigureOut">
              <a:rPr lang="en-US" smtClean="0"/>
              <a:t>5/11/23</a:t>
            </a:fld>
            <a:endParaRPr lang="en-US"/>
          </a:p>
        </p:txBody>
      </p:sp>
      <p:sp>
        <p:nvSpPr>
          <p:cNvPr id="5" name="Footer Placeholder 4">
            <a:extLst>
              <a:ext uri="{FF2B5EF4-FFF2-40B4-BE49-F238E27FC236}">
                <a16:creationId xmlns:a16="http://schemas.microsoft.com/office/drawing/2014/main" id="{9DE57B78-6005-FD25-79B3-991D77F528A7}"/>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9A0FAD-9D37-0AE9-5B1B-90DA6D02A409}"/>
              </a:ext>
            </a:extLst>
          </p:cNvPr>
          <p:cNvSpPr>
            <a:spLocks noGrp="1"/>
          </p:cNvSpPr>
          <p:nvPr>
            <p:ph type="sldNum" sz="quarter" idx="12"/>
          </p:nvPr>
        </p:nvSpPr>
        <p:spPr>
          <a:xfrm>
            <a:off x="6457950" y="6356350"/>
            <a:ext cx="2057400" cy="365125"/>
          </a:xfrm>
          <a:prstGeom prst="rect">
            <a:avLst/>
          </a:prstGeom>
        </p:spPr>
        <p:txBody>
          <a:bodyPr/>
          <a:lstStyle/>
          <a:p>
            <a:fld id="{AC2F0D5E-87C9-FC4D-B5B7-BE33DA21A47D}" type="slidenum">
              <a:rPr lang="en-US" smtClean="0"/>
              <a:t>‹#›</a:t>
            </a:fld>
            <a:endParaRPr lang="en-US"/>
          </a:p>
        </p:txBody>
      </p:sp>
    </p:spTree>
    <p:extLst>
      <p:ext uri="{BB962C8B-B14F-4D97-AF65-F5344CB8AC3E}">
        <p14:creationId xmlns:p14="http://schemas.microsoft.com/office/powerpoint/2010/main" val="1930567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81C19-18E9-8731-C696-583A5CB2A4E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9DF770-3715-9B5C-78D0-997282C97CE3}"/>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663555-1C46-F0B6-7A00-446706B58970}"/>
              </a:ext>
            </a:extLst>
          </p:cNvPr>
          <p:cNvSpPr>
            <a:spLocks noGrp="1"/>
          </p:cNvSpPr>
          <p:nvPr>
            <p:ph type="dt" sz="half" idx="10"/>
          </p:nvPr>
        </p:nvSpPr>
        <p:spPr>
          <a:xfrm>
            <a:off x="628650" y="6356350"/>
            <a:ext cx="2057400" cy="365125"/>
          </a:xfrm>
          <a:prstGeom prst="rect">
            <a:avLst/>
          </a:prstGeom>
        </p:spPr>
        <p:txBody>
          <a:bodyPr/>
          <a:lstStyle/>
          <a:p>
            <a:fld id="{6259D13B-1A90-F04B-9768-D1554385334E}" type="datetimeFigureOut">
              <a:rPr lang="en-US" smtClean="0"/>
              <a:t>5/11/23</a:t>
            </a:fld>
            <a:endParaRPr lang="en-US"/>
          </a:p>
        </p:txBody>
      </p:sp>
      <p:sp>
        <p:nvSpPr>
          <p:cNvPr id="5" name="Footer Placeholder 4">
            <a:extLst>
              <a:ext uri="{FF2B5EF4-FFF2-40B4-BE49-F238E27FC236}">
                <a16:creationId xmlns:a16="http://schemas.microsoft.com/office/drawing/2014/main" id="{CE21C0A7-E9F7-A3BB-BE2F-F6464C9DD5CE}"/>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9705F3-B959-9209-5747-FB76A0A96F14}"/>
              </a:ext>
            </a:extLst>
          </p:cNvPr>
          <p:cNvSpPr>
            <a:spLocks noGrp="1"/>
          </p:cNvSpPr>
          <p:nvPr>
            <p:ph type="sldNum" sz="quarter" idx="12"/>
          </p:nvPr>
        </p:nvSpPr>
        <p:spPr>
          <a:xfrm>
            <a:off x="6457950" y="6356350"/>
            <a:ext cx="2057400" cy="365125"/>
          </a:xfrm>
          <a:prstGeom prst="rect">
            <a:avLst/>
          </a:prstGeom>
        </p:spPr>
        <p:txBody>
          <a:bodyPr/>
          <a:lstStyle/>
          <a:p>
            <a:fld id="{AC2F0D5E-87C9-FC4D-B5B7-BE33DA21A47D}" type="slidenum">
              <a:rPr lang="en-US" smtClean="0"/>
              <a:t>‹#›</a:t>
            </a:fld>
            <a:endParaRPr lang="en-US"/>
          </a:p>
        </p:txBody>
      </p:sp>
    </p:spTree>
    <p:extLst>
      <p:ext uri="{BB962C8B-B14F-4D97-AF65-F5344CB8AC3E}">
        <p14:creationId xmlns:p14="http://schemas.microsoft.com/office/powerpoint/2010/main" val="2636177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8B431-747B-6682-1F7B-AD2D1DFE00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A40A35-CBBC-DA21-C6CB-EB436DAA5F49}"/>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6FC414-3390-1B9C-4AA2-2ED063C35FF3}"/>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8FB7AE-5F98-273F-E52E-629B5BE75C82}"/>
              </a:ext>
            </a:extLst>
          </p:cNvPr>
          <p:cNvSpPr>
            <a:spLocks noGrp="1"/>
          </p:cNvSpPr>
          <p:nvPr>
            <p:ph type="dt" sz="half" idx="10"/>
          </p:nvPr>
        </p:nvSpPr>
        <p:spPr>
          <a:xfrm>
            <a:off x="628650" y="6356350"/>
            <a:ext cx="2057400" cy="365125"/>
          </a:xfrm>
          <a:prstGeom prst="rect">
            <a:avLst/>
          </a:prstGeom>
        </p:spPr>
        <p:txBody>
          <a:bodyPr/>
          <a:lstStyle/>
          <a:p>
            <a:fld id="{6259D13B-1A90-F04B-9768-D1554385334E}" type="datetimeFigureOut">
              <a:rPr lang="en-US" smtClean="0"/>
              <a:t>5/11/23</a:t>
            </a:fld>
            <a:endParaRPr lang="en-US"/>
          </a:p>
        </p:txBody>
      </p:sp>
      <p:sp>
        <p:nvSpPr>
          <p:cNvPr id="6" name="Footer Placeholder 5">
            <a:extLst>
              <a:ext uri="{FF2B5EF4-FFF2-40B4-BE49-F238E27FC236}">
                <a16:creationId xmlns:a16="http://schemas.microsoft.com/office/drawing/2014/main" id="{98578BC5-FE11-46F8-94BD-59F9A4D4773E}"/>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DEC252-0E6D-A5A2-F591-F45746EF990F}"/>
              </a:ext>
            </a:extLst>
          </p:cNvPr>
          <p:cNvSpPr>
            <a:spLocks noGrp="1"/>
          </p:cNvSpPr>
          <p:nvPr>
            <p:ph type="sldNum" sz="quarter" idx="12"/>
          </p:nvPr>
        </p:nvSpPr>
        <p:spPr>
          <a:xfrm>
            <a:off x="6457950" y="6356350"/>
            <a:ext cx="2057400" cy="365125"/>
          </a:xfrm>
          <a:prstGeom prst="rect">
            <a:avLst/>
          </a:prstGeom>
        </p:spPr>
        <p:txBody>
          <a:bodyPr/>
          <a:lstStyle/>
          <a:p>
            <a:fld id="{AC2F0D5E-87C9-FC4D-B5B7-BE33DA21A47D}" type="slidenum">
              <a:rPr lang="en-US" smtClean="0"/>
              <a:t>‹#›</a:t>
            </a:fld>
            <a:endParaRPr lang="en-US"/>
          </a:p>
        </p:txBody>
      </p:sp>
    </p:spTree>
    <p:extLst>
      <p:ext uri="{BB962C8B-B14F-4D97-AF65-F5344CB8AC3E}">
        <p14:creationId xmlns:p14="http://schemas.microsoft.com/office/powerpoint/2010/main" val="955473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05261-94CF-6E39-48E9-DB49D6DCDD24}"/>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A8E9C8-99FA-BA5D-FD09-07BA069DE6B6}"/>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5DFE30-9F5C-3CC3-AD75-CC5D9EE7F8E1}"/>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5323AB-EA22-FD1E-A6EF-7B2B505BEADB}"/>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988C95-117E-F194-3EA1-3BC4A570F2E6}"/>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ED320-B43B-6B90-93FA-8F0ACB2B24A1}"/>
              </a:ext>
            </a:extLst>
          </p:cNvPr>
          <p:cNvSpPr>
            <a:spLocks noGrp="1"/>
          </p:cNvSpPr>
          <p:nvPr>
            <p:ph type="dt" sz="half" idx="10"/>
          </p:nvPr>
        </p:nvSpPr>
        <p:spPr>
          <a:xfrm>
            <a:off x="628650" y="6356350"/>
            <a:ext cx="2057400" cy="365125"/>
          </a:xfrm>
          <a:prstGeom prst="rect">
            <a:avLst/>
          </a:prstGeom>
        </p:spPr>
        <p:txBody>
          <a:bodyPr/>
          <a:lstStyle/>
          <a:p>
            <a:fld id="{6259D13B-1A90-F04B-9768-D1554385334E}" type="datetimeFigureOut">
              <a:rPr lang="en-US" smtClean="0"/>
              <a:t>5/11/23</a:t>
            </a:fld>
            <a:endParaRPr lang="en-US"/>
          </a:p>
        </p:txBody>
      </p:sp>
      <p:sp>
        <p:nvSpPr>
          <p:cNvPr id="8" name="Footer Placeholder 7">
            <a:extLst>
              <a:ext uri="{FF2B5EF4-FFF2-40B4-BE49-F238E27FC236}">
                <a16:creationId xmlns:a16="http://schemas.microsoft.com/office/drawing/2014/main" id="{52005F33-F9F4-01C2-EF6A-36CAD307CB07}"/>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6A05B5-2D10-9CE6-A5F4-E01FF36C7AC2}"/>
              </a:ext>
            </a:extLst>
          </p:cNvPr>
          <p:cNvSpPr>
            <a:spLocks noGrp="1"/>
          </p:cNvSpPr>
          <p:nvPr>
            <p:ph type="sldNum" sz="quarter" idx="12"/>
          </p:nvPr>
        </p:nvSpPr>
        <p:spPr>
          <a:xfrm>
            <a:off x="6457950" y="6356350"/>
            <a:ext cx="2057400" cy="365125"/>
          </a:xfrm>
          <a:prstGeom prst="rect">
            <a:avLst/>
          </a:prstGeom>
        </p:spPr>
        <p:txBody>
          <a:bodyPr/>
          <a:lstStyle/>
          <a:p>
            <a:fld id="{AC2F0D5E-87C9-FC4D-B5B7-BE33DA21A47D}" type="slidenum">
              <a:rPr lang="en-US" smtClean="0"/>
              <a:t>‹#›</a:t>
            </a:fld>
            <a:endParaRPr lang="en-US"/>
          </a:p>
        </p:txBody>
      </p:sp>
    </p:spTree>
    <p:extLst>
      <p:ext uri="{BB962C8B-B14F-4D97-AF65-F5344CB8AC3E}">
        <p14:creationId xmlns:p14="http://schemas.microsoft.com/office/powerpoint/2010/main" val="1394488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1EAB1-DA8B-D22F-2E62-2683DC017A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4A05F9-CE80-6CC4-B9BA-BB646C371290}"/>
              </a:ext>
            </a:extLst>
          </p:cNvPr>
          <p:cNvSpPr>
            <a:spLocks noGrp="1"/>
          </p:cNvSpPr>
          <p:nvPr>
            <p:ph type="dt" sz="half" idx="10"/>
          </p:nvPr>
        </p:nvSpPr>
        <p:spPr>
          <a:xfrm>
            <a:off x="628650" y="6356350"/>
            <a:ext cx="2057400" cy="365125"/>
          </a:xfrm>
          <a:prstGeom prst="rect">
            <a:avLst/>
          </a:prstGeom>
        </p:spPr>
        <p:txBody>
          <a:bodyPr/>
          <a:lstStyle/>
          <a:p>
            <a:fld id="{6259D13B-1A90-F04B-9768-D1554385334E}" type="datetimeFigureOut">
              <a:rPr lang="en-US" smtClean="0"/>
              <a:t>5/11/23</a:t>
            </a:fld>
            <a:endParaRPr lang="en-US"/>
          </a:p>
        </p:txBody>
      </p:sp>
      <p:sp>
        <p:nvSpPr>
          <p:cNvPr id="4" name="Footer Placeholder 3">
            <a:extLst>
              <a:ext uri="{FF2B5EF4-FFF2-40B4-BE49-F238E27FC236}">
                <a16:creationId xmlns:a16="http://schemas.microsoft.com/office/drawing/2014/main" id="{6B4DEAC5-D9B1-B6FA-DDA8-92EDBC89552B}"/>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79DD6A5-B960-1278-B808-AD25F77BCF6C}"/>
              </a:ext>
            </a:extLst>
          </p:cNvPr>
          <p:cNvSpPr>
            <a:spLocks noGrp="1"/>
          </p:cNvSpPr>
          <p:nvPr>
            <p:ph type="sldNum" sz="quarter" idx="12"/>
          </p:nvPr>
        </p:nvSpPr>
        <p:spPr>
          <a:xfrm>
            <a:off x="6457950" y="6356350"/>
            <a:ext cx="2057400" cy="365125"/>
          </a:xfrm>
          <a:prstGeom prst="rect">
            <a:avLst/>
          </a:prstGeom>
        </p:spPr>
        <p:txBody>
          <a:bodyPr/>
          <a:lstStyle/>
          <a:p>
            <a:fld id="{AC2F0D5E-87C9-FC4D-B5B7-BE33DA21A47D}" type="slidenum">
              <a:rPr lang="en-US" smtClean="0"/>
              <a:t>‹#›</a:t>
            </a:fld>
            <a:endParaRPr lang="en-US"/>
          </a:p>
        </p:txBody>
      </p:sp>
    </p:spTree>
    <p:extLst>
      <p:ext uri="{BB962C8B-B14F-4D97-AF65-F5344CB8AC3E}">
        <p14:creationId xmlns:p14="http://schemas.microsoft.com/office/powerpoint/2010/main" val="2487458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4FDD75-1D51-DFE4-D408-46A07F6C4281}"/>
              </a:ext>
            </a:extLst>
          </p:cNvPr>
          <p:cNvSpPr>
            <a:spLocks noGrp="1"/>
          </p:cNvSpPr>
          <p:nvPr>
            <p:ph type="dt" sz="half" idx="10"/>
          </p:nvPr>
        </p:nvSpPr>
        <p:spPr>
          <a:xfrm>
            <a:off x="628650" y="6356350"/>
            <a:ext cx="2057400" cy="365125"/>
          </a:xfrm>
          <a:prstGeom prst="rect">
            <a:avLst/>
          </a:prstGeom>
        </p:spPr>
        <p:txBody>
          <a:bodyPr/>
          <a:lstStyle/>
          <a:p>
            <a:fld id="{6259D13B-1A90-F04B-9768-D1554385334E}" type="datetimeFigureOut">
              <a:rPr lang="en-US" smtClean="0"/>
              <a:t>5/11/23</a:t>
            </a:fld>
            <a:endParaRPr lang="en-US"/>
          </a:p>
        </p:txBody>
      </p:sp>
      <p:sp>
        <p:nvSpPr>
          <p:cNvPr id="3" name="Footer Placeholder 2">
            <a:extLst>
              <a:ext uri="{FF2B5EF4-FFF2-40B4-BE49-F238E27FC236}">
                <a16:creationId xmlns:a16="http://schemas.microsoft.com/office/drawing/2014/main" id="{14627DA1-E5EA-0589-8004-E2FAA3A46C29}"/>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147471-82F7-D157-295F-94AD501E97F7}"/>
              </a:ext>
            </a:extLst>
          </p:cNvPr>
          <p:cNvSpPr>
            <a:spLocks noGrp="1"/>
          </p:cNvSpPr>
          <p:nvPr>
            <p:ph type="sldNum" sz="quarter" idx="12"/>
          </p:nvPr>
        </p:nvSpPr>
        <p:spPr>
          <a:xfrm>
            <a:off x="6457950" y="6356350"/>
            <a:ext cx="2057400" cy="365125"/>
          </a:xfrm>
          <a:prstGeom prst="rect">
            <a:avLst/>
          </a:prstGeom>
        </p:spPr>
        <p:txBody>
          <a:bodyPr/>
          <a:lstStyle/>
          <a:p>
            <a:fld id="{AC2F0D5E-87C9-FC4D-B5B7-BE33DA21A47D}" type="slidenum">
              <a:rPr lang="en-US" smtClean="0"/>
              <a:t>‹#›</a:t>
            </a:fld>
            <a:endParaRPr lang="en-US"/>
          </a:p>
        </p:txBody>
      </p:sp>
    </p:spTree>
    <p:extLst>
      <p:ext uri="{BB962C8B-B14F-4D97-AF65-F5344CB8AC3E}">
        <p14:creationId xmlns:p14="http://schemas.microsoft.com/office/powerpoint/2010/main" val="3775752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87F9E-C227-21C6-F3C5-FBD0FF2C223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33F140-7A66-BAB7-7F51-98932A31825B}"/>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3FDD62-CF8C-C107-DD64-75E1DEC18308}"/>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C14B5A-4303-F898-7679-85DB13DCC8A2}"/>
              </a:ext>
            </a:extLst>
          </p:cNvPr>
          <p:cNvSpPr>
            <a:spLocks noGrp="1"/>
          </p:cNvSpPr>
          <p:nvPr>
            <p:ph type="dt" sz="half" idx="10"/>
          </p:nvPr>
        </p:nvSpPr>
        <p:spPr>
          <a:xfrm>
            <a:off x="628650" y="6356350"/>
            <a:ext cx="2057400" cy="365125"/>
          </a:xfrm>
          <a:prstGeom prst="rect">
            <a:avLst/>
          </a:prstGeom>
        </p:spPr>
        <p:txBody>
          <a:bodyPr/>
          <a:lstStyle/>
          <a:p>
            <a:fld id="{6259D13B-1A90-F04B-9768-D1554385334E}" type="datetimeFigureOut">
              <a:rPr lang="en-US" smtClean="0"/>
              <a:t>5/11/23</a:t>
            </a:fld>
            <a:endParaRPr lang="en-US"/>
          </a:p>
        </p:txBody>
      </p:sp>
      <p:sp>
        <p:nvSpPr>
          <p:cNvPr id="6" name="Footer Placeholder 5">
            <a:extLst>
              <a:ext uri="{FF2B5EF4-FFF2-40B4-BE49-F238E27FC236}">
                <a16:creationId xmlns:a16="http://schemas.microsoft.com/office/drawing/2014/main" id="{151268C3-86CE-2ACA-6D3E-61746D126C65}"/>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B6F885-8948-2C0A-B58A-06CA31AFBB50}"/>
              </a:ext>
            </a:extLst>
          </p:cNvPr>
          <p:cNvSpPr>
            <a:spLocks noGrp="1"/>
          </p:cNvSpPr>
          <p:nvPr>
            <p:ph type="sldNum" sz="quarter" idx="12"/>
          </p:nvPr>
        </p:nvSpPr>
        <p:spPr>
          <a:xfrm>
            <a:off x="6457950" y="6356350"/>
            <a:ext cx="2057400" cy="365125"/>
          </a:xfrm>
          <a:prstGeom prst="rect">
            <a:avLst/>
          </a:prstGeom>
        </p:spPr>
        <p:txBody>
          <a:bodyPr/>
          <a:lstStyle/>
          <a:p>
            <a:fld id="{AC2F0D5E-87C9-FC4D-B5B7-BE33DA21A47D}" type="slidenum">
              <a:rPr lang="en-US" smtClean="0"/>
              <a:t>‹#›</a:t>
            </a:fld>
            <a:endParaRPr lang="en-US"/>
          </a:p>
        </p:txBody>
      </p:sp>
    </p:spTree>
    <p:extLst>
      <p:ext uri="{BB962C8B-B14F-4D97-AF65-F5344CB8AC3E}">
        <p14:creationId xmlns:p14="http://schemas.microsoft.com/office/powerpoint/2010/main" val="1228575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427C4-34F0-A0CB-1C6B-BE5348B9359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B2C56-39DC-1ABE-D1F1-703BEECFD832}"/>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2D950F-3F3D-4A92-674D-990B519DD030}"/>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21690C-978F-DA6A-BE01-43D370B731C1}"/>
              </a:ext>
            </a:extLst>
          </p:cNvPr>
          <p:cNvSpPr>
            <a:spLocks noGrp="1"/>
          </p:cNvSpPr>
          <p:nvPr>
            <p:ph type="dt" sz="half" idx="10"/>
          </p:nvPr>
        </p:nvSpPr>
        <p:spPr>
          <a:xfrm>
            <a:off x="628650" y="6356350"/>
            <a:ext cx="2057400" cy="365125"/>
          </a:xfrm>
          <a:prstGeom prst="rect">
            <a:avLst/>
          </a:prstGeom>
        </p:spPr>
        <p:txBody>
          <a:bodyPr/>
          <a:lstStyle/>
          <a:p>
            <a:fld id="{6259D13B-1A90-F04B-9768-D1554385334E}" type="datetimeFigureOut">
              <a:rPr lang="en-US" smtClean="0"/>
              <a:t>5/11/23</a:t>
            </a:fld>
            <a:endParaRPr lang="en-US"/>
          </a:p>
        </p:txBody>
      </p:sp>
      <p:sp>
        <p:nvSpPr>
          <p:cNvPr id="6" name="Footer Placeholder 5">
            <a:extLst>
              <a:ext uri="{FF2B5EF4-FFF2-40B4-BE49-F238E27FC236}">
                <a16:creationId xmlns:a16="http://schemas.microsoft.com/office/drawing/2014/main" id="{48CD8FEA-EC34-AF03-E69F-C37ED1BF49C3}"/>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46DCFA-D19E-28E8-A74A-59BED5DA58D5}"/>
              </a:ext>
            </a:extLst>
          </p:cNvPr>
          <p:cNvSpPr>
            <a:spLocks noGrp="1"/>
          </p:cNvSpPr>
          <p:nvPr>
            <p:ph type="sldNum" sz="quarter" idx="12"/>
          </p:nvPr>
        </p:nvSpPr>
        <p:spPr>
          <a:xfrm>
            <a:off x="6457950" y="6356350"/>
            <a:ext cx="2057400" cy="365125"/>
          </a:xfrm>
          <a:prstGeom prst="rect">
            <a:avLst/>
          </a:prstGeom>
        </p:spPr>
        <p:txBody>
          <a:bodyPr/>
          <a:lstStyle/>
          <a:p>
            <a:fld id="{AC2F0D5E-87C9-FC4D-B5B7-BE33DA21A47D}" type="slidenum">
              <a:rPr lang="en-US" smtClean="0"/>
              <a:t>‹#›</a:t>
            </a:fld>
            <a:endParaRPr lang="en-US"/>
          </a:p>
        </p:txBody>
      </p:sp>
    </p:spTree>
    <p:extLst>
      <p:ext uri="{BB962C8B-B14F-4D97-AF65-F5344CB8AC3E}">
        <p14:creationId xmlns:p14="http://schemas.microsoft.com/office/powerpoint/2010/main" val="170201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89E52-9353-ED81-D18F-7EA4D54E78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C9D6D4-72CC-BE51-F6B6-662E42ABCB2B}"/>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FB5827-DF21-E653-EF1F-ECA1167412CA}"/>
              </a:ext>
            </a:extLst>
          </p:cNvPr>
          <p:cNvSpPr>
            <a:spLocks noGrp="1"/>
          </p:cNvSpPr>
          <p:nvPr>
            <p:ph type="dt" sz="half" idx="10"/>
          </p:nvPr>
        </p:nvSpPr>
        <p:spPr>
          <a:xfrm>
            <a:off x="628650" y="6356350"/>
            <a:ext cx="2057400" cy="365125"/>
          </a:xfrm>
          <a:prstGeom prst="rect">
            <a:avLst/>
          </a:prstGeom>
        </p:spPr>
        <p:txBody>
          <a:bodyPr/>
          <a:lstStyle/>
          <a:p>
            <a:fld id="{6259D13B-1A90-F04B-9768-D1554385334E}" type="datetimeFigureOut">
              <a:rPr lang="en-US" smtClean="0"/>
              <a:t>5/11/23</a:t>
            </a:fld>
            <a:endParaRPr lang="en-US"/>
          </a:p>
        </p:txBody>
      </p:sp>
      <p:sp>
        <p:nvSpPr>
          <p:cNvPr id="5" name="Footer Placeholder 4">
            <a:extLst>
              <a:ext uri="{FF2B5EF4-FFF2-40B4-BE49-F238E27FC236}">
                <a16:creationId xmlns:a16="http://schemas.microsoft.com/office/drawing/2014/main" id="{42D54F1B-1EAC-FAFA-36FC-7C02C7F3B8BB}"/>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0FE1E8-59C9-320C-8408-2A1972B2645C}"/>
              </a:ext>
            </a:extLst>
          </p:cNvPr>
          <p:cNvSpPr>
            <a:spLocks noGrp="1"/>
          </p:cNvSpPr>
          <p:nvPr>
            <p:ph type="sldNum" sz="quarter" idx="12"/>
          </p:nvPr>
        </p:nvSpPr>
        <p:spPr>
          <a:xfrm>
            <a:off x="6457950" y="6356350"/>
            <a:ext cx="2057400" cy="365125"/>
          </a:xfrm>
          <a:prstGeom prst="rect">
            <a:avLst/>
          </a:prstGeom>
        </p:spPr>
        <p:txBody>
          <a:bodyPr/>
          <a:lstStyle/>
          <a:p>
            <a:fld id="{AC2F0D5E-87C9-FC4D-B5B7-BE33DA21A47D}" type="slidenum">
              <a:rPr lang="en-US" smtClean="0"/>
              <a:t>‹#›</a:t>
            </a:fld>
            <a:endParaRPr lang="en-US"/>
          </a:p>
        </p:txBody>
      </p:sp>
    </p:spTree>
    <p:extLst>
      <p:ext uri="{BB962C8B-B14F-4D97-AF65-F5344CB8AC3E}">
        <p14:creationId xmlns:p14="http://schemas.microsoft.com/office/powerpoint/2010/main" val="306006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5" name="Rectangle 4"/>
          <p:cNvSpPr/>
          <p:nvPr userDrawn="1"/>
        </p:nvSpPr>
        <p:spPr>
          <a:xfrm>
            <a:off x="3200400" y="3874770"/>
            <a:ext cx="59436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p:nvPr>
        </p:nvSpPr>
        <p:spPr>
          <a:xfrm>
            <a:off x="3276600" y="3962400"/>
            <a:ext cx="5715000" cy="205740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890" y="3322320"/>
            <a:ext cx="3345180" cy="3345180"/>
          </a:xfrm>
          <a:prstGeom prst="rect">
            <a:avLst/>
          </a:prstGeom>
          <a:noFill/>
          <a:ln>
            <a:noFill/>
          </a:ln>
        </p:spPr>
      </p:pic>
    </p:spTree>
    <p:extLst>
      <p:ext uri="{BB962C8B-B14F-4D97-AF65-F5344CB8AC3E}">
        <p14:creationId xmlns:p14="http://schemas.microsoft.com/office/powerpoint/2010/main" val="28548909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34B48F-A6E3-19F7-0A70-E46FA0FD70C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B88718-5EA2-1A5E-203B-01CCA5DECB46}"/>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F95BA7-8265-4CB2-C310-2EC0603B55F0}"/>
              </a:ext>
            </a:extLst>
          </p:cNvPr>
          <p:cNvSpPr>
            <a:spLocks noGrp="1"/>
          </p:cNvSpPr>
          <p:nvPr>
            <p:ph type="dt" sz="half" idx="10"/>
          </p:nvPr>
        </p:nvSpPr>
        <p:spPr>
          <a:xfrm>
            <a:off x="628650" y="6356350"/>
            <a:ext cx="2057400" cy="365125"/>
          </a:xfrm>
          <a:prstGeom prst="rect">
            <a:avLst/>
          </a:prstGeom>
        </p:spPr>
        <p:txBody>
          <a:bodyPr/>
          <a:lstStyle/>
          <a:p>
            <a:fld id="{6259D13B-1A90-F04B-9768-D1554385334E}" type="datetimeFigureOut">
              <a:rPr lang="en-US" smtClean="0"/>
              <a:t>5/11/23</a:t>
            </a:fld>
            <a:endParaRPr lang="en-US"/>
          </a:p>
        </p:txBody>
      </p:sp>
      <p:sp>
        <p:nvSpPr>
          <p:cNvPr id="5" name="Footer Placeholder 4">
            <a:extLst>
              <a:ext uri="{FF2B5EF4-FFF2-40B4-BE49-F238E27FC236}">
                <a16:creationId xmlns:a16="http://schemas.microsoft.com/office/drawing/2014/main" id="{D54F09A7-E942-02E7-13AF-64EBD2EE66B8}"/>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DD3649-B0B5-6D7D-CF59-89ECE591FFEC}"/>
              </a:ext>
            </a:extLst>
          </p:cNvPr>
          <p:cNvSpPr>
            <a:spLocks noGrp="1"/>
          </p:cNvSpPr>
          <p:nvPr>
            <p:ph type="sldNum" sz="quarter" idx="12"/>
          </p:nvPr>
        </p:nvSpPr>
        <p:spPr>
          <a:xfrm>
            <a:off x="6457950" y="6356350"/>
            <a:ext cx="2057400" cy="365125"/>
          </a:xfrm>
          <a:prstGeom prst="rect">
            <a:avLst/>
          </a:prstGeom>
        </p:spPr>
        <p:txBody>
          <a:bodyPr/>
          <a:lstStyle/>
          <a:p>
            <a:fld id="{AC2F0D5E-87C9-FC4D-B5B7-BE33DA21A47D}" type="slidenum">
              <a:rPr lang="en-US" smtClean="0"/>
              <a:t>‹#›</a:t>
            </a:fld>
            <a:endParaRPr lang="en-US"/>
          </a:p>
        </p:txBody>
      </p:sp>
    </p:spTree>
    <p:extLst>
      <p:ext uri="{BB962C8B-B14F-4D97-AF65-F5344CB8AC3E}">
        <p14:creationId xmlns:p14="http://schemas.microsoft.com/office/powerpoint/2010/main" val="2022555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1143000"/>
            <a:ext cx="8839200" cy="556260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05800" y="6019800"/>
            <a:ext cx="866774" cy="866774"/>
          </a:xfrm>
          <a:prstGeom prst="rect">
            <a:avLst/>
          </a:prstGeom>
        </p:spPr>
      </p:pic>
    </p:spTree>
    <p:extLst>
      <p:ext uri="{BB962C8B-B14F-4D97-AF65-F5344CB8AC3E}">
        <p14:creationId xmlns:p14="http://schemas.microsoft.com/office/powerpoint/2010/main" val="1899978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1193800"/>
            <a:ext cx="88392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6416675"/>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416675"/>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75" y="6165601"/>
            <a:ext cx="2194560" cy="731520"/>
          </a:xfrm>
          <a:prstGeom prst="rect">
            <a:avLst/>
          </a:prstGeom>
        </p:spPr>
      </p:pic>
    </p:spTree>
    <p:extLst>
      <p:ext uri="{BB962C8B-B14F-4D97-AF65-F5344CB8AC3E}">
        <p14:creationId xmlns:p14="http://schemas.microsoft.com/office/powerpoint/2010/main" val="3942619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1193800"/>
            <a:ext cx="88392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6416675"/>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416675"/>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75" y="6165601"/>
            <a:ext cx="2194560" cy="731520"/>
          </a:xfrm>
          <a:prstGeom prst="rect">
            <a:avLst/>
          </a:prstGeom>
        </p:spPr>
      </p:pic>
    </p:spTree>
    <p:extLst>
      <p:ext uri="{BB962C8B-B14F-4D97-AF65-F5344CB8AC3E}">
        <p14:creationId xmlns:p14="http://schemas.microsoft.com/office/powerpoint/2010/main" val="2770656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152400" y="1193800"/>
            <a:ext cx="88392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75" y="6165601"/>
            <a:ext cx="2194560" cy="731520"/>
          </a:xfrm>
          <a:prstGeom prst="rect">
            <a:avLst/>
          </a:prstGeom>
        </p:spPr>
      </p:pic>
    </p:spTree>
    <p:extLst>
      <p:ext uri="{BB962C8B-B14F-4D97-AF65-F5344CB8AC3E}">
        <p14:creationId xmlns:p14="http://schemas.microsoft.com/office/powerpoint/2010/main" val="256339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1193800"/>
            <a:ext cx="8839200" cy="4958465"/>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6416675"/>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416675"/>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75" y="6165601"/>
            <a:ext cx="2194560" cy="731520"/>
          </a:xfrm>
          <a:prstGeom prst="rect">
            <a:avLst/>
          </a:prstGeom>
        </p:spPr>
      </p:pic>
    </p:spTree>
    <p:extLst>
      <p:ext uri="{BB962C8B-B14F-4D97-AF65-F5344CB8AC3E}">
        <p14:creationId xmlns:p14="http://schemas.microsoft.com/office/powerpoint/2010/main" val="233510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1193800"/>
            <a:ext cx="8839200" cy="4958465"/>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6416675"/>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416675"/>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75" y="6165601"/>
            <a:ext cx="2194560" cy="731520"/>
          </a:xfrm>
          <a:prstGeom prst="rect">
            <a:avLst/>
          </a:prstGeom>
        </p:spPr>
      </p:pic>
    </p:spTree>
    <p:extLst>
      <p:ext uri="{BB962C8B-B14F-4D97-AF65-F5344CB8AC3E}">
        <p14:creationId xmlns:p14="http://schemas.microsoft.com/office/powerpoint/2010/main" val="2883267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b"/>
          <a:lstStyle>
            <a:lvl1pPr algn="ct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7" name="Slide Number Placeholder 5"/>
          <p:cNvSpPr>
            <a:spLocks noGrp="1"/>
          </p:cNvSpPr>
          <p:nvPr>
            <p:ph type="sldNum" sz="quarter" idx="4"/>
          </p:nvPr>
        </p:nvSpPr>
        <p:spPr>
          <a:xfrm>
            <a:off x="6858000" y="6416675"/>
            <a:ext cx="2133600" cy="365125"/>
          </a:xfrm>
          <a:prstGeom prst="rect">
            <a:avLst/>
          </a:prstGeom>
        </p:spPr>
        <p:txBody>
          <a:bodyPr anchor="b"/>
          <a:lstStyle>
            <a:lvl1pPr algn="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1143005989"/>
      </p:ext>
    </p:extLst>
  </p:cSld>
  <p:clrMap bg1="lt1" tx1="dk1" bg2="lt2" tx2="dk2" accent1="accent1" accent2="accent2" accent3="accent3" accent4="accent4" accent5="accent5" accent6="accent6" hlink="hlink" folHlink="folHlink"/>
  <p:sldLayoutIdLst>
    <p:sldLayoutId id="2147483660" r:id="rId1"/>
    <p:sldLayoutId id="2147483670" r:id="rId2"/>
    <p:sldLayoutId id="2147483649" r:id="rId3"/>
    <p:sldLayoutId id="2147483680" r:id="rId4"/>
    <p:sldLayoutId id="2147483679" r:id="rId5"/>
    <p:sldLayoutId id="2147483668" r:id="rId6"/>
    <p:sldLayoutId id="2147483665" r:id="rId7"/>
    <p:sldLayoutId id="2147483672" r:id="rId8"/>
    <p:sldLayoutId id="2147483673" r:id="rId9"/>
    <p:sldLayoutId id="2147483674" r:id="rId10"/>
    <p:sldLayoutId id="2147483671" r:id="rId11"/>
    <p:sldLayoutId id="2147483662" r:id="rId12"/>
    <p:sldLayoutId id="2147483663" r:id="rId13"/>
    <p:sldLayoutId id="2147483676" r:id="rId14"/>
    <p:sldLayoutId id="2147483677" r:id="rId15"/>
    <p:sldLayoutId id="2147483675" r:id="rId16"/>
    <p:sldLayoutId id="214748367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7DF274-4577-52BD-B64A-98FFF65F3828}"/>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34810309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building&#10;&#10;Description automatically generated">
            <a:extLst>
              <a:ext uri="{FF2B5EF4-FFF2-40B4-BE49-F238E27FC236}">
                <a16:creationId xmlns:a16="http://schemas.microsoft.com/office/drawing/2014/main" id="{F5DCAEBC-8905-D3B6-446D-DF519D276BB9}"/>
              </a:ext>
            </a:extLst>
          </p:cNvPr>
          <p:cNvPicPr>
            <a:picLocks noChangeAspect="1"/>
          </p:cNvPicPr>
          <p:nvPr/>
        </p:nvPicPr>
        <p:blipFill rotWithShape="1">
          <a:blip r:embed="rId2">
            <a:extLst>
              <a:ext uri="{28A0092B-C50C-407E-A947-70E740481C1C}">
                <a14:useLocalDpi xmlns:a14="http://schemas.microsoft.com/office/drawing/2010/main" val="0"/>
              </a:ext>
            </a:extLst>
          </a:blip>
          <a:srcRect b="21250"/>
          <a:stretch/>
        </p:blipFill>
        <p:spPr>
          <a:xfrm>
            <a:off x="0" y="381000"/>
            <a:ext cx="9144000" cy="4800600"/>
          </a:xfrm>
          <a:prstGeom prst="rect">
            <a:avLst/>
          </a:prstGeom>
        </p:spPr>
      </p:pic>
      <p:pic>
        <p:nvPicPr>
          <p:cNvPr id="7" name="Picture 6" descr="Icon&#10;&#10;Description automatically generated">
            <a:extLst>
              <a:ext uri="{FF2B5EF4-FFF2-40B4-BE49-F238E27FC236}">
                <a16:creationId xmlns:a16="http://schemas.microsoft.com/office/drawing/2014/main" id="{27A4234E-4309-84E9-5330-606BCEE26455}"/>
              </a:ext>
            </a:extLst>
          </p:cNvPr>
          <p:cNvPicPr>
            <a:picLocks noChangeAspect="1"/>
          </p:cNvPicPr>
          <p:nvPr/>
        </p:nvPicPr>
        <p:blipFill>
          <a:blip r:embed="rId3">
            <a:alphaModFix amt="23000"/>
            <a:extLst>
              <a:ext uri="{28A0092B-C50C-407E-A947-70E740481C1C}">
                <a14:useLocalDpi xmlns:a14="http://schemas.microsoft.com/office/drawing/2010/main" val="0"/>
              </a:ext>
            </a:extLst>
          </a:blip>
          <a:stretch>
            <a:fillRect/>
          </a:stretch>
        </p:blipFill>
        <p:spPr>
          <a:xfrm>
            <a:off x="4114800" y="0"/>
            <a:ext cx="5626100" cy="5626100"/>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626B2143-CCA7-FFB6-20EA-705FE892F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838200"/>
            <a:ext cx="3886200" cy="965200"/>
          </a:xfrm>
          <a:prstGeom prst="rect">
            <a:avLst/>
          </a:prstGeom>
        </p:spPr>
      </p:pic>
      <p:sp>
        <p:nvSpPr>
          <p:cNvPr id="8" name="Text Placeholder 2">
            <a:extLst>
              <a:ext uri="{FF2B5EF4-FFF2-40B4-BE49-F238E27FC236}">
                <a16:creationId xmlns:a16="http://schemas.microsoft.com/office/drawing/2014/main" id="{06656D75-1B37-6F9F-41C8-9BD267C35E62}"/>
              </a:ext>
            </a:extLst>
          </p:cNvPr>
          <p:cNvSpPr txBox="1">
            <a:spLocks/>
          </p:cNvSpPr>
          <p:nvPr/>
        </p:nvSpPr>
        <p:spPr>
          <a:xfrm>
            <a:off x="1066800" y="5268436"/>
            <a:ext cx="7010400" cy="147732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4400" b="1" dirty="0">
                <a:solidFill>
                  <a:srgbClr val="223869"/>
                </a:solidFill>
                <a:effectLst/>
                <a:latin typeface="Open Sans" panose="020B0606030504020204" pitchFamily="34" charset="0"/>
              </a:rPr>
              <a:t>Digital Opportunity Listening Session</a:t>
            </a:r>
            <a:endParaRPr lang="en-US" sz="4400" dirty="0">
              <a:solidFill>
                <a:srgbClr val="223869"/>
              </a:solidFill>
              <a:effectLst/>
              <a:latin typeface="Open Sans" panose="020B0606030504020204" pitchFamily="34" charset="0"/>
            </a:endParaRPr>
          </a:p>
        </p:txBody>
      </p:sp>
    </p:spTree>
    <p:extLst>
      <p:ext uri="{BB962C8B-B14F-4D97-AF65-F5344CB8AC3E}">
        <p14:creationId xmlns:p14="http://schemas.microsoft.com/office/powerpoint/2010/main" val="2321792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4FC9D3D6-3BD1-D0FB-C260-74352C560330}"/>
              </a:ext>
            </a:extLst>
          </p:cNvPr>
          <p:cNvSpPr txBox="1">
            <a:spLocks/>
          </p:cNvSpPr>
          <p:nvPr/>
        </p:nvSpPr>
        <p:spPr>
          <a:xfrm>
            <a:off x="660400" y="1824037"/>
            <a:ext cx="7823200" cy="32099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EE3124"/>
                </a:solidFill>
                <a:latin typeface="Open Sans" panose="020B0606030504020204" pitchFamily="34" charset="0"/>
                <a:ea typeface="Open Sans" panose="020B0606030504020204" pitchFamily="34" charset="0"/>
                <a:cs typeface="Open Sans" panose="020B0606030504020204" pitchFamily="34" charset="0"/>
              </a:rPr>
              <a:t>Thank you! </a:t>
            </a:r>
          </a:p>
          <a:p>
            <a:pPr marL="0" indent="0" algn="ctr">
              <a:buNone/>
            </a:pPr>
            <a:endParaRPr lang="en-US" sz="3200" b="1" dirty="0">
              <a:solidFill>
                <a:srgbClr val="EE3124"/>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US" sz="3200" dirty="0">
                <a:effectLst/>
                <a:latin typeface="Open Sans" panose="020B0606030504020204" pitchFamily="34" charset="0"/>
                <a:ea typeface="Open Sans" panose="020B0606030504020204" pitchFamily="34" charset="0"/>
                <a:cs typeface="Open Sans" panose="020B0606030504020204" pitchFamily="34" charset="0"/>
              </a:rPr>
              <a:t>Your feedback will shape how the state invests millions of dollars in our communities.</a:t>
            </a:r>
          </a:p>
        </p:txBody>
      </p:sp>
    </p:spTree>
    <p:extLst>
      <p:ext uri="{BB962C8B-B14F-4D97-AF65-F5344CB8AC3E}">
        <p14:creationId xmlns:p14="http://schemas.microsoft.com/office/powerpoint/2010/main" val="1404522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8B58BAB-59B9-A648-C2A3-364D5A17B59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0069" r="30069"/>
          <a:stretch/>
        </p:blipFill>
        <p:spPr/>
      </p:pic>
      <p:sp>
        <p:nvSpPr>
          <p:cNvPr id="4" name="Text Placeholder 3">
            <a:extLst>
              <a:ext uri="{FF2B5EF4-FFF2-40B4-BE49-F238E27FC236}">
                <a16:creationId xmlns:a16="http://schemas.microsoft.com/office/drawing/2014/main" id="{3941F876-AC64-9EB9-5434-15545F132F90}"/>
              </a:ext>
            </a:extLst>
          </p:cNvPr>
          <p:cNvSpPr>
            <a:spLocks noGrp="1"/>
          </p:cNvSpPr>
          <p:nvPr>
            <p:ph type="body" sz="quarter" idx="12"/>
          </p:nvPr>
        </p:nvSpPr>
        <p:spPr>
          <a:xfrm>
            <a:off x="4491038" y="571500"/>
            <a:ext cx="4105275" cy="5507038"/>
          </a:xfrm>
        </p:spPr>
        <p:txBody>
          <a:bodyPr>
            <a:normAutofit/>
          </a:bodyPr>
          <a:lstStyle/>
          <a:p>
            <a:pPr>
              <a:lnSpc>
                <a:spcPct val="100000"/>
              </a:lnSpc>
            </a:pPr>
            <a:r>
              <a:rPr lang="en-US" sz="2000" b="0" dirty="0"/>
              <a:t>Introductions</a:t>
            </a:r>
          </a:p>
          <a:p>
            <a:pPr marL="0" indent="0">
              <a:lnSpc>
                <a:spcPct val="100000"/>
              </a:lnSpc>
              <a:buNone/>
            </a:pPr>
            <a:endParaRPr lang="en-US" sz="2000" b="0" dirty="0"/>
          </a:p>
          <a:p>
            <a:pPr>
              <a:lnSpc>
                <a:spcPct val="100000"/>
              </a:lnSpc>
            </a:pPr>
            <a:r>
              <a:rPr lang="en-US" sz="2000" b="0" dirty="0"/>
              <a:t>Overview of TN Broadband Programs and Digital Opportunity</a:t>
            </a:r>
          </a:p>
          <a:p>
            <a:pPr hangingPunct="0">
              <a:lnSpc>
                <a:spcPct val="100000"/>
              </a:lnSpc>
            </a:pPr>
            <a:endParaRPr lang="en-US" sz="2000" b="0" dirty="0"/>
          </a:p>
          <a:p>
            <a:pPr>
              <a:lnSpc>
                <a:spcPct val="100000"/>
              </a:lnSpc>
            </a:pPr>
            <a:r>
              <a:rPr lang="en-US" sz="2000" b="0" dirty="0"/>
              <a:t>Small Group Discussions</a:t>
            </a:r>
          </a:p>
          <a:p>
            <a:pPr>
              <a:lnSpc>
                <a:spcPct val="100000"/>
              </a:lnSpc>
            </a:pPr>
            <a:endParaRPr lang="en-US" sz="2000" b="0" dirty="0"/>
          </a:p>
          <a:p>
            <a:pPr>
              <a:lnSpc>
                <a:spcPct val="100000"/>
              </a:lnSpc>
            </a:pPr>
            <a:r>
              <a:rPr lang="en-US" sz="2000" b="0" dirty="0"/>
              <a:t>Concluding Remarks, and Wrap-Up</a:t>
            </a:r>
          </a:p>
        </p:txBody>
      </p:sp>
      <p:sp>
        <p:nvSpPr>
          <p:cNvPr id="3" name="Text Placeholder 2">
            <a:extLst>
              <a:ext uri="{FF2B5EF4-FFF2-40B4-BE49-F238E27FC236}">
                <a16:creationId xmlns:a16="http://schemas.microsoft.com/office/drawing/2014/main" id="{A1ADDDA0-C834-522B-1EDB-79C0C1A51557}"/>
              </a:ext>
            </a:extLst>
          </p:cNvPr>
          <p:cNvSpPr>
            <a:spLocks noGrp="1"/>
          </p:cNvSpPr>
          <p:nvPr>
            <p:ph type="body" sz="quarter" idx="11"/>
          </p:nvPr>
        </p:nvSpPr>
        <p:spPr/>
        <p:txBody>
          <a:bodyPr/>
          <a:lstStyle/>
          <a:p>
            <a:pPr marL="0" indent="0">
              <a:buNone/>
            </a:pPr>
            <a:r>
              <a:rPr lang="en-US" dirty="0"/>
              <a:t>Agenda</a:t>
            </a:r>
          </a:p>
        </p:txBody>
      </p:sp>
    </p:spTree>
    <p:extLst>
      <p:ext uri="{BB962C8B-B14F-4D97-AF65-F5344CB8AC3E}">
        <p14:creationId xmlns:p14="http://schemas.microsoft.com/office/powerpoint/2010/main" val="93914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2CC7281-B492-8A3F-802A-691F30703F3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3404" t="116" r="6636" b="-116"/>
          <a:stretch/>
        </p:blipFill>
        <p:spPr>
          <a:xfrm>
            <a:off x="0" y="0"/>
            <a:ext cx="4105275" cy="6865938"/>
          </a:xfrm>
        </p:spPr>
      </p:pic>
      <p:sp>
        <p:nvSpPr>
          <p:cNvPr id="4" name="Text Placeholder 3">
            <a:extLst>
              <a:ext uri="{FF2B5EF4-FFF2-40B4-BE49-F238E27FC236}">
                <a16:creationId xmlns:a16="http://schemas.microsoft.com/office/drawing/2014/main" id="{58B62D38-D267-9C82-463F-7EB415274A01}"/>
              </a:ext>
            </a:extLst>
          </p:cNvPr>
          <p:cNvSpPr>
            <a:spLocks noGrp="1"/>
          </p:cNvSpPr>
          <p:nvPr>
            <p:ph type="body" sz="quarter" idx="12"/>
          </p:nvPr>
        </p:nvSpPr>
        <p:spPr/>
        <p:txBody>
          <a:bodyPr>
            <a:normAutofit fontScale="70000" lnSpcReduction="20000"/>
          </a:bodyPr>
          <a:lstStyle/>
          <a:p>
            <a:pPr marL="0" indent="0">
              <a:lnSpc>
                <a:spcPct val="120000"/>
              </a:lnSpc>
              <a:spcBef>
                <a:spcPts val="0"/>
              </a:spcBef>
              <a:buNone/>
              <a:defRPr/>
            </a:pPr>
            <a:r>
              <a:rPr kumimoji="0" lang="en-US" sz="2800" b="1" i="0" u="none" strike="noStrike" kern="1200" cap="none" spc="0" normalizeH="0" baseline="0" noProof="0" dirty="0">
                <a:ln>
                  <a:noFill/>
                </a:ln>
                <a:effectLst/>
                <a:uLnTx/>
                <a:uFillTx/>
              </a:rPr>
              <a:t>Investment:</a:t>
            </a:r>
          </a:p>
          <a:p>
            <a:pPr>
              <a:lnSpc>
                <a:spcPct val="120000"/>
              </a:lnSpc>
              <a:spcBef>
                <a:spcPts val="0"/>
              </a:spcBef>
              <a:defRPr/>
            </a:pPr>
            <a:r>
              <a:rPr kumimoji="0" lang="en-US" sz="2800" b="0" u="none" strike="noStrike" kern="1200" cap="none" spc="0" normalizeH="0" baseline="0" noProof="0" dirty="0">
                <a:ln>
                  <a:noFill/>
                </a:ln>
                <a:effectLst/>
                <a:uLnTx/>
                <a:uFillTx/>
              </a:rPr>
              <a:t>Any providers can apply for funds to offset the cost of deployment of broadband services to unserved areas  </a:t>
            </a:r>
          </a:p>
          <a:p>
            <a:pPr>
              <a:lnSpc>
                <a:spcPct val="120000"/>
              </a:lnSpc>
              <a:spcBef>
                <a:spcPts val="0"/>
              </a:spcBef>
              <a:defRPr/>
            </a:pPr>
            <a:endParaRPr kumimoji="0" lang="en-US" sz="1100" b="0" i="0" u="none" strike="noStrike" kern="1200" cap="none" spc="0" normalizeH="0" baseline="0" noProof="0" dirty="0">
              <a:ln>
                <a:noFill/>
              </a:ln>
              <a:effectLst/>
              <a:uLnTx/>
              <a:uFillTx/>
            </a:endParaRPr>
          </a:p>
          <a:p>
            <a:pPr marL="0" indent="0">
              <a:lnSpc>
                <a:spcPct val="120000"/>
              </a:lnSpc>
              <a:spcBef>
                <a:spcPts val="0"/>
              </a:spcBef>
              <a:buNone/>
              <a:defRPr/>
            </a:pPr>
            <a:r>
              <a:rPr kumimoji="0" lang="en-US" sz="2800" b="1" i="0" u="none" strike="noStrike" kern="1200" cap="none" spc="0" normalizeH="0" baseline="0" noProof="0" dirty="0">
                <a:ln>
                  <a:noFill/>
                </a:ln>
                <a:effectLst/>
                <a:uLnTx/>
                <a:uFillTx/>
              </a:rPr>
              <a:t>Deregulation:</a:t>
            </a:r>
          </a:p>
          <a:p>
            <a:pPr>
              <a:lnSpc>
                <a:spcPct val="120000"/>
              </a:lnSpc>
              <a:spcBef>
                <a:spcPts val="0"/>
              </a:spcBef>
              <a:defRPr/>
            </a:pPr>
            <a:endParaRPr kumimoji="0" lang="en-US" sz="700" b="0" i="0" u="none" strike="noStrike" kern="1200" cap="none" spc="0" normalizeH="0" baseline="0" noProof="0" dirty="0">
              <a:ln>
                <a:noFill/>
              </a:ln>
              <a:effectLst/>
              <a:uLnTx/>
              <a:uFillTx/>
            </a:endParaRPr>
          </a:p>
          <a:p>
            <a:pPr>
              <a:lnSpc>
                <a:spcPct val="120000"/>
              </a:lnSpc>
              <a:spcBef>
                <a:spcPts val="0"/>
              </a:spcBef>
              <a:defRPr/>
            </a:pPr>
            <a:r>
              <a:rPr kumimoji="0" lang="en-US" sz="2800" b="0" u="none" strike="noStrike" kern="1200" cap="none" spc="0" normalizeH="0" baseline="0" noProof="0" dirty="0">
                <a:ln>
                  <a:noFill/>
                </a:ln>
                <a:effectLst/>
                <a:uLnTx/>
                <a:uFillTx/>
              </a:rPr>
              <a:t>Electric cooperatives may provide broadband Internet and video services within their service area  </a:t>
            </a:r>
          </a:p>
          <a:p>
            <a:pPr>
              <a:lnSpc>
                <a:spcPct val="120000"/>
              </a:lnSpc>
              <a:spcBef>
                <a:spcPts val="0"/>
              </a:spcBef>
              <a:defRPr/>
            </a:pPr>
            <a:endParaRPr kumimoji="0" lang="en-US" sz="2000" b="0" i="0" u="none" strike="noStrike" kern="1200" cap="none" spc="0" normalizeH="0" baseline="0" noProof="0" dirty="0">
              <a:ln>
                <a:noFill/>
              </a:ln>
              <a:effectLst/>
              <a:uLnTx/>
              <a:uFillTx/>
            </a:endParaRPr>
          </a:p>
          <a:p>
            <a:pPr marL="0" indent="0">
              <a:lnSpc>
                <a:spcPct val="120000"/>
              </a:lnSpc>
              <a:spcBef>
                <a:spcPts val="0"/>
              </a:spcBef>
              <a:buNone/>
              <a:defRPr/>
            </a:pPr>
            <a:r>
              <a:rPr kumimoji="0" lang="en-US" sz="2800" b="1" i="0" u="none" strike="noStrike" kern="1200" cap="none" spc="0" normalizeH="0" baseline="0" noProof="0" dirty="0">
                <a:ln>
                  <a:noFill/>
                </a:ln>
                <a:effectLst/>
                <a:uLnTx/>
                <a:uFillTx/>
              </a:rPr>
              <a:t>Digital Inclusion:</a:t>
            </a:r>
          </a:p>
          <a:p>
            <a:pPr>
              <a:lnSpc>
                <a:spcPct val="120000"/>
              </a:lnSpc>
              <a:spcBef>
                <a:spcPts val="0"/>
              </a:spcBef>
              <a:defRPr/>
            </a:pPr>
            <a:endParaRPr kumimoji="0" lang="en-US" sz="700" b="0" i="0" u="none" strike="noStrike" kern="1200" cap="none" spc="0" normalizeH="0" baseline="0" noProof="0" dirty="0">
              <a:ln>
                <a:noFill/>
              </a:ln>
              <a:solidFill>
                <a:prstClr val="black"/>
              </a:solidFill>
              <a:effectLst/>
              <a:uLnTx/>
              <a:uFillTx/>
            </a:endParaRPr>
          </a:p>
          <a:p>
            <a:pPr>
              <a:lnSpc>
                <a:spcPct val="120000"/>
              </a:lnSpc>
              <a:spcBef>
                <a:spcPts val="0"/>
              </a:spcBef>
              <a:defRPr/>
            </a:pPr>
            <a:r>
              <a:rPr kumimoji="0" lang="en-US" sz="2800" b="0" u="none" strike="noStrike" kern="1200" cap="none" spc="0" normalizeH="0" baseline="0" noProof="0" dirty="0">
                <a:ln>
                  <a:noFill/>
                </a:ln>
                <a:solidFill>
                  <a:prstClr val="black"/>
                </a:solidFill>
                <a:effectLst/>
                <a:uLnTx/>
                <a:uFillTx/>
              </a:rPr>
              <a:t>A portion of grant funds are awarded to libraries for digital skills training, equipment, and hot spot devices</a:t>
            </a:r>
          </a:p>
        </p:txBody>
      </p:sp>
      <p:sp>
        <p:nvSpPr>
          <p:cNvPr id="3" name="Text Placeholder 2">
            <a:extLst>
              <a:ext uri="{FF2B5EF4-FFF2-40B4-BE49-F238E27FC236}">
                <a16:creationId xmlns:a16="http://schemas.microsoft.com/office/drawing/2014/main" id="{4582BEC1-8175-5453-4863-DFC91C1BD57E}"/>
              </a:ext>
            </a:extLst>
          </p:cNvPr>
          <p:cNvSpPr>
            <a:spLocks noGrp="1"/>
          </p:cNvSpPr>
          <p:nvPr>
            <p:ph type="body" sz="quarter" idx="11"/>
          </p:nvPr>
        </p:nvSpPr>
        <p:spPr/>
        <p:txBody>
          <a:bodyPr/>
          <a:lstStyle/>
          <a:p>
            <a:r>
              <a:rPr lang="en-US" sz="2800" dirty="0"/>
              <a:t>Tennessee Broadband Accessibility Act (2017)</a:t>
            </a:r>
          </a:p>
        </p:txBody>
      </p:sp>
    </p:spTree>
    <p:extLst>
      <p:ext uri="{BB962C8B-B14F-4D97-AF65-F5344CB8AC3E}">
        <p14:creationId xmlns:p14="http://schemas.microsoft.com/office/powerpoint/2010/main" val="3721093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7">
            <a:extLst>
              <a:ext uri="{FF2B5EF4-FFF2-40B4-BE49-F238E27FC236}">
                <a16:creationId xmlns:a16="http://schemas.microsoft.com/office/drawing/2014/main" id="{9AEF7D62-535D-71B4-43AC-088B1080F7B8}"/>
              </a:ext>
            </a:extLst>
          </p:cNvPr>
          <p:cNvGraphicFramePr>
            <a:graphicFrameLocks/>
          </p:cNvGraphicFramePr>
          <p:nvPr>
            <p:extLst>
              <p:ext uri="{D42A27DB-BD31-4B8C-83A1-F6EECF244321}">
                <p14:modId xmlns:p14="http://schemas.microsoft.com/office/powerpoint/2010/main" val="3925927206"/>
              </p:ext>
            </p:extLst>
          </p:nvPr>
        </p:nvGraphicFramePr>
        <p:xfrm>
          <a:off x="395287" y="533400"/>
          <a:ext cx="8353425" cy="61558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99855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outdoor, sky, mountain, grass&#10;&#10;Description automatically generated">
            <a:extLst>
              <a:ext uri="{FF2B5EF4-FFF2-40B4-BE49-F238E27FC236}">
                <a16:creationId xmlns:a16="http://schemas.microsoft.com/office/drawing/2014/main" id="{5EF8DCF2-F195-8D21-7894-16CE0493CD5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0043" r="30043"/>
          <a:stretch>
            <a:fillRect/>
          </a:stretch>
        </p:blipFill>
        <p:spPr/>
      </p:pic>
      <p:sp>
        <p:nvSpPr>
          <p:cNvPr id="3" name="Text Placeholder 2">
            <a:extLst>
              <a:ext uri="{FF2B5EF4-FFF2-40B4-BE49-F238E27FC236}">
                <a16:creationId xmlns:a16="http://schemas.microsoft.com/office/drawing/2014/main" id="{5E6314A8-1EFD-4C66-89B3-6E9BD123496E}"/>
              </a:ext>
            </a:extLst>
          </p:cNvPr>
          <p:cNvSpPr>
            <a:spLocks noGrp="1"/>
          </p:cNvSpPr>
          <p:nvPr>
            <p:ph type="body" sz="quarter" idx="11"/>
          </p:nvPr>
        </p:nvSpPr>
        <p:spPr/>
        <p:txBody>
          <a:bodyPr/>
          <a:lstStyle/>
          <a:p>
            <a:r>
              <a:rPr lang="en-US" sz="2800" b="1" dirty="0"/>
              <a:t>Infrastructure Investment and Jobs Act  </a:t>
            </a:r>
          </a:p>
        </p:txBody>
      </p:sp>
      <p:sp>
        <p:nvSpPr>
          <p:cNvPr id="4" name="Text Placeholder 3">
            <a:extLst>
              <a:ext uri="{FF2B5EF4-FFF2-40B4-BE49-F238E27FC236}">
                <a16:creationId xmlns:a16="http://schemas.microsoft.com/office/drawing/2014/main" id="{1357F92A-66EE-1FA3-F90A-FD21ABD6F0BD}"/>
              </a:ext>
            </a:extLst>
          </p:cNvPr>
          <p:cNvSpPr>
            <a:spLocks noGrp="1"/>
          </p:cNvSpPr>
          <p:nvPr>
            <p:ph type="body" sz="quarter" idx="12"/>
          </p:nvPr>
        </p:nvSpPr>
        <p:spPr/>
        <p:txBody>
          <a:bodyPr>
            <a:normAutofit/>
          </a:bodyPr>
          <a:lstStyle/>
          <a:p>
            <a:pPr>
              <a:lnSpc>
                <a:spcPct val="120000"/>
              </a:lnSpc>
            </a:pPr>
            <a:r>
              <a:rPr lang="en-US" sz="1600" dirty="0"/>
              <a:t>The Infrastructure Investment and Jobs Act (2021) allocated every state funding to close the digital divide </a:t>
            </a:r>
          </a:p>
          <a:p>
            <a:pPr>
              <a:lnSpc>
                <a:spcPct val="120000"/>
              </a:lnSpc>
            </a:pPr>
            <a:r>
              <a:rPr lang="en-US" sz="1600" dirty="0"/>
              <a:t>TN must submit two plans on how the state will leverage funds to address the digital divide in the entire state</a:t>
            </a:r>
          </a:p>
          <a:p>
            <a:pPr marL="457200" lvl="1" indent="0">
              <a:lnSpc>
                <a:spcPct val="120000"/>
              </a:lnSpc>
              <a:buNone/>
            </a:pPr>
            <a:endParaRPr lang="en-US" sz="1400" dirty="0"/>
          </a:p>
          <a:p>
            <a:pPr marL="457200" lvl="1" indent="0">
              <a:lnSpc>
                <a:spcPct val="120000"/>
              </a:lnSpc>
              <a:buNone/>
            </a:pPr>
            <a:r>
              <a:rPr lang="en-US" sz="1400" dirty="0"/>
              <a:t>Special focus on the eight “covered populations” which include: rural residents, racial/ethnic minorities, aging individuals, veterans, individuals with disabilities, low-income households, English Language Learners, and incarcerated individuals</a:t>
            </a:r>
          </a:p>
        </p:txBody>
      </p:sp>
    </p:spTree>
    <p:extLst>
      <p:ext uri="{BB962C8B-B14F-4D97-AF65-F5344CB8AC3E}">
        <p14:creationId xmlns:p14="http://schemas.microsoft.com/office/powerpoint/2010/main" val="2721742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2CC7281-B492-8A3F-802A-691F30703F3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3200" r="33200"/>
          <a:stretch/>
        </p:blipFill>
        <p:spPr>
          <a:xfrm>
            <a:off x="0" y="0"/>
            <a:ext cx="4105275" cy="6865938"/>
          </a:xfrm>
        </p:spPr>
      </p:pic>
      <p:sp>
        <p:nvSpPr>
          <p:cNvPr id="4" name="Text Placeholder 3">
            <a:extLst>
              <a:ext uri="{FF2B5EF4-FFF2-40B4-BE49-F238E27FC236}">
                <a16:creationId xmlns:a16="http://schemas.microsoft.com/office/drawing/2014/main" id="{58B62D38-D267-9C82-463F-7EB415274A01}"/>
              </a:ext>
            </a:extLst>
          </p:cNvPr>
          <p:cNvSpPr>
            <a:spLocks noGrp="1"/>
          </p:cNvSpPr>
          <p:nvPr>
            <p:ph type="body" sz="quarter" idx="12"/>
          </p:nvPr>
        </p:nvSpPr>
        <p:spPr/>
        <p:txBody>
          <a:bodyPr>
            <a:normAutofit/>
          </a:bodyPr>
          <a:lstStyle/>
          <a:p>
            <a:pPr marL="0" indent="0">
              <a:lnSpc>
                <a:spcPct val="100000"/>
              </a:lnSpc>
              <a:spcBef>
                <a:spcPts val="0"/>
              </a:spcBef>
              <a:buNone/>
              <a:defRPr/>
            </a:pPr>
            <a:r>
              <a:rPr kumimoji="0" lang="en-US" sz="2000" b="1" i="0" u="none" strike="noStrike" kern="1200" cap="none" spc="0" normalizeH="0" baseline="0" noProof="0" dirty="0">
                <a:ln>
                  <a:noFill/>
                </a:ln>
                <a:effectLst/>
                <a:uLnTx/>
                <a:uFillTx/>
              </a:rPr>
              <a:t>The Digital </a:t>
            </a:r>
            <a:r>
              <a:rPr lang="en-US" sz="2000" dirty="0"/>
              <a:t>O</a:t>
            </a:r>
            <a:r>
              <a:rPr kumimoji="0" lang="en-US" sz="2000" b="1" i="0" u="none" strike="noStrike" kern="1200" cap="none" spc="0" normalizeH="0" baseline="0" noProof="0" dirty="0" err="1">
                <a:ln>
                  <a:noFill/>
                </a:ln>
                <a:effectLst/>
                <a:uLnTx/>
                <a:uFillTx/>
              </a:rPr>
              <a:t>pportunity</a:t>
            </a:r>
            <a:r>
              <a:rPr kumimoji="0" lang="en-US" sz="2000" b="1" i="0" u="none" strike="noStrike" kern="1200" cap="none" spc="0" normalizeH="0" baseline="0" noProof="0" dirty="0">
                <a:ln>
                  <a:noFill/>
                </a:ln>
                <a:effectLst/>
                <a:uLnTx/>
                <a:uFillTx/>
              </a:rPr>
              <a:t> </a:t>
            </a:r>
            <a:r>
              <a:rPr lang="en-US" sz="2000" dirty="0"/>
              <a:t>P</a:t>
            </a:r>
            <a:r>
              <a:rPr kumimoji="0" lang="en-US" sz="2000" b="1" i="0" u="none" strike="noStrike" kern="1200" cap="none" spc="0" normalizeH="0" baseline="0" noProof="0" dirty="0" err="1">
                <a:ln>
                  <a:noFill/>
                </a:ln>
                <a:effectLst/>
                <a:uLnTx/>
                <a:uFillTx/>
              </a:rPr>
              <a:t>lan</a:t>
            </a:r>
            <a:r>
              <a:rPr kumimoji="0" lang="en-US" sz="2000" b="1" i="0" u="none" strike="noStrike" kern="1200" cap="none" spc="0" normalizeH="0" baseline="0" noProof="0" dirty="0">
                <a:ln>
                  <a:noFill/>
                </a:ln>
                <a:effectLst/>
                <a:uLnTx/>
                <a:uFillTx/>
              </a:rPr>
              <a:t> must meet all the following criteria:</a:t>
            </a:r>
            <a:endParaRPr kumimoji="0" lang="en-US" sz="2000" b="0" i="0" u="none" strike="noStrike" kern="1200" cap="none" spc="0" normalizeH="0" baseline="0" noProof="0" dirty="0">
              <a:ln>
                <a:noFill/>
              </a:ln>
              <a:effectLst/>
              <a:uLnTx/>
              <a:uFillTx/>
            </a:endParaRPr>
          </a:p>
          <a:p>
            <a:pPr>
              <a:lnSpc>
                <a:spcPct val="100000"/>
              </a:lnSpc>
              <a:buSzPct val="105000"/>
            </a:pPr>
            <a:r>
              <a:rPr lang="en-US" sz="2000" b="0" dirty="0"/>
              <a:t>Stated Vision of Digital Opportunity</a:t>
            </a:r>
          </a:p>
          <a:p>
            <a:pPr>
              <a:lnSpc>
                <a:spcPct val="100000"/>
              </a:lnSpc>
              <a:buSzPct val="105000"/>
            </a:pPr>
            <a:r>
              <a:rPr lang="en-US" sz="2000" b="0" dirty="0"/>
              <a:t>Asset Inventory and Needs Assessment</a:t>
            </a:r>
          </a:p>
          <a:p>
            <a:pPr>
              <a:lnSpc>
                <a:spcPct val="100000"/>
              </a:lnSpc>
              <a:buSzPct val="105000"/>
            </a:pPr>
            <a:r>
              <a:rPr lang="en-US" sz="2000" b="0" dirty="0"/>
              <a:t>Strategy for Collaboration and Stakeholder Engagement</a:t>
            </a:r>
          </a:p>
          <a:p>
            <a:pPr>
              <a:lnSpc>
                <a:spcPct val="100000"/>
              </a:lnSpc>
              <a:buSzPct val="105000"/>
            </a:pPr>
            <a:r>
              <a:rPr lang="en-US" sz="2000" b="0" dirty="0"/>
              <a:t>Implementation Strategy </a:t>
            </a:r>
          </a:p>
        </p:txBody>
      </p:sp>
      <p:sp>
        <p:nvSpPr>
          <p:cNvPr id="3" name="Text Placeholder 2">
            <a:extLst>
              <a:ext uri="{FF2B5EF4-FFF2-40B4-BE49-F238E27FC236}">
                <a16:creationId xmlns:a16="http://schemas.microsoft.com/office/drawing/2014/main" id="{4582BEC1-8175-5453-4863-DFC91C1BD57E}"/>
              </a:ext>
            </a:extLst>
          </p:cNvPr>
          <p:cNvSpPr>
            <a:spLocks noGrp="1"/>
          </p:cNvSpPr>
          <p:nvPr>
            <p:ph type="body" sz="quarter" idx="11"/>
          </p:nvPr>
        </p:nvSpPr>
        <p:spPr/>
        <p:txBody>
          <a:bodyPr/>
          <a:lstStyle/>
          <a:p>
            <a:r>
              <a:rPr lang="en-US" sz="2800" dirty="0"/>
              <a:t>Tennessee Digital Opportunity Plan </a:t>
            </a:r>
          </a:p>
        </p:txBody>
      </p:sp>
    </p:spTree>
    <p:extLst>
      <p:ext uri="{BB962C8B-B14F-4D97-AF65-F5344CB8AC3E}">
        <p14:creationId xmlns:p14="http://schemas.microsoft.com/office/powerpoint/2010/main" val="2335261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4FC9D3D6-3BD1-D0FB-C260-74352C560330}"/>
              </a:ext>
            </a:extLst>
          </p:cNvPr>
          <p:cNvSpPr txBox="1">
            <a:spLocks/>
          </p:cNvSpPr>
          <p:nvPr/>
        </p:nvSpPr>
        <p:spPr>
          <a:xfrm>
            <a:off x="660400" y="1824037"/>
            <a:ext cx="7823200" cy="32099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solidFill>
                  <a:srgbClr val="EE3124"/>
                </a:solidFill>
                <a:latin typeface="Open Sans" panose="020B0606030504020204" pitchFamily="34" charset="0"/>
                <a:ea typeface="Open Sans" panose="020B0606030504020204" pitchFamily="34" charset="0"/>
                <a:cs typeface="Open Sans" panose="020B0606030504020204" pitchFamily="34" charset="0"/>
              </a:rPr>
              <a:t>Digital Opportunity </a:t>
            </a:r>
            <a:r>
              <a:rPr lang="en-US" sz="3200" dirty="0">
                <a:latin typeface="Open Sans" panose="020B0606030504020204" pitchFamily="34" charset="0"/>
                <a:ea typeface="Open Sans" panose="020B0606030504020204" pitchFamily="34" charset="0"/>
                <a:cs typeface="Open Sans" panose="020B0606030504020204" pitchFamily="34" charset="0"/>
              </a:rPr>
              <a:t>is the idea that all individuals and communities have the resources to access the Internet, including existing broadband infrastructure in their communities, affordable Internet service, access to technology, and digital literacy tools.</a:t>
            </a:r>
          </a:p>
        </p:txBody>
      </p:sp>
    </p:spTree>
    <p:extLst>
      <p:ext uri="{BB962C8B-B14F-4D97-AF65-F5344CB8AC3E}">
        <p14:creationId xmlns:p14="http://schemas.microsoft.com/office/powerpoint/2010/main" val="911746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0587FE0-F327-1ABE-00A4-24CEF209F38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0045" r="30045"/>
          <a:stretch/>
        </p:blipFill>
        <p:spPr/>
      </p:pic>
      <p:sp>
        <p:nvSpPr>
          <p:cNvPr id="3" name="Text Placeholder 2">
            <a:extLst>
              <a:ext uri="{FF2B5EF4-FFF2-40B4-BE49-F238E27FC236}">
                <a16:creationId xmlns:a16="http://schemas.microsoft.com/office/drawing/2014/main" id="{395A3FAD-82DB-B3A1-016A-F25C85A9043D}"/>
              </a:ext>
            </a:extLst>
          </p:cNvPr>
          <p:cNvSpPr>
            <a:spLocks noGrp="1"/>
          </p:cNvSpPr>
          <p:nvPr>
            <p:ph type="body" sz="quarter" idx="11"/>
          </p:nvPr>
        </p:nvSpPr>
        <p:spPr/>
        <p:txBody>
          <a:bodyPr/>
          <a:lstStyle/>
          <a:p>
            <a:r>
              <a:rPr lang="en-US" dirty="0"/>
              <a:t>Small Group Discussions</a:t>
            </a:r>
          </a:p>
        </p:txBody>
      </p:sp>
      <p:sp>
        <p:nvSpPr>
          <p:cNvPr id="4" name="Text Placeholder 3">
            <a:extLst>
              <a:ext uri="{FF2B5EF4-FFF2-40B4-BE49-F238E27FC236}">
                <a16:creationId xmlns:a16="http://schemas.microsoft.com/office/drawing/2014/main" id="{38CE4397-344F-E1B4-0EA3-7E127DAFAB9F}"/>
              </a:ext>
            </a:extLst>
          </p:cNvPr>
          <p:cNvSpPr>
            <a:spLocks noGrp="1"/>
          </p:cNvSpPr>
          <p:nvPr>
            <p:ph type="body" sz="quarter" idx="12"/>
          </p:nvPr>
        </p:nvSpPr>
        <p:spPr/>
        <p:txBody>
          <a:bodyPr>
            <a:normAutofit/>
          </a:bodyPr>
          <a:lstStyle/>
          <a:p>
            <a:pPr>
              <a:lnSpc>
                <a:spcPct val="110000"/>
              </a:lnSpc>
            </a:pPr>
            <a:r>
              <a:rPr lang="en-US" sz="1800" dirty="0"/>
              <a:t>We will break out into small groups to have conversations about Digital Opportunity</a:t>
            </a:r>
          </a:p>
          <a:p>
            <a:pPr>
              <a:lnSpc>
                <a:spcPct val="110000"/>
              </a:lnSpc>
            </a:pPr>
            <a:r>
              <a:rPr lang="en-US" sz="1800" dirty="0"/>
              <a:t>Conversations are around seven pre-set questions</a:t>
            </a:r>
            <a:endParaRPr lang="en-US" sz="1800" b="0" dirty="0"/>
          </a:p>
          <a:p>
            <a:pPr>
              <a:lnSpc>
                <a:spcPct val="110000"/>
              </a:lnSpc>
            </a:pPr>
            <a:r>
              <a:rPr lang="en-US" sz="1800" dirty="0"/>
              <a:t>Facilitators will take notes during these conversations</a:t>
            </a:r>
          </a:p>
          <a:p>
            <a:pPr lvl="1">
              <a:lnSpc>
                <a:spcPct val="110000"/>
              </a:lnSpc>
            </a:pPr>
            <a:r>
              <a:rPr lang="en-US" sz="1800" dirty="0"/>
              <a:t>Feedback provided will be submitted to TNECD’s Broadband Office and help guide the state’s Digital Opportunity planning</a:t>
            </a:r>
          </a:p>
          <a:p>
            <a:pPr lvl="1">
              <a:lnSpc>
                <a:spcPct val="110000"/>
              </a:lnSpc>
            </a:pPr>
            <a:r>
              <a:rPr lang="en-US" sz="1800" dirty="0"/>
              <a:t>No personally-identifying Information will be collected (i.e., no addresses, names, ages, etc.)</a:t>
            </a:r>
          </a:p>
        </p:txBody>
      </p:sp>
    </p:spTree>
    <p:extLst>
      <p:ext uri="{BB962C8B-B14F-4D97-AF65-F5344CB8AC3E}">
        <p14:creationId xmlns:p14="http://schemas.microsoft.com/office/powerpoint/2010/main" val="2578168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sky, outdoor, power shovel, transport&#10;&#10;Description automatically generated">
            <a:extLst>
              <a:ext uri="{FF2B5EF4-FFF2-40B4-BE49-F238E27FC236}">
                <a16:creationId xmlns:a16="http://schemas.microsoft.com/office/drawing/2014/main" id="{9728C75D-9487-8D6E-006B-77D779B6CC0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0069" r="30069"/>
          <a:stretch>
            <a:fillRect/>
          </a:stretch>
        </p:blipFill>
        <p:spPr/>
      </p:pic>
      <p:sp>
        <p:nvSpPr>
          <p:cNvPr id="3" name="Text Placeholder 2">
            <a:extLst>
              <a:ext uri="{FF2B5EF4-FFF2-40B4-BE49-F238E27FC236}">
                <a16:creationId xmlns:a16="http://schemas.microsoft.com/office/drawing/2014/main" id="{D8DE931C-2BA9-D84A-0568-A606CBD9630C}"/>
              </a:ext>
            </a:extLst>
          </p:cNvPr>
          <p:cNvSpPr>
            <a:spLocks noGrp="1"/>
          </p:cNvSpPr>
          <p:nvPr>
            <p:ph type="body" sz="quarter" idx="11"/>
          </p:nvPr>
        </p:nvSpPr>
        <p:spPr/>
        <p:txBody>
          <a:bodyPr/>
          <a:lstStyle/>
          <a:p>
            <a:r>
              <a:rPr lang="en-US" dirty="0"/>
              <a:t>Closing and Next Steps</a:t>
            </a:r>
          </a:p>
        </p:txBody>
      </p:sp>
      <p:sp>
        <p:nvSpPr>
          <p:cNvPr id="4" name="Text Placeholder 3">
            <a:extLst>
              <a:ext uri="{FF2B5EF4-FFF2-40B4-BE49-F238E27FC236}">
                <a16:creationId xmlns:a16="http://schemas.microsoft.com/office/drawing/2014/main" id="{2284812C-110C-A56C-EEA6-6AFCAF7D23BE}"/>
              </a:ext>
            </a:extLst>
          </p:cNvPr>
          <p:cNvSpPr>
            <a:spLocks noGrp="1"/>
          </p:cNvSpPr>
          <p:nvPr>
            <p:ph type="body" sz="quarter" idx="12"/>
          </p:nvPr>
        </p:nvSpPr>
        <p:spPr/>
        <p:txBody>
          <a:bodyPr>
            <a:normAutofit/>
          </a:bodyPr>
          <a:lstStyle/>
          <a:p>
            <a:pPr marL="285750" indent="-285750">
              <a:lnSpc>
                <a:spcPct val="120000"/>
              </a:lnSpc>
              <a:buFont typeface="Arial" panose="020B0604020202020204" pitchFamily="34" charset="0"/>
              <a:buChar char="•"/>
            </a:pPr>
            <a:r>
              <a:rPr lang="en-US" sz="2000" b="0" dirty="0"/>
              <a:t>The feedback provided today will be submitted to TNECD’s Broadband Office</a:t>
            </a:r>
          </a:p>
          <a:p>
            <a:pPr marL="285750" indent="-285750">
              <a:lnSpc>
                <a:spcPct val="120000"/>
              </a:lnSpc>
              <a:buFont typeface="Arial" panose="020B0604020202020204" pitchFamily="34" charset="0"/>
              <a:buChar char="•"/>
            </a:pPr>
            <a:r>
              <a:rPr lang="en-US" sz="2000" b="0" dirty="0"/>
              <a:t>The feedback submitted will help shape the state’s Digital Opportunity Plan</a:t>
            </a:r>
          </a:p>
          <a:p>
            <a:pPr marL="285750" indent="-285750">
              <a:lnSpc>
                <a:spcPct val="120000"/>
              </a:lnSpc>
              <a:buFont typeface="Arial" panose="020B0604020202020204" pitchFamily="34" charset="0"/>
              <a:buChar char="•"/>
            </a:pPr>
            <a:r>
              <a:rPr lang="en-US" sz="2000" b="0" dirty="0"/>
              <a:t>Thank you for attending this Digital Opportunity Listening Session and sharing your thoughts</a:t>
            </a:r>
          </a:p>
        </p:txBody>
      </p:sp>
    </p:spTree>
    <p:extLst>
      <p:ext uri="{BB962C8B-B14F-4D97-AF65-F5344CB8AC3E}">
        <p14:creationId xmlns:p14="http://schemas.microsoft.com/office/powerpoint/2010/main" val="2298945491"/>
      </p:ext>
    </p:extLst>
  </p:cSld>
  <p:clrMapOvr>
    <a:masterClrMapping/>
  </p:clrMapOvr>
</p:sld>
</file>

<file path=ppt/theme/theme1.xml><?xml version="1.0" encoding="utf-8"?>
<a:theme xmlns:a="http://schemas.openxmlformats.org/drawingml/2006/main" name="PowerPoint B">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TotalTime>
  <Words>382</Words>
  <Application>Microsoft Macintosh PowerPoint</Application>
  <PresentationFormat>On-screen Show (4:3)</PresentationFormat>
  <Paragraphs>53</Paragraphs>
  <Slides>10</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Arial</vt:lpstr>
      <vt:lpstr>Calibri</vt:lpstr>
      <vt:lpstr>Calibri Light</vt:lpstr>
      <vt:lpstr>Open Sans</vt:lpstr>
      <vt:lpstr>PermianSlabSerifTypeface</vt:lpstr>
      <vt:lpstr>PowerPoint B</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Tennessee: Finance &amp;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Wehlage</dc:creator>
  <cp:lastModifiedBy>Victoria S. Trusty</cp:lastModifiedBy>
  <cp:revision>13</cp:revision>
  <dcterms:created xsi:type="dcterms:W3CDTF">2015-04-23T14:05:52Z</dcterms:created>
  <dcterms:modified xsi:type="dcterms:W3CDTF">2023-05-11T15:05:15Z</dcterms:modified>
</cp:coreProperties>
</file>