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handoutMasterIdLst>
    <p:handoutMasterId r:id="rId13"/>
  </p:handoutMasterIdLst>
  <p:sldIdLst>
    <p:sldId id="378" r:id="rId2"/>
    <p:sldId id="379" r:id="rId3"/>
    <p:sldId id="380" r:id="rId4"/>
    <p:sldId id="390" r:id="rId5"/>
    <p:sldId id="387" r:id="rId6"/>
    <p:sldId id="383" r:id="rId7"/>
    <p:sldId id="388" r:id="rId8"/>
    <p:sldId id="385" r:id="rId9"/>
    <p:sldId id="391" r:id="rId10"/>
    <p:sldId id="386" r:id="rId11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in Wilmoth" initials="RW" lastIdx="1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89552" autoAdjust="0"/>
  </p:normalViewPr>
  <p:slideViewPr>
    <p:cSldViewPr>
      <p:cViewPr varScale="1">
        <p:scale>
          <a:sx n="65" d="100"/>
          <a:sy n="65" d="100"/>
        </p:scale>
        <p:origin x="-153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42"/>
    </p:cViewPr>
  </p:sorterViewPr>
  <p:notesViewPr>
    <p:cSldViewPr>
      <p:cViewPr>
        <p:scale>
          <a:sx n="178" d="100"/>
          <a:sy n="178" d="100"/>
        </p:scale>
        <p:origin x="-138" y="-7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74AAC-4E28-4AAC-9091-583BD5130A7B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6257F-3854-4069-87D6-318FC070B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00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FCD530F-FE81-46FC-9FD7-8D7F703FBDB2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F0C7B6E-744E-40EF-A397-9C8EEF6444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02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1494" indent="-289036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6145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8602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1060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DAD43F4-6C1A-41EE-95A5-55CAB3223A4B}" type="slidenum">
              <a:rPr lang="en-US" altLang="en-US" smtClean="0">
                <a:latin typeface="Tahoma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1494" indent="-289036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6145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8602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1060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FED545-9334-4BD1-A3F6-CAD5D46F1DFB}" type="slidenum">
              <a:rPr lang="en-US" altLang="en-US" smtClean="0">
                <a:latin typeface="Tahoma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1494" indent="-289036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6145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8602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1060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8FFA456-9C65-43E4-A158-7147E5912BDA}" type="slidenum">
              <a:rPr lang="en-US" altLang="en-US" smtClean="0">
                <a:latin typeface="Tahoma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1494" indent="-289036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6145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8602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1060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21195E7-F4F5-4DC8-95BC-31B793AA26EF}" type="slidenum">
              <a:rPr lang="en-US" altLang="en-US" smtClean="0">
                <a:latin typeface="Tahoma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1494" indent="-289036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6145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8602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1060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E524452-DC9E-4E89-83C7-507B6CCFBED4}" type="slidenum">
              <a:rPr lang="en-US" altLang="en-US" smtClean="0">
                <a:latin typeface="Tahoma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C7B6E-744E-40EF-A397-9C8EEF64449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222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1494" indent="-289036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6145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8602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1060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CD1A255-AD0A-4872-9045-AF5D6BCC9DE1}" type="slidenum">
              <a:rPr lang="en-US" altLang="en-US" smtClean="0">
                <a:latin typeface="Tahoma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1494" indent="-289036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6145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8602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1060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CD1A255-AD0A-4872-9045-AF5D6BCC9DE1}" type="slidenum">
              <a:rPr lang="en-US" altLang="en-US" smtClean="0">
                <a:latin typeface="Tahoma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1494" indent="-289036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6145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8602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1060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076FBDA-928F-46EA-B5F5-9E2F4FA0E80A}" type="slidenum">
              <a:rPr lang="en-US" altLang="en-US" smtClean="0">
                <a:latin typeface="Tahoma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1494" indent="-289036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6145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8602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1060" indent="-23122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076FBDA-928F-46EA-B5F5-9E2F4FA0E80A}" type="slidenum">
              <a:rPr lang="en-US" altLang="en-US" smtClean="0">
                <a:latin typeface="Tahoma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524000"/>
            <a:ext cx="7239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7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>
                <a:solidFill>
                  <a:srgbClr val="1B365D"/>
                </a:solidFill>
              </a:rPr>
              <a:t>DMHSAS Policy and Planning Council</a:t>
            </a:r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2316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96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>
                <a:solidFill>
                  <a:srgbClr val="1B365D"/>
                </a:solidFill>
              </a:rPr>
              <a:t>DMHSAS Policy and Planning Council</a:t>
            </a:r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2316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971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>
                <a:solidFill>
                  <a:srgbClr val="1B365D"/>
                </a:solidFill>
              </a:rPr>
              <a:t>DMHSAS Policy and Planning Council</a:t>
            </a:r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2316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9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078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542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4126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1200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3128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  <a:prstGeom prst="rect">
            <a:avLst/>
          </a:prstGeo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dirty="0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dirty="0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8B83084-167F-4A8F-A431-9965D3172A9E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0422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232BF-8673-46EA-AE8B-0E4187B20A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5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320040"/>
            <a:ext cx="405384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81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39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4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>
                <a:solidFill>
                  <a:srgbClr val="1B365D"/>
                </a:solidFill>
              </a:rPr>
              <a:t>DMHSAS Policy and Planning Council</a:t>
            </a:r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2316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51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>
                <a:solidFill>
                  <a:srgbClr val="1B365D"/>
                </a:solidFill>
              </a:rPr>
              <a:t>DMHSAS Policy and Planning Council</a:t>
            </a:r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2316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72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>
                <a:solidFill>
                  <a:srgbClr val="1B365D"/>
                </a:solidFill>
              </a:rPr>
              <a:t>DMHSAS Policy and Planning Council</a:t>
            </a:r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2316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0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>
                <a:solidFill>
                  <a:srgbClr val="1B365D"/>
                </a:solidFill>
              </a:rPr>
              <a:t>DMHSAS Policy and Planning Council</a:t>
            </a:r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2316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36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>
                <a:solidFill>
                  <a:srgbClr val="1B365D"/>
                </a:solidFill>
              </a:rPr>
              <a:t>DMHSAS Policy and Planning Council</a:t>
            </a:r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2316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93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>
                <a:solidFill>
                  <a:srgbClr val="666666"/>
                </a:solidFill>
              </a:rPr>
              <a:t>DMHSAS Policy and Planning Council</a:t>
            </a:r>
            <a:endParaRPr lang="en-US" dirty="0">
              <a:solidFill>
                <a:srgbClr val="666666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666666"/>
                </a:solidFill>
              </a:rPr>
              <a:pPr/>
              <a:t>‹#›</a:t>
            </a:fld>
            <a:endParaRPr lang="en-US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84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714" r:id="rId18"/>
    <p:sldLayoutId id="2147483715" r:id="rId19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cheetham@tn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Deborah.poirer@tn.gov" TargetMode="External"/><Relationship Id="rId5" Type="http://schemas.openxmlformats.org/officeDocument/2006/relationships/hyperlink" Target="mailto:karen.wills@tn.gov" TargetMode="External"/><Relationship Id="rId4" Type="http://schemas.openxmlformats.org/officeDocument/2006/relationships/hyperlink" Target="mailto:bill.feldhaus@tn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anny.ricker@tn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Kim.gibson@tn.gov" TargetMode="External"/><Relationship Id="rId4" Type="http://schemas.openxmlformats.org/officeDocument/2006/relationships/hyperlink" Target="mailto:Chinwe.ejiofor@tn.go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andy.turner@tn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Marie.isbell@tn.gov" TargetMode="External"/><Relationship Id="rId4" Type="http://schemas.openxmlformats.org/officeDocument/2006/relationships/hyperlink" Target="mailto:Sara.muncher@tn.go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ndy.wood@tn.g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Pam.gillespie@tn.gov" TargetMode="External"/><Relationship Id="rId4" Type="http://schemas.openxmlformats.org/officeDocument/2006/relationships/hyperlink" Target="mailto:Rachel.shayne@tn.go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ndy.wood@tn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StephenJohn.Bell@tn.gov" TargetMode="External"/><Relationship Id="rId4" Type="http://schemas.openxmlformats.org/officeDocument/2006/relationships/hyperlink" Target="mailto:Jenny.Matthai@tn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52400" y="4191000"/>
            <a:ext cx="8839200" cy="208280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Division of Clinical Services</a:t>
            </a:r>
          </a:p>
          <a:p>
            <a:r>
              <a:rPr lang="en-US" sz="4000" dirty="0" smtClean="0"/>
              <a:t>New Provider Orientation</a:t>
            </a:r>
            <a:endParaRPr lang="en-US" sz="4000" dirty="0"/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quarter" idx="11"/>
          </p:nvPr>
        </p:nvSpPr>
        <p:spPr/>
        <p:txBody>
          <a:bodyPr>
            <a:normAutofit fontScale="2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 smtClean="0"/>
              <a:t>	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/>
              <a:t>	 </a:t>
            </a:r>
            <a:r>
              <a:rPr lang="en-US" sz="4400" dirty="0" smtClean="0"/>
              <a:t>  </a:t>
            </a:r>
            <a:r>
              <a:rPr lang="en-US" sz="4400" dirty="0"/>
              <a:t>	</a:t>
            </a:r>
            <a:r>
              <a:rPr lang="en-US" sz="44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089275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en-US" altLang="en-US" dirty="0" smtClean="0"/>
              <a:t>Feel free to contact us or our regional counterparts with any questions or if you need assistance.</a:t>
            </a:r>
          </a:p>
          <a:p>
            <a:pPr marL="0" indent="0">
              <a:buFont typeface="Wingdings 2" pitchFamily="18" charset="2"/>
              <a:buNone/>
            </a:pPr>
            <a:endParaRPr lang="en-US" altLang="en-US" dirty="0" smtClean="0"/>
          </a:p>
          <a:p>
            <a:pPr marL="0" indent="0">
              <a:buFont typeface="Wingdings 2" pitchFamily="18" charset="2"/>
              <a:buNone/>
            </a:pPr>
            <a:endParaRPr lang="en-US" altLang="en-US" dirty="0" smtClean="0"/>
          </a:p>
          <a:p>
            <a:pPr marL="0" indent="0">
              <a:buFont typeface="Wingdings 2" pitchFamily="18" charset="2"/>
              <a:buNone/>
            </a:pPr>
            <a:endParaRPr lang="en-US" altLang="en-US" dirty="0" smtClean="0"/>
          </a:p>
          <a:p>
            <a:pPr marL="0" indent="0" algn="ctr">
              <a:buFont typeface="Wingdings 2" pitchFamily="18" charset="2"/>
              <a:buNone/>
            </a:pPr>
            <a:r>
              <a:rPr lang="en-US" altLang="en-US" dirty="0" smtClean="0"/>
              <a:t>Thank you!!</a:t>
            </a:r>
          </a:p>
        </p:txBody>
      </p:sp>
    </p:spTree>
    <p:extLst>
      <p:ext uri="{BB962C8B-B14F-4D97-AF65-F5344CB8AC3E}">
        <p14:creationId xmlns:p14="http://schemas.microsoft.com/office/powerpoint/2010/main" val="266576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    Division of Clinical Services</a:t>
            </a:r>
            <a:endParaRPr lang="en-US" sz="4000" dirty="0" smtClean="0"/>
          </a:p>
        </p:txBody>
      </p:sp>
      <p:sp>
        <p:nvSpPr>
          <p:cNvPr id="19459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endParaRPr lang="en-US" altLang="en-US" sz="2400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US" sz="2100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100" dirty="0" smtClean="0"/>
              <a:t>Bruce Davis, PhD, SrLPE, LPC, BCBA-D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100" dirty="0" smtClean="0"/>
              <a:t>Deputy Commissioner Clinical Services  </a:t>
            </a:r>
            <a:endParaRPr lang="en-US" sz="21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100" dirty="0" smtClean="0"/>
              <a:t>(</a:t>
            </a:r>
            <a:r>
              <a:rPr lang="en-US" sz="2100" dirty="0"/>
              <a:t>615) </a:t>
            </a:r>
            <a:r>
              <a:rPr lang="en-US" sz="2100" dirty="0" smtClean="0"/>
              <a:t>532-1610</a:t>
            </a:r>
            <a:endParaRPr lang="en-US" sz="21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100" dirty="0">
                <a:hlinkClick r:id="rId3"/>
              </a:rPr>
              <a:t>b</a:t>
            </a:r>
            <a:r>
              <a:rPr lang="en-US" sz="2100" dirty="0" smtClean="0">
                <a:hlinkClick r:id="rId3"/>
              </a:rPr>
              <a:t>ruce.davis@tn.gov </a:t>
            </a:r>
            <a:r>
              <a:rPr lang="en-US" sz="2100" dirty="0"/>
              <a:t>	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US" sz="2100" i="1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it-IT" sz="2100" dirty="0"/>
              <a:t>Michelle Bagby, MA, LBA, BCBA </a:t>
            </a:r>
            <a:r>
              <a:rPr lang="en-US" sz="2100" dirty="0" smtClean="0"/>
              <a:t>Coordinator </a:t>
            </a:r>
            <a:r>
              <a:rPr lang="en-US" sz="2100" dirty="0"/>
              <a:t>of </a:t>
            </a:r>
            <a:r>
              <a:rPr lang="en-US" sz="2100" dirty="0" smtClean="0"/>
              <a:t>Behavioral &amp; Psychological Services</a:t>
            </a:r>
            <a:endParaRPr lang="en-US" sz="21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100" dirty="0" smtClean="0"/>
              <a:t>(</a:t>
            </a:r>
            <a:r>
              <a:rPr lang="en-US" sz="2100" dirty="0"/>
              <a:t>615) </a:t>
            </a:r>
            <a:r>
              <a:rPr lang="en-US" sz="2100" dirty="0" smtClean="0"/>
              <a:t>913-0352</a:t>
            </a:r>
            <a:endParaRPr lang="en-US" sz="21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100" u="sng" dirty="0" smtClean="0"/>
              <a:t>michelle.bagby@tn.gov</a:t>
            </a:r>
            <a:endParaRPr lang="en-US" sz="2100" u="sng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US" sz="21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US" sz="21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100" dirty="0"/>
              <a:t>David Taylor, BSN, RN, </a:t>
            </a:r>
            <a:r>
              <a:rPr lang="en-US" sz="2100" dirty="0" smtClean="0"/>
              <a:t>CDDN Director </a:t>
            </a:r>
            <a:r>
              <a:rPr lang="en-US" sz="2100" dirty="0"/>
              <a:t>of Nursing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2100" dirty="0" smtClean="0"/>
              <a:t>(629) 395-2496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2100" u="sng" dirty="0" smtClean="0"/>
              <a:t>david.taylor@tn.gov</a:t>
            </a:r>
            <a:endParaRPr lang="en-US" sz="2100" u="sng" dirty="0"/>
          </a:p>
          <a:p>
            <a:pPr>
              <a:lnSpc>
                <a:spcPct val="110000"/>
              </a:lnSpc>
              <a:buNone/>
            </a:pPr>
            <a:r>
              <a:rPr lang="en-US" sz="2100" dirty="0" smtClean="0"/>
              <a:t> </a:t>
            </a:r>
            <a:endParaRPr lang="en-US" sz="2100" dirty="0"/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 smtClean="0"/>
          </a:p>
        </p:txBody>
      </p:sp>
      <p:sp>
        <p:nvSpPr>
          <p:cNvPr id="9220" name="Rectangle 1028" descr="Rectangle: Click to edit Master text styles&#10;Second level&#10;Third level&#10;Fourth level&#10;Fifth level"/>
          <p:cNvSpPr>
            <a:spLocks noGrp="1" noChangeArrowheads="1"/>
          </p:cNvSpPr>
          <p:nvPr>
            <p:ph idx="13"/>
          </p:nvPr>
        </p:nvSpPr>
        <p:spPr>
          <a:xfrm>
            <a:off x="4495800" y="1143000"/>
            <a:ext cx="4191000" cy="4958462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i="1" dirty="0"/>
              <a:t>	</a:t>
            </a:r>
            <a:endParaRPr lang="en-US" sz="1800" i="1" dirty="0" smtClean="0"/>
          </a:p>
          <a:p>
            <a:pPr marL="0" indent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200" dirty="0" smtClean="0"/>
          </a:p>
          <a:p>
            <a:pPr marL="0" indent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dirty="0" smtClean="0"/>
              <a:t>Bill Feldhaus, RN, 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dirty="0" smtClean="0"/>
              <a:t>Assistant Director of Nursing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200" dirty="0" smtClean="0"/>
              <a:t>(615) 585-6274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200" dirty="0" smtClean="0">
                <a:hlinkClick r:id="rId4"/>
              </a:rPr>
              <a:t>bill.feldhaus@tn.gov</a:t>
            </a:r>
            <a:endParaRPr lang="en-US" sz="22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US" sz="2200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200" i="1" dirty="0"/>
              <a:t>	</a:t>
            </a:r>
            <a:r>
              <a:rPr lang="en-US" sz="2200" i="1" dirty="0" smtClean="0"/>
              <a:t>	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dirty="0"/>
              <a:t>Karen Wills, MS, OTR/L, </a:t>
            </a:r>
            <a:endParaRPr lang="en-US" sz="2200" dirty="0" smtClean="0"/>
          </a:p>
          <a:p>
            <a:pPr marL="0" indent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dirty="0" smtClean="0"/>
              <a:t>Director </a:t>
            </a:r>
            <a:r>
              <a:rPr lang="en-US" sz="2200" dirty="0"/>
              <a:t>of Therapeutic Services </a:t>
            </a:r>
            <a:r>
              <a:rPr lang="en-US" sz="2200" dirty="0" smtClean="0"/>
              <a:t>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200" dirty="0" smtClean="0"/>
              <a:t>(615) 719-2568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200" dirty="0">
                <a:hlinkClick r:id="rId5"/>
              </a:rPr>
              <a:t>k</a:t>
            </a:r>
            <a:r>
              <a:rPr lang="en-US" sz="2200" dirty="0" smtClean="0">
                <a:hlinkClick r:id="rId5"/>
              </a:rPr>
              <a:t>aren.wills@tn.gov</a:t>
            </a:r>
            <a:endParaRPr lang="en-US" sz="2200" dirty="0" smtClean="0"/>
          </a:p>
          <a:p>
            <a:pPr marL="0" indent="0">
              <a:spcBef>
                <a:spcPts val="0"/>
              </a:spcBef>
              <a:buNone/>
              <a:defRPr/>
            </a:pPr>
            <a:endParaRPr lang="en-US" sz="22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200" i="1" dirty="0"/>
              <a:t>		</a:t>
            </a:r>
            <a:endParaRPr lang="en-US" sz="2200" i="1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dirty="0" smtClean="0"/>
              <a:t>Debbie Poirier, COTA/L, ATP, SMS, Director of Seating and Positioning Services</a:t>
            </a:r>
            <a:r>
              <a:rPr lang="en-US" sz="2200" dirty="0" smtClean="0">
                <a:solidFill>
                  <a:schemeClr val="tx1"/>
                </a:solidFill>
              </a:rPr>
              <a:t>  	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(615) 428-6254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dirty="0">
                <a:hlinkClick r:id="rId6"/>
              </a:rPr>
              <a:t>d</a:t>
            </a:r>
            <a:r>
              <a:rPr lang="en-US" sz="2200" dirty="0" smtClean="0">
                <a:hlinkClick r:id="rId6"/>
              </a:rPr>
              <a:t>eborah.poirier@tn.gov</a:t>
            </a:r>
            <a:endParaRPr lang="en-US" sz="22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i="1" dirty="0" smtClean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i="1" dirty="0" smtClean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i="1" dirty="0" smtClean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i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ct val="30000"/>
              </a:spcAft>
              <a:buFont typeface="Wingdings" pitchFamily="2" charset="2"/>
              <a:buNone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60971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Division of Clinical Services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en-US" sz="2400" dirty="0" smtClean="0"/>
              <a:t>Provides leadership and direction in the delivery of </a:t>
            </a:r>
            <a:r>
              <a:rPr lang="en-US" dirty="0" smtClean="0"/>
              <a:t>clinical</a:t>
            </a:r>
            <a:r>
              <a:rPr lang="en-US" sz="2400" dirty="0" smtClean="0"/>
              <a:t> services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3"/>
              </a:buBlip>
              <a:defRPr/>
            </a:pPr>
            <a:endParaRPr lang="en-US" sz="2400" dirty="0" smtClean="0"/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en-US" sz="2400" dirty="0"/>
              <a:t>P</a:t>
            </a:r>
            <a:r>
              <a:rPr lang="en-US" sz="2400" dirty="0" smtClean="0"/>
              <a:t>romotion and prevention of optimal health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3"/>
              </a:buBlip>
              <a:defRPr/>
            </a:pPr>
            <a:endParaRPr lang="en-US" sz="2400" dirty="0" smtClean="0"/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en-US" sz="2400" dirty="0" smtClean="0"/>
              <a:t>Consultation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n-US" sz="2400" dirty="0" smtClean="0"/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en-US" sz="2400" dirty="0" smtClean="0"/>
              <a:t>Education and research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Font typeface="Wingdings 2" pitchFamily="18" charset="2"/>
              <a:buNone/>
              <a:defRPr/>
            </a:pPr>
            <a:endParaRPr lang="en-US" sz="2400" dirty="0" smtClean="0"/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en-US" sz="2400" dirty="0" smtClean="0"/>
              <a:t>Training</a:t>
            </a:r>
          </a:p>
          <a:p>
            <a:pPr marL="1095375" lvl="2" indent="-6096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en-US" sz="1800" dirty="0" smtClean="0"/>
              <a:t>Medication Administration Training for Unlicensed Personnel</a:t>
            </a:r>
          </a:p>
          <a:p>
            <a:pPr marL="1095375" lvl="2" indent="-6096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en-US" dirty="0" smtClean="0"/>
              <a:t>Other</a:t>
            </a:r>
            <a:endParaRPr lang="en-US" sz="18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n-US" sz="2400" dirty="0" smtClean="0"/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en-US" dirty="0" smtClean="0"/>
              <a:t>Provide h</a:t>
            </a:r>
            <a:r>
              <a:rPr lang="en-US" sz="2400" dirty="0" smtClean="0"/>
              <a:t>ealth-related resources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Font typeface="Wingdings 2" pitchFamily="18" charset="2"/>
              <a:buNone/>
              <a:defRPr/>
            </a:pPr>
            <a:endParaRPr lang="en-US" sz="2400" dirty="0" smtClean="0"/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en-US" sz="2400" dirty="0" smtClean="0"/>
              <a:t>Operates </a:t>
            </a:r>
            <a:r>
              <a:rPr lang="en-US" sz="2400" dirty="0" smtClean="0"/>
              <a:t>the DIDD Seating and Positioning Clinics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Font typeface="Wingdings 2" pitchFamily="18" charset="2"/>
              <a:buNone/>
              <a:defRPr/>
            </a:pPr>
            <a:endParaRPr lang="en-US" sz="24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Font typeface="Wingdings 2" pitchFamily="18" charset="2"/>
              <a:buNone/>
              <a:defRPr/>
            </a:pPr>
            <a:endParaRPr lang="en-US" sz="2800" dirty="0"/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3"/>
              </a:buBlip>
              <a:defRPr/>
            </a:pPr>
            <a:endParaRPr lang="en-US" sz="2800" dirty="0" smtClean="0"/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3"/>
              </a:buBlip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323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609600" y="304800"/>
            <a:ext cx="7086600" cy="758825"/>
          </a:xfrm>
        </p:spPr>
        <p:txBody>
          <a:bodyPr rtlCol="0"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Model for Quality of Life</a:t>
            </a:r>
          </a:p>
        </p:txBody>
      </p:sp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3101975" y="5881688"/>
            <a:ext cx="365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002060"/>
                </a:solidFill>
                <a:latin typeface="Arial" charset="0"/>
                <a:cs typeface="Arial" charset="0"/>
              </a:rPr>
              <a:t>Optimal Health</a:t>
            </a:r>
          </a:p>
        </p:txBody>
      </p:sp>
      <p:pic>
        <p:nvPicPr>
          <p:cNvPr id="21508" name="Picture 11" descr="cornerst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01" t="4666" r="8000" b="12666"/>
          <a:stretch>
            <a:fillRect/>
          </a:stretch>
        </p:blipFill>
        <p:spPr bwMode="auto">
          <a:xfrm>
            <a:off x="1143000" y="1295400"/>
            <a:ext cx="6858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9"/>
          <p:cNvSpPr txBox="1">
            <a:spLocks noChangeArrowheads="1"/>
          </p:cNvSpPr>
          <p:nvPr/>
        </p:nvSpPr>
        <p:spPr bwMode="auto">
          <a:xfrm>
            <a:off x="914400" y="2428568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Protection from Harm</a:t>
            </a:r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1595284" y="1424217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Social Relationships</a:t>
            </a:r>
          </a:p>
        </p:txBody>
      </p:sp>
      <p:sp>
        <p:nvSpPr>
          <p:cNvPr id="21511" name="Text Box 11"/>
          <p:cNvSpPr txBox="1">
            <a:spLocks noChangeArrowheads="1"/>
          </p:cNvSpPr>
          <p:nvPr/>
        </p:nvSpPr>
        <p:spPr bwMode="auto">
          <a:xfrm>
            <a:off x="914400" y="3246563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Home Life</a:t>
            </a:r>
          </a:p>
        </p:txBody>
      </p:sp>
      <p:sp>
        <p:nvSpPr>
          <p:cNvPr id="21512" name="Text Box 12"/>
          <p:cNvSpPr txBox="1">
            <a:spLocks noChangeArrowheads="1"/>
          </p:cNvSpPr>
          <p:nvPr/>
        </p:nvSpPr>
        <p:spPr bwMode="auto">
          <a:xfrm>
            <a:off x="6400800" y="2895599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Community Access</a:t>
            </a: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5715000" y="1966913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Employment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096000" y="6400800"/>
            <a:ext cx="2819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Modell &amp; Cheetham, 2011</a:t>
            </a:r>
          </a:p>
        </p:txBody>
      </p:sp>
    </p:spTree>
    <p:extLst>
      <p:ext uri="{BB962C8B-B14F-4D97-AF65-F5344CB8AC3E}">
        <p14:creationId xmlns:p14="http://schemas.microsoft.com/office/powerpoint/2010/main" val="273113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</a:t>
            </a:r>
            <a:r>
              <a:rPr lang="en-US" dirty="0"/>
              <a:t>C</a:t>
            </a:r>
            <a:r>
              <a:rPr lang="en-US" dirty="0" smtClean="0"/>
              <a:t>are </a:t>
            </a:r>
            <a:r>
              <a:rPr lang="en-US" dirty="0"/>
              <a:t>P</a:t>
            </a:r>
            <a:r>
              <a:rPr lang="en-US" dirty="0" smtClean="0"/>
              <a:t>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150000"/>
              </a:lnSpc>
              <a:buBlip>
                <a:blip r:embed="rId3"/>
              </a:buBlip>
            </a:pPr>
            <a:r>
              <a:rPr lang="en-US" altLang="en-US" dirty="0"/>
              <a:t>Persons supported</a:t>
            </a:r>
          </a:p>
          <a:p>
            <a:pPr marL="609600" indent="-609600">
              <a:lnSpc>
                <a:spcPct val="150000"/>
              </a:lnSpc>
              <a:buBlip>
                <a:blip r:embed="rId3"/>
              </a:buBlip>
            </a:pPr>
            <a:r>
              <a:rPr lang="en-US" altLang="en-US" dirty="0"/>
              <a:t>Families</a:t>
            </a:r>
          </a:p>
          <a:p>
            <a:pPr marL="609600" indent="-609600">
              <a:lnSpc>
                <a:spcPct val="150000"/>
              </a:lnSpc>
              <a:buBlip>
                <a:blip r:embed="rId3"/>
              </a:buBlip>
            </a:pPr>
            <a:r>
              <a:rPr lang="en-US" altLang="en-US" dirty="0"/>
              <a:t>Community providers</a:t>
            </a:r>
          </a:p>
          <a:p>
            <a:pPr marL="609600" indent="-609600">
              <a:lnSpc>
                <a:spcPct val="150000"/>
              </a:lnSpc>
              <a:buBlip>
                <a:blip r:embed="rId3"/>
              </a:buBlip>
            </a:pPr>
            <a:r>
              <a:rPr lang="en-US" altLang="en-US" dirty="0"/>
              <a:t>Community healthcare providers</a:t>
            </a:r>
          </a:p>
          <a:p>
            <a:pPr marL="609600" indent="-609600">
              <a:lnSpc>
                <a:spcPct val="150000"/>
              </a:lnSpc>
              <a:buBlip>
                <a:blip r:embed="rId3"/>
              </a:buBlip>
            </a:pPr>
            <a:r>
              <a:rPr lang="en-US" altLang="en-US" dirty="0"/>
              <a:t>Clinical </a:t>
            </a:r>
            <a:r>
              <a:rPr lang="en-US" altLang="en-US" dirty="0" smtClean="0"/>
              <a:t>education programs at colleges and universities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5</a:t>
            </a:fld>
            <a:endParaRPr lang="en-US" dirty="0">
              <a:solidFill>
                <a:srgbClr val="1B36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75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Regional Clinical Services Resources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  <a:defRPr/>
            </a:pPr>
            <a:r>
              <a:rPr lang="en-US" sz="2800" dirty="0"/>
              <a:t>Regional Nursing Directors</a:t>
            </a:r>
            <a:endParaRPr lang="en-US" sz="2800" dirty="0" smtClean="0"/>
          </a:p>
          <a:p>
            <a:pPr marL="274320" indent="-274320" algn="ctr" eaLnBrk="1" fontAlgn="auto" hangingPunct="1">
              <a:lnSpc>
                <a:spcPct val="125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/>
          </a:p>
          <a:p>
            <a:pPr marL="274320" indent="-274320" algn="ctr" eaLnBrk="1" fontAlgn="auto" hangingPunct="1">
              <a:lnSpc>
                <a:spcPct val="12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600" dirty="0" smtClean="0"/>
              <a:t>EAST</a:t>
            </a:r>
          </a:p>
          <a:p>
            <a:pPr marL="235458" lvl="1" indent="0" algn="ctr" eaLnBrk="1" fontAlgn="auto" hangingPunct="1">
              <a:spcAft>
                <a:spcPts val="0"/>
              </a:spcAft>
              <a:buClr>
                <a:schemeClr val="accent4"/>
              </a:buClr>
              <a:buNone/>
              <a:defRPr/>
            </a:pPr>
            <a:r>
              <a:rPr lang="en-US" dirty="0" smtClean="0"/>
              <a:t>Danny Ricker </a:t>
            </a:r>
          </a:p>
          <a:p>
            <a:pPr marL="235458" lvl="1" indent="0" algn="ctr" eaLnBrk="1" fontAlgn="auto" hangingPunct="1">
              <a:spcAft>
                <a:spcPts val="0"/>
              </a:spcAft>
              <a:buClr>
                <a:schemeClr val="accent4"/>
              </a:buClr>
              <a:buNone/>
              <a:defRPr/>
            </a:pPr>
            <a:r>
              <a:rPr lang="en-US" dirty="0" smtClean="0"/>
              <a:t>(423) 787-6757 Ext.148</a:t>
            </a:r>
          </a:p>
          <a:p>
            <a:pPr marL="235458" lvl="1" indent="0" algn="ctr" eaLnBrk="1" fontAlgn="auto" hangingPunct="1">
              <a:spcAft>
                <a:spcPts val="0"/>
              </a:spcAft>
              <a:buClr>
                <a:schemeClr val="accent4"/>
              </a:buClr>
              <a:buNone/>
              <a:defRPr/>
            </a:pPr>
            <a:r>
              <a:rPr lang="en-US" dirty="0" smtClean="0">
                <a:hlinkClick r:id="rId3"/>
              </a:rPr>
              <a:t>Danny.ricker@tn.gov</a:t>
            </a:r>
            <a:endParaRPr lang="en-US" dirty="0" smtClean="0"/>
          </a:p>
          <a:p>
            <a:pPr marL="457200" lvl="1" indent="0" algn="ctr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endParaRPr lang="en-US" sz="2800" dirty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algn="ctr" eaLnBrk="1" fontAlgn="auto" hangingPunct="1">
              <a:lnSpc>
                <a:spcPct val="12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600" dirty="0" smtClean="0"/>
              <a:t>MIDDLE</a:t>
            </a:r>
          </a:p>
          <a:p>
            <a:pPr marL="235458" lvl="1" indent="0" algn="ctr" eaLnBrk="1" fontAlgn="auto" hangingPunct="1">
              <a:spcAft>
                <a:spcPts val="0"/>
              </a:spcAft>
              <a:buClr>
                <a:schemeClr val="accent4"/>
              </a:buClr>
              <a:buNone/>
              <a:defRPr/>
            </a:pPr>
            <a:r>
              <a:rPr lang="en-US" dirty="0" smtClean="0"/>
              <a:t>Chi Ejiofor</a:t>
            </a:r>
          </a:p>
          <a:p>
            <a:pPr marL="235458" lvl="1" indent="0" algn="ctr" eaLnBrk="1" fontAlgn="auto" hangingPunct="1">
              <a:spcAft>
                <a:spcPts val="0"/>
              </a:spcAft>
              <a:buClr>
                <a:schemeClr val="accent4"/>
              </a:buClr>
              <a:buNone/>
              <a:defRPr/>
            </a:pPr>
            <a:r>
              <a:rPr lang="en-US" dirty="0" smtClean="0"/>
              <a:t>(615) 231-5445</a:t>
            </a:r>
          </a:p>
          <a:p>
            <a:pPr marL="235458" lvl="1" indent="0" algn="ctr" eaLnBrk="1" fontAlgn="auto" hangingPunct="1">
              <a:spcAft>
                <a:spcPts val="0"/>
              </a:spcAft>
              <a:buClr>
                <a:schemeClr val="accent4"/>
              </a:buClr>
              <a:buNone/>
              <a:defRPr/>
            </a:pPr>
            <a:r>
              <a:rPr lang="en-US" dirty="0" smtClean="0">
                <a:hlinkClick r:id="rId4"/>
              </a:rPr>
              <a:t>Chinwe.ejiofor@tn.gov</a:t>
            </a:r>
            <a:endParaRPr lang="en-US" dirty="0" smtClean="0"/>
          </a:p>
          <a:p>
            <a:pPr marL="457200" lvl="1" indent="0" algn="ctr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600" dirty="0" smtClean="0"/>
              <a:t>WEST</a:t>
            </a:r>
          </a:p>
          <a:p>
            <a:pPr marL="235458" lvl="1" indent="0" algn="ctr" eaLnBrk="1" fontAlgn="auto" hangingPunct="1">
              <a:spcAft>
                <a:spcPts val="0"/>
              </a:spcAft>
              <a:buClr>
                <a:schemeClr val="accent4"/>
              </a:buClr>
              <a:buNone/>
              <a:defRPr/>
            </a:pPr>
            <a:r>
              <a:rPr lang="en-US" dirty="0" smtClean="0"/>
              <a:t>Kim Gibson</a:t>
            </a:r>
          </a:p>
          <a:p>
            <a:pPr marL="235458" lvl="1" indent="0" algn="ctr" eaLnBrk="1" fontAlgn="auto" hangingPunct="1">
              <a:spcAft>
                <a:spcPts val="0"/>
              </a:spcAft>
              <a:buClr>
                <a:schemeClr val="accent4"/>
              </a:buClr>
              <a:buNone/>
              <a:defRPr/>
            </a:pPr>
            <a:r>
              <a:rPr lang="en-US" dirty="0" smtClean="0"/>
              <a:t>(901) 745-7662</a:t>
            </a:r>
          </a:p>
          <a:p>
            <a:pPr marL="235458" lvl="1" indent="0" algn="ctr" eaLnBrk="1" fontAlgn="auto" hangingPunct="1">
              <a:spcAft>
                <a:spcPts val="0"/>
              </a:spcAft>
              <a:buClr>
                <a:schemeClr val="accent4"/>
              </a:buClr>
              <a:buNone/>
              <a:defRPr/>
            </a:pPr>
            <a:r>
              <a:rPr lang="en-US" dirty="0" smtClean="0">
                <a:hlinkClick r:id="rId5"/>
              </a:rPr>
              <a:t>Kim.gibson@tn.gov</a:t>
            </a:r>
            <a:endParaRPr lang="en-US" dirty="0" smtClean="0"/>
          </a:p>
          <a:p>
            <a:pPr marL="235458" lvl="1" indent="0" algn="ctr" eaLnBrk="1" fontAlgn="auto" hangingPunct="1">
              <a:spcAft>
                <a:spcPts val="0"/>
              </a:spcAft>
              <a:buClr>
                <a:schemeClr val="accent4"/>
              </a:buClr>
              <a:buNone/>
              <a:defRPr/>
            </a:pPr>
            <a:endParaRPr lang="en-US" dirty="0" smtClean="0"/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76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Regional Clinical Services Resources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en-US" sz="2800" dirty="0" smtClean="0"/>
          </a:p>
          <a:p>
            <a:pPr marL="0" indent="0" algn="ctr">
              <a:lnSpc>
                <a:spcPct val="90000"/>
              </a:lnSpc>
              <a:buNone/>
            </a:pPr>
            <a:r>
              <a:rPr lang="en-US" sz="3100" dirty="0" smtClean="0"/>
              <a:t>Regional Therapeutic </a:t>
            </a:r>
            <a:r>
              <a:rPr lang="en-US" sz="3100" dirty="0"/>
              <a:t>Services Coordinators</a:t>
            </a:r>
            <a:endParaRPr lang="en-US" altLang="en-US" sz="3100" dirty="0"/>
          </a:p>
          <a:p>
            <a:pPr marL="0" indent="0" algn="ctr" eaLnBrk="1" fontAlgn="auto" hangingPunct="1">
              <a:lnSpc>
                <a:spcPct val="125000"/>
              </a:lnSpc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marL="274320" indent="-274320" algn="ctr" eaLnBrk="1" fontAlgn="auto" hangingPunct="1">
              <a:lnSpc>
                <a:spcPct val="12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EAST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/>
              <a:t>Kandy Turner 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/>
              <a:t>(865) 594-9354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>
                <a:hlinkClick r:id="rId3"/>
              </a:rPr>
              <a:t>Kandy.turner@tn.gov</a:t>
            </a:r>
            <a:endParaRPr lang="en-US" altLang="en-US" dirty="0" smtClean="0"/>
          </a:p>
          <a:p>
            <a:pPr marL="457200" lvl="1" indent="0" algn="ctr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endParaRPr lang="en-US" sz="2800" dirty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algn="ctr" eaLnBrk="1" fontAlgn="auto" hangingPunct="1">
              <a:lnSpc>
                <a:spcPct val="12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MIDDLE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dirty="0" smtClean="0"/>
              <a:t>Sara </a:t>
            </a:r>
            <a:r>
              <a:rPr lang="en-US" altLang="en-US" dirty="0"/>
              <a:t>Muncher 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/>
              <a:t>(615) 231-5438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>
                <a:hlinkClick r:id="rId4"/>
              </a:rPr>
              <a:t>Sara.muncher@tn.gov</a:t>
            </a:r>
            <a:endParaRPr lang="en-US" altLang="en-US" dirty="0" smtClean="0"/>
          </a:p>
          <a:p>
            <a:pPr marL="457200" lvl="1" indent="0" algn="ctr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WEST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/>
              <a:t>Marie </a:t>
            </a:r>
            <a:r>
              <a:rPr lang="en-US" altLang="en-US" dirty="0"/>
              <a:t>Isbell 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/>
              <a:t>(901) 745-7633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>
                <a:hlinkClick r:id="rId5"/>
              </a:rPr>
              <a:t>Marie.isbell@tn.gov</a:t>
            </a:r>
            <a:endParaRPr lang="en-US" altLang="en-US" dirty="0" smtClean="0"/>
          </a:p>
          <a:p>
            <a:pPr marL="57150" indent="0" algn="ctr">
              <a:lnSpc>
                <a:spcPct val="90000"/>
              </a:lnSpc>
              <a:buNone/>
            </a:pPr>
            <a:endParaRPr lang="en-US" altLang="en-US" dirty="0"/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978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Regional Clinical Services Resources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en-US" sz="2800" dirty="0" smtClean="0"/>
          </a:p>
          <a:p>
            <a:pPr marL="0" indent="0" algn="ctr">
              <a:lnSpc>
                <a:spcPct val="90000"/>
              </a:lnSpc>
              <a:buNone/>
            </a:pPr>
            <a:r>
              <a:rPr lang="en-US" sz="3100" dirty="0" smtClean="0"/>
              <a:t>Regional </a:t>
            </a:r>
            <a:r>
              <a:rPr lang="en-US" sz="3100" dirty="0"/>
              <a:t>Behavior </a:t>
            </a:r>
            <a:r>
              <a:rPr lang="en-US" sz="3100" dirty="0" smtClean="0"/>
              <a:t>Services </a:t>
            </a:r>
            <a:r>
              <a:rPr lang="en-US" sz="3100" dirty="0"/>
              <a:t>Directors</a:t>
            </a:r>
            <a:endParaRPr lang="en-US" altLang="en-US" sz="31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marL="274320" indent="-274320" algn="ctr">
              <a:lnSpc>
                <a:spcPct val="125000"/>
              </a:lnSpc>
              <a:buFont typeface="Wingdings 2"/>
              <a:buChar char=""/>
              <a:defRPr/>
            </a:pPr>
            <a:r>
              <a:rPr lang="en-US" sz="2800" dirty="0"/>
              <a:t>EAST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/>
              <a:t>Andy Wood, PhD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/>
              <a:t>(865) 594-9308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>
                <a:hlinkClick r:id="rId3"/>
              </a:rPr>
              <a:t>Andy.wood@tn.gov</a:t>
            </a:r>
            <a:endParaRPr lang="en-US" altLang="en-US" dirty="0" smtClean="0"/>
          </a:p>
          <a:p>
            <a:pPr marL="457200" lvl="1" indent="0" algn="ctr">
              <a:lnSpc>
                <a:spcPct val="90000"/>
              </a:lnSpc>
              <a:buNone/>
            </a:pPr>
            <a:endParaRPr lang="en-US" altLang="en-US" dirty="0" smtClean="0"/>
          </a:p>
          <a:p>
            <a:pPr marL="457200" lvl="1" indent="0" algn="ctr" eaLnBrk="1" hangingPunct="1">
              <a:lnSpc>
                <a:spcPct val="90000"/>
              </a:lnSpc>
              <a:buNone/>
            </a:pPr>
            <a:endParaRPr lang="en-US" altLang="en-US" dirty="0" smtClean="0"/>
          </a:p>
          <a:p>
            <a:pPr marL="274320" indent="-274320" algn="ctr">
              <a:lnSpc>
                <a:spcPct val="125000"/>
              </a:lnSpc>
              <a:buFont typeface="Wingdings 2"/>
              <a:buChar char=""/>
              <a:defRPr/>
            </a:pPr>
            <a:r>
              <a:rPr lang="en-US" sz="2800" dirty="0" smtClean="0"/>
              <a:t>MIDDLE</a:t>
            </a:r>
            <a:endParaRPr lang="en-US" sz="2800" dirty="0"/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/>
              <a:t>Rachel Shayne 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/>
              <a:t>(615) 231-5581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>
                <a:hlinkClick r:id="rId4"/>
              </a:rPr>
              <a:t>Rachel.shayne@tn.gov</a:t>
            </a:r>
            <a:endParaRPr lang="en-US" altLang="en-US" dirty="0" smtClean="0"/>
          </a:p>
          <a:p>
            <a:pPr marL="457200" lvl="1" indent="0" algn="ctr" eaLnBrk="1" hangingPunct="1">
              <a:lnSpc>
                <a:spcPct val="90000"/>
              </a:lnSpc>
              <a:buNone/>
            </a:pPr>
            <a:endParaRPr lang="en-US" altLang="en-US" dirty="0" smtClean="0"/>
          </a:p>
          <a:p>
            <a:pPr marL="274320" indent="-274320" algn="ctr">
              <a:lnSpc>
                <a:spcPct val="125000"/>
              </a:lnSpc>
              <a:buFont typeface="Wingdings 2"/>
              <a:buChar char=""/>
              <a:defRPr/>
            </a:pPr>
            <a:r>
              <a:rPr lang="en-US" sz="2800" dirty="0" smtClean="0"/>
              <a:t>WEST</a:t>
            </a:r>
            <a:endParaRPr lang="en-US" sz="2800" dirty="0"/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/>
              <a:t>Pam Gillespie 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/>
              <a:t>(901) 748-7825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>
                <a:hlinkClick r:id="rId5"/>
              </a:rPr>
              <a:t>Pam.gillespie@tn.gov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1370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Regional Clinical Services Resources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en-US" sz="2800" dirty="0" smtClean="0"/>
          </a:p>
          <a:p>
            <a:pPr marL="0" indent="0" algn="ctr">
              <a:lnSpc>
                <a:spcPct val="90000"/>
              </a:lnSpc>
              <a:buNone/>
            </a:pPr>
            <a:r>
              <a:rPr lang="en-US" sz="3100" dirty="0" smtClean="0"/>
              <a:t>Regional Psychological </a:t>
            </a:r>
            <a:r>
              <a:rPr lang="en-US" sz="3100" dirty="0"/>
              <a:t>Services Directors</a:t>
            </a:r>
            <a:endParaRPr lang="en-US" altLang="en-US" sz="31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marL="274320" indent="-274320" algn="ctr">
              <a:lnSpc>
                <a:spcPct val="125000"/>
              </a:lnSpc>
              <a:buFont typeface="Wingdings 2"/>
              <a:buChar char=""/>
              <a:defRPr/>
            </a:pPr>
            <a:r>
              <a:rPr lang="en-US" sz="2800" dirty="0"/>
              <a:t>EAST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/>
              <a:t>Andy Wood, PhD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/>
              <a:t>(865) 594-9308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>
                <a:hlinkClick r:id="rId3"/>
              </a:rPr>
              <a:t>Andy.wood@tn.gov</a:t>
            </a:r>
            <a:endParaRPr lang="en-US" altLang="en-US" dirty="0" smtClean="0"/>
          </a:p>
          <a:p>
            <a:pPr marL="457200" lvl="1" indent="0" algn="ctr" eaLnBrk="1" hangingPunct="1">
              <a:lnSpc>
                <a:spcPct val="90000"/>
              </a:lnSpc>
              <a:buNone/>
            </a:pPr>
            <a:endParaRPr lang="en-US" altLang="en-US" dirty="0" smtClean="0"/>
          </a:p>
          <a:p>
            <a:pPr marL="274320" indent="-274320" algn="ctr">
              <a:lnSpc>
                <a:spcPct val="125000"/>
              </a:lnSpc>
              <a:buFont typeface="Wingdings 2"/>
              <a:buChar char=""/>
              <a:defRPr/>
            </a:pPr>
            <a:r>
              <a:rPr lang="en-US" sz="2800" dirty="0" smtClean="0"/>
              <a:t>MIDDLE</a:t>
            </a:r>
            <a:endParaRPr lang="en-US" sz="2800" dirty="0"/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/>
              <a:t>Jenny Matthai, PhD</a:t>
            </a:r>
            <a:endParaRPr lang="en-US" altLang="en-US" dirty="0"/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/>
              <a:t>(615) 231-5110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altLang="en-US" sz="2400" dirty="0" smtClean="0">
                <a:hlinkClick r:id="rId4"/>
              </a:rPr>
              <a:t>Jenny.Matthai@tn.gov</a:t>
            </a:r>
            <a:r>
              <a:rPr lang="en-US" altLang="en-US" sz="2400" dirty="0" smtClean="0"/>
              <a:t> 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endParaRPr lang="en-US" altLang="en-US" dirty="0" smtClean="0"/>
          </a:p>
          <a:p>
            <a:pPr marL="274320" indent="-274320" algn="ctr">
              <a:lnSpc>
                <a:spcPct val="125000"/>
              </a:lnSpc>
              <a:buFont typeface="Wingdings 2"/>
              <a:buChar char=""/>
              <a:defRPr/>
            </a:pPr>
            <a:r>
              <a:rPr lang="en-US" sz="2800" dirty="0" smtClean="0"/>
              <a:t>WEST</a:t>
            </a:r>
            <a:endParaRPr lang="en-US" sz="2800" dirty="0"/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/>
              <a:t>J. Stephen Bell, PhD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/>
              <a:t> (901) 745-7442</a:t>
            </a:r>
          </a:p>
          <a:p>
            <a:pPr marL="57150" indent="0" algn="ctr">
              <a:lnSpc>
                <a:spcPct val="90000"/>
              </a:lnSpc>
              <a:buNone/>
            </a:pPr>
            <a:r>
              <a:rPr lang="en-US" altLang="en-US" dirty="0" smtClean="0">
                <a:hlinkClick r:id="rId5"/>
              </a:rPr>
              <a:t>StephenJohn.Bell@tn.gov</a:t>
            </a:r>
            <a:r>
              <a:rPr lang="en-U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7017878"/>
      </p:ext>
    </p:extLst>
  </p:cSld>
  <p:clrMapOvr>
    <a:masterClrMapping/>
  </p:clrMapOvr>
</p:sld>
</file>

<file path=ppt/theme/theme1.xml><?xml version="1.0" encoding="utf-8"?>
<a:theme xmlns:a="http://schemas.openxmlformats.org/drawingml/2006/main" name="1_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24772</TotalTime>
  <Words>289</Words>
  <Application>Microsoft Office PowerPoint</Application>
  <PresentationFormat>On-screen Show (4:3)</PresentationFormat>
  <Paragraphs>165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1_PowerPoint B</vt:lpstr>
      <vt:lpstr>        </vt:lpstr>
      <vt:lpstr>    Division of Clinical Services</vt:lpstr>
      <vt:lpstr>Division of Clinical Services</vt:lpstr>
      <vt:lpstr>  A Model for Quality of Life</vt:lpstr>
      <vt:lpstr>Clinical Care Partners</vt:lpstr>
      <vt:lpstr>Regional Clinical Services Resources</vt:lpstr>
      <vt:lpstr>Regional Clinical Services Resources</vt:lpstr>
      <vt:lpstr>Regional Clinical Services Resources</vt:lpstr>
      <vt:lpstr>Regional Clinical Services Resources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 Roberts</dc:creator>
  <cp:lastModifiedBy>Karen Wills</cp:lastModifiedBy>
  <cp:revision>229</cp:revision>
  <cp:lastPrinted>2016-07-27T18:43:32Z</cp:lastPrinted>
  <dcterms:created xsi:type="dcterms:W3CDTF">2016-07-22T21:32:37Z</dcterms:created>
  <dcterms:modified xsi:type="dcterms:W3CDTF">2019-04-23T17:06:52Z</dcterms:modified>
</cp:coreProperties>
</file>