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9" r:id="rId4"/>
    <p:sldId id="283" r:id="rId5"/>
    <p:sldId id="282" r:id="rId6"/>
    <p:sldId id="273" r:id="rId7"/>
    <p:sldId id="262" r:id="rId8"/>
    <p:sldId id="261" r:id="rId9"/>
    <p:sldId id="274" r:id="rId10"/>
    <p:sldId id="278" r:id="rId11"/>
    <p:sldId id="287" r:id="rId12"/>
    <p:sldId id="260" r:id="rId13"/>
    <p:sldId id="286" r:id="rId14"/>
    <p:sldId id="285" r:id="rId15"/>
    <p:sldId id="267" r:id="rId16"/>
    <p:sldId id="279" r:id="rId17"/>
    <p:sldId id="288" r:id="rId18"/>
    <p:sldId id="270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50A3D8E-6AA2-4F8C-A873-6BA45AEAF49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C257CBE-F8CC-476C-B4C3-CE557B6F8E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5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4" y="1219200"/>
            <a:ext cx="56806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75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5229"/>
            <a:ext cx="43434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572000" y="1174754"/>
            <a:ext cx="43434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2650951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874770"/>
            <a:ext cx="6324600" cy="224028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009266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2935"/>
            <a:ext cx="8839200" cy="50092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5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14829" cy="73152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000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2235198"/>
          </a:xfrm>
        </p:spPr>
        <p:txBody>
          <a:bodyPr/>
          <a:lstStyle/>
          <a:p>
            <a:r>
              <a:rPr lang="en-US" dirty="0"/>
              <a:t>Consumer &amp; Industry </a:t>
            </a:r>
            <a:br>
              <a:rPr lang="en-US" dirty="0"/>
            </a:br>
            <a:r>
              <a:rPr lang="en-US" dirty="0"/>
              <a:t>Services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Subtypes of Packages – Random Weight Package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752600"/>
            <a:ext cx="5105400" cy="44250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Same commodity with no fixed pattern of weights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Must bear a label conspicuously declaring: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the net weight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the unit price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the total price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14358"/>
            <a:ext cx="3581400" cy="3267242"/>
          </a:xfrm>
        </p:spPr>
      </p:pic>
    </p:spTree>
    <p:extLst>
      <p:ext uri="{BB962C8B-B14F-4D97-AF65-F5344CB8AC3E}">
        <p14:creationId xmlns:p14="http://schemas.microsoft.com/office/powerpoint/2010/main" val="425534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5EDE-3871-4F49-866A-235A0D42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Certified vs. Non-Certified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EB6C-CE59-42D7-A010-8CF2CF66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4953000" cy="4371091"/>
          </a:xfrm>
        </p:spPr>
        <p:txBody>
          <a:bodyPr>
            <a:normAutofit/>
          </a:bodyPr>
          <a:lstStyle/>
          <a:p>
            <a:r>
              <a:rPr lang="en-US" dirty="0"/>
              <a:t>Seller must determine if they want their scale officially certified or a courtesy scale test only</a:t>
            </a:r>
          </a:p>
          <a:p>
            <a:r>
              <a:rPr lang="en-US" dirty="0"/>
              <a:t>Certification requires the device be registered with the department and  payment of the required annual device registration fee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CCCDFDE-3678-48F2-A53B-C1DAC7B5CF4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2057400" cy="19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1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Certified* Scale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4953000" cy="49584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Any weighing device used for point of sale commercial transactions must: </a:t>
            </a:r>
          </a:p>
          <a:p>
            <a:endParaRPr lang="en-US" sz="2000" dirty="0"/>
          </a:p>
          <a:p>
            <a:r>
              <a:rPr lang="en-US" sz="2200" dirty="0"/>
              <a:t>Meet all specifications, tolerances and other technical requirements of NIST Handbook 44 and be approved by the National Type Evaluation Program (NTEP)</a:t>
            </a:r>
          </a:p>
          <a:p>
            <a:r>
              <a:rPr lang="en-US" sz="2200" dirty="0"/>
              <a:t>Only NTEP scales can be certified  by the department for use in point of sale commercial transactions for</a:t>
            </a:r>
            <a:r>
              <a:rPr lang="en-US" sz="2200" u="sng" dirty="0"/>
              <a:t> Random Weight Package</a:t>
            </a:r>
            <a:r>
              <a:rPr lang="en-US" sz="2200" dirty="0"/>
              <a:t> sales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43962"/>
            <a:ext cx="2857500" cy="28575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82562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Certified* Scale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4953000" cy="49584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Any weighing device used for point of sale commercial transactions must: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Meet all specifications, tolerances and other technical requirements of NIST Handbook 44 and be approved by the National Type Evaluation Program (NTEP)</a:t>
            </a:r>
          </a:p>
          <a:p>
            <a:r>
              <a:rPr lang="en-US" sz="2200" dirty="0"/>
              <a:t>Only NTEP scales can be certified  by the department for use in point of sale commercial transactions for</a:t>
            </a:r>
            <a:r>
              <a:rPr lang="en-US" sz="2200" u="sng" dirty="0"/>
              <a:t> Random Weight Package</a:t>
            </a:r>
            <a:r>
              <a:rPr lang="en-US" sz="2200" dirty="0"/>
              <a:t> sales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9050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7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Non-Certified* Scale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6096000" cy="4272662"/>
          </a:xfrm>
        </p:spPr>
        <p:txBody>
          <a:bodyPr>
            <a:normAutofit/>
          </a:bodyPr>
          <a:lstStyle/>
          <a:p>
            <a:r>
              <a:rPr lang="en-US" dirty="0"/>
              <a:t>Are NOT required to be NTEP approved devices</a:t>
            </a:r>
          </a:p>
          <a:p>
            <a:r>
              <a:rPr lang="en-US" dirty="0"/>
              <a:t>Still must meet accuracy tolerance requirements of NIST Handbook 44 </a:t>
            </a:r>
          </a:p>
          <a:p>
            <a:r>
              <a:rPr lang="en-US" dirty="0"/>
              <a:t>Must be “Legal For Trade” scales</a:t>
            </a:r>
          </a:p>
          <a:p>
            <a:r>
              <a:rPr lang="en-US" dirty="0"/>
              <a:t>Any scale marked as “Not legal for Trade” or “Scale Used For Estimating Only” cannot be used in commercial transactions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30" y="2269681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424649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Vendor Options  - Method of Sale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65229"/>
            <a:ext cx="5334000" cy="495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Vendor makes business decision based on approved method of sale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 – Standard or Random</a:t>
            </a:r>
          </a:p>
          <a:p>
            <a:r>
              <a:rPr lang="en-US" dirty="0"/>
              <a:t>Standard – Scale requirements relaxed. Must meet or exceed minimum Net Weight declaration on package.</a:t>
            </a:r>
          </a:p>
          <a:p>
            <a:r>
              <a:rPr lang="en-US" dirty="0"/>
              <a:t>Random – Requires NTEP approved scale and register with the Department of Agriculture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90762"/>
            <a:ext cx="2057400" cy="2052638"/>
          </a:xfr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0113592-5D09-444B-8B8F-ED490509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9282"/>
            <a:ext cx="2057400" cy="2052638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CB3796F-14F2-4597-8A7A-E5DCC7B18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90762"/>
            <a:ext cx="2057400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9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Certified Scale Test Request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65229"/>
            <a:ext cx="4648200" cy="495846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To request a certified scale test and register a scale with the Department of Ag, call 615-837-5109.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Device owner may elect to: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Register the scale through their local Famers Market Association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/>
              <a:t>Individually register the scale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364202" cy="2590800"/>
          </a:xfrm>
        </p:spPr>
      </p:pic>
    </p:spTree>
    <p:extLst>
      <p:ext uri="{BB962C8B-B14F-4D97-AF65-F5344CB8AC3E}">
        <p14:creationId xmlns:p14="http://schemas.microsoft.com/office/powerpoint/2010/main" val="259660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48CE-B0A1-40B4-8EC3-08AD5C84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Consumer Complaint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C82E-29A1-45B3-A833-B64BE0AD3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2487614"/>
            <a:ext cx="8839200" cy="2160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/>
              <a:t>The Department of Agriculture responds to all consumer complaints and will continue to do so on both certified and non-certified scales to ensure accuracy and equity in the marketplace.</a:t>
            </a:r>
          </a:p>
        </p:txBody>
      </p:sp>
    </p:spTree>
    <p:extLst>
      <p:ext uri="{BB962C8B-B14F-4D97-AF65-F5344CB8AC3E}">
        <p14:creationId xmlns:p14="http://schemas.microsoft.com/office/powerpoint/2010/main" val="207596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e05tkh\AppData\Local\Microsoft\Windows\INetCache\IE\23X2ZDRK\depositphotos_4439888-Question-Marks-Around-Wor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19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Contact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304800" y="1066801"/>
            <a:ext cx="8610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Please Contact TDA Weights and Measures with any Questions</a:t>
            </a:r>
          </a:p>
          <a:p>
            <a:pPr marL="0" indent="0" algn="ctr">
              <a:buNone/>
            </a:pPr>
            <a:r>
              <a:rPr lang="en-US" dirty="0"/>
              <a:t>615 837-5109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3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1295400"/>
            <a:ext cx="8915396" cy="570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800" dirty="0"/>
          </a:p>
          <a:p>
            <a:pPr>
              <a:spcAft>
                <a:spcPts val="600"/>
              </a:spcAft>
            </a:pPr>
            <a:r>
              <a:rPr lang="en-US" dirty="0"/>
              <a:t>Method of Sale Options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Weight, Measure, Count, Head, or Bunch</a:t>
            </a:r>
          </a:p>
          <a:p>
            <a:pPr>
              <a:spcAft>
                <a:spcPts val="600"/>
              </a:spcAft>
            </a:pPr>
            <a:r>
              <a:rPr lang="en-US" dirty="0"/>
              <a:t>Pre-Pack vs. Ready-to-Eat / Restaurant Style </a:t>
            </a:r>
          </a:p>
          <a:p>
            <a:pPr>
              <a:spcAft>
                <a:spcPts val="600"/>
              </a:spcAft>
            </a:pPr>
            <a:r>
              <a:rPr lang="en-US" dirty="0"/>
              <a:t>Standard Weight Declarations</a:t>
            </a:r>
          </a:p>
          <a:p>
            <a:pPr>
              <a:spcAft>
                <a:spcPts val="600"/>
              </a:spcAft>
            </a:pPr>
            <a:r>
              <a:rPr lang="en-US" dirty="0"/>
              <a:t>Random Weight Declarations</a:t>
            </a:r>
          </a:p>
          <a:p>
            <a:pPr>
              <a:spcAft>
                <a:spcPts val="600"/>
              </a:spcAft>
            </a:pPr>
            <a:r>
              <a:rPr lang="en-US" dirty="0"/>
              <a:t>Scale Requirements</a:t>
            </a:r>
          </a:p>
          <a:p>
            <a:pPr>
              <a:spcAft>
                <a:spcPts val="600"/>
              </a:spcAft>
            </a:pPr>
            <a:r>
              <a:rPr lang="en-US" dirty="0"/>
              <a:t>Vendor Options</a:t>
            </a:r>
          </a:p>
          <a:p>
            <a:pPr>
              <a:spcAft>
                <a:spcPts val="600"/>
              </a:spcAft>
            </a:pPr>
            <a:r>
              <a:rPr lang="en-US" dirty="0"/>
              <a:t>Registration of Scales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 flipV="1">
            <a:off x="9220200" y="88391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Methods of Sale for Fresh Fruits &amp; Vegetables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65229"/>
            <a:ext cx="4800600" cy="495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Many Fruits and Vegetables may be Sold by Weight or Count</a:t>
            </a:r>
          </a:p>
          <a:p>
            <a:pPr marL="0" indent="0">
              <a:buNone/>
            </a:pPr>
            <a:endParaRPr lang="en-US" sz="1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Artichokes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Eggplant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Mushrooms (large)			</a:t>
            </a:r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5247" y="1982347"/>
            <a:ext cx="2869331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Method of Sale Options Fresh Fruits &amp; Vegetables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65229"/>
            <a:ext cx="5105400" cy="495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Other Fruits and Vegetables may be Sold by Weight or Dry Measure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u="sng" dirty="0"/>
          </a:p>
          <a:p>
            <a:r>
              <a:rPr lang="en-US" dirty="0"/>
              <a:t>Beans (green, yellow, etc.)</a:t>
            </a:r>
          </a:p>
          <a:p>
            <a:r>
              <a:rPr lang="en-US" dirty="0"/>
              <a:t>Berries				</a:t>
            </a:r>
          </a:p>
          <a:p>
            <a:r>
              <a:rPr lang="en-US" dirty="0"/>
              <a:t>Cherries</a:t>
            </a:r>
          </a:p>
          <a:p>
            <a:r>
              <a:rPr lang="en-US" dirty="0"/>
              <a:t>Mushrooms (small)</a:t>
            </a:r>
          </a:p>
          <a:p>
            <a:r>
              <a:rPr lang="en-US" dirty="0"/>
              <a:t>Tomatoes (cherry/grape)		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578100" cy="386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07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Method of Sale Options Fresh Fruits &amp; Vegetables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65229"/>
            <a:ext cx="4876800" cy="49584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Some Fruits and Vegetables may be Sold by Weight, Count, or Dry Measure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Cucumbers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Squash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Peppers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Pitted Fruits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Tomatoes			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5" name="Content Placeholder 6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3352800" cy="4040194"/>
          </a:xfrm>
        </p:spPr>
      </p:pic>
    </p:spTree>
    <p:extLst>
      <p:ext uri="{BB962C8B-B14F-4D97-AF65-F5344CB8AC3E}">
        <p14:creationId xmlns:p14="http://schemas.microsoft.com/office/powerpoint/2010/main" val="121020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Prepacked  Package Label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752600"/>
            <a:ext cx="5105400" cy="437109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Requires a declaration of net quantity on the principal display panel of the consumer package and shall be in terms of the largest whole unit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(NIST Handbook 130 -2017)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0" y="1571623"/>
            <a:ext cx="3864430" cy="3381377"/>
          </a:xfrm>
        </p:spPr>
      </p:pic>
    </p:spTree>
    <p:extLst>
      <p:ext uri="{BB962C8B-B14F-4D97-AF65-F5344CB8AC3E}">
        <p14:creationId xmlns:p14="http://schemas.microsoft.com/office/powerpoint/2010/main" val="41999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Ready-to-Eat Package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5105400" cy="49584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Restaurant style food offered or exposed for sale that is ready for consumption, though not necessarily on the premises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Does not include sliced luncheon products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These product may be sold by “each, slice, etc.”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657600" cy="2425897"/>
          </a:xfrm>
        </p:spPr>
      </p:pic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Definition of a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Enclosed in a container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Wrapped in any manner in advance of wholesale or retail sale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Weight or measure has been determined in advance of wholesale or retail sale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(NIST Handbook 130 -2017)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8245"/>
            <a:ext cx="4343400" cy="2570773"/>
          </a:xfrm>
        </p:spPr>
      </p:pic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Subtypes of  Packages – Standard Weight Package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5999"/>
            <a:ext cx="4191000" cy="383769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 package that is one of a lot, shipment, or delivery of packages of the same commodity with identical net declarations</a:t>
            </a:r>
          </a:p>
          <a:p>
            <a:endParaRPr lang="en-US" sz="2000" dirty="0"/>
          </a:p>
          <a:p>
            <a:endParaRPr lang="en-US" sz="11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2954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366169353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647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PermianSlabSerifTypeface</vt:lpstr>
      <vt:lpstr>PowerPoint B</vt:lpstr>
      <vt:lpstr>Consumer &amp; Industry  Services Division</vt:lpstr>
      <vt:lpstr>Presentation Outline</vt:lpstr>
      <vt:lpstr>Methods of Sale for Fresh Fruits &amp; Vegetables</vt:lpstr>
      <vt:lpstr>Method of Sale Options Fresh Fruits &amp; Vegetables</vt:lpstr>
      <vt:lpstr>Method of Sale Options Fresh Fruits &amp; Vegetables</vt:lpstr>
      <vt:lpstr>Prepacked  Package Label Requirements</vt:lpstr>
      <vt:lpstr>Ready-to-Eat Package Requirements</vt:lpstr>
      <vt:lpstr> Definition of a Package</vt:lpstr>
      <vt:lpstr>Subtypes of  Packages – Standard Weight Package</vt:lpstr>
      <vt:lpstr>Subtypes of Packages – Random Weight Package</vt:lpstr>
      <vt:lpstr>Certified vs. Non-Certified Scale</vt:lpstr>
      <vt:lpstr> Certified* Scale Requirements</vt:lpstr>
      <vt:lpstr> Certified* Scale Requirements</vt:lpstr>
      <vt:lpstr> Non-Certified* Scale Requirements</vt:lpstr>
      <vt:lpstr>Vendor Options  - Method of Sale</vt:lpstr>
      <vt:lpstr>Certified Scale Test Request</vt:lpstr>
      <vt:lpstr>Consumer Complaint Procedures</vt:lpstr>
      <vt:lpstr>Contact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Corinne Gould</cp:lastModifiedBy>
  <cp:revision>122</cp:revision>
  <cp:lastPrinted>2020-03-04T16:10:59Z</cp:lastPrinted>
  <dcterms:created xsi:type="dcterms:W3CDTF">2015-04-23T13:31:02Z</dcterms:created>
  <dcterms:modified xsi:type="dcterms:W3CDTF">2020-07-23T19:36:32Z</dcterms:modified>
</cp:coreProperties>
</file>